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lvl1pPr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1pPr>
    <a:lvl2pPr indent="228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2pPr>
    <a:lvl3pPr indent="457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3pPr>
    <a:lvl4pPr indent="685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4pPr>
    <a:lvl5pPr indent="9144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5pPr>
    <a:lvl6pPr indent="11430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6pPr>
    <a:lvl7pPr indent="1371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7pPr>
    <a:lvl8pPr indent="1600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8pPr>
    <a:lvl9pPr indent="1828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xfrm>
            <a:off x="355600" y="3187700"/>
            <a:ext cx="12293600" cy="5842000"/>
          </a:xfrm>
          <a:prstGeom prst="rect">
            <a:avLst/>
          </a:prstGeom>
        </p:spPr>
        <p:txBody>
          <a:bodyPr>
            <a:noAutofit/>
          </a:bodyPr>
          <a:lstStyle>
            <a:lvl1pPr marL="304800" indent="-304800">
              <a:lnSpc>
                <a:spcPct val="100000"/>
              </a:lnSpc>
              <a:spcBef>
                <a:spcPts val="3800"/>
              </a:spcBef>
              <a:buClr>
                <a:srgbClr val="535353"/>
              </a:buClr>
              <a:defRPr sz="3800"/>
            </a:lvl1pPr>
            <a:lvl2pPr marL="685800" indent="-304800">
              <a:lnSpc>
                <a:spcPct val="100000"/>
              </a:lnSpc>
              <a:spcBef>
                <a:spcPts val="3800"/>
              </a:spcBef>
              <a:buClr>
                <a:srgbClr val="535353"/>
              </a:buClr>
              <a:defRPr sz="3800"/>
            </a:lvl2pPr>
            <a:lvl3pPr marL="1066800" indent="-304800">
              <a:lnSpc>
                <a:spcPct val="100000"/>
              </a:lnSpc>
              <a:spcBef>
                <a:spcPts val="3800"/>
              </a:spcBef>
              <a:buClr>
                <a:srgbClr val="535353"/>
              </a:buClr>
              <a:defRPr sz="3800"/>
            </a:lvl3pPr>
            <a:lvl4pPr marL="1447800" indent="-304800">
              <a:lnSpc>
                <a:spcPct val="100000"/>
              </a:lnSpc>
              <a:spcBef>
                <a:spcPts val="3800"/>
              </a:spcBef>
              <a:buClr>
                <a:srgbClr val="535353"/>
              </a:buClr>
              <a:defRPr sz="3800"/>
            </a:lvl4pPr>
            <a:lvl5pPr marL="1828800" indent="-304800">
              <a:lnSpc>
                <a:spcPct val="100000"/>
              </a:lnSpc>
              <a:spcBef>
                <a:spcPts val="3800"/>
              </a:spcBef>
              <a:buClr>
                <a:srgbClr val="535353"/>
              </a:buClr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body" idx="1"/>
          </p:nvPr>
        </p:nvSpPr>
        <p:spPr>
          <a:xfrm>
            <a:off x="355600" y="254000"/>
            <a:ext cx="12293600" cy="9232900"/>
          </a:xfrm>
          <a:prstGeom prst="rect">
            <a:avLst/>
          </a:prstGeom>
        </p:spPr>
        <p:txBody>
          <a:bodyPr>
            <a:noAutofit/>
          </a:bodyPr>
          <a:lstStyle>
            <a:lvl1pPr marL="304800" indent="-304800">
              <a:spcBef>
                <a:spcPts val="3800"/>
              </a:spcBef>
              <a:buClr>
                <a:srgbClr val="535353"/>
              </a:buClr>
              <a:defRPr>
                <a:solidFill>
                  <a:srgbClr val="525252"/>
                </a:solidFill>
              </a:defRPr>
            </a:lvl1pPr>
            <a:lvl2pPr marL="685800" indent="-304800">
              <a:spcBef>
                <a:spcPts val="3800"/>
              </a:spcBef>
              <a:buClr>
                <a:srgbClr val="535353"/>
              </a:buClr>
              <a:defRPr>
                <a:solidFill>
                  <a:srgbClr val="525252"/>
                </a:solidFill>
              </a:defRPr>
            </a:lvl2pPr>
            <a:lvl3pPr marL="1066800" indent="-304800">
              <a:spcBef>
                <a:spcPts val="3800"/>
              </a:spcBef>
              <a:buClr>
                <a:srgbClr val="535353"/>
              </a:buClr>
              <a:defRPr>
                <a:solidFill>
                  <a:srgbClr val="525252"/>
                </a:solidFill>
              </a:defRPr>
            </a:lvl3pPr>
            <a:lvl4pPr marL="1447800" indent="-304800">
              <a:spcBef>
                <a:spcPts val="3800"/>
              </a:spcBef>
              <a:buClr>
                <a:srgbClr val="535353"/>
              </a:buClr>
              <a:defRPr>
                <a:solidFill>
                  <a:srgbClr val="525252"/>
                </a:solidFill>
              </a:defRPr>
            </a:lvl4pPr>
            <a:lvl5pPr marL="1828800" indent="-304800">
              <a:spcBef>
                <a:spcPts val="3800"/>
              </a:spcBef>
              <a:buClr>
                <a:srgbClr val="535353"/>
              </a:buClr>
              <a:defRPr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25252"/>
                </a:solidFill>
              </a:rPr>
              <a:t>Body Level One</a:t>
            </a:r>
            <a:endParaRPr sz="4600">
              <a:solidFill>
                <a:srgbClr val="525252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25252"/>
                </a:solidFill>
              </a:rPr>
              <a:t>Body Level Two</a:t>
            </a:r>
            <a:endParaRPr sz="4600">
              <a:solidFill>
                <a:srgbClr val="525252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25252"/>
                </a:solidFill>
              </a:rPr>
              <a:t>Body Level Three</a:t>
            </a:r>
            <a:endParaRPr sz="4600">
              <a:solidFill>
                <a:srgbClr val="525252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25252"/>
                </a:solidFill>
              </a:rPr>
              <a:t>Body Level Four</a:t>
            </a:r>
            <a:endParaRPr sz="4600">
              <a:solidFill>
                <a:srgbClr val="525252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252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355600" y="3187700"/>
            <a:ext cx="5892800" cy="5842000"/>
          </a:xfrm>
          <a:prstGeom prst="rect">
            <a:avLst/>
          </a:prstGeom>
        </p:spPr>
        <p:txBody>
          <a:bodyPr>
            <a:noAutofit/>
          </a:bodyPr>
          <a:lstStyle>
            <a:lvl1pPr marL="304800" indent="-304800">
              <a:lnSpc>
                <a:spcPct val="100000"/>
              </a:lnSpc>
              <a:spcBef>
                <a:spcPts val="3800"/>
              </a:spcBef>
              <a:buClr>
                <a:srgbClr val="535353"/>
              </a:buClr>
              <a:defRPr sz="3800"/>
            </a:lvl1pPr>
            <a:lvl2pPr marL="685800" indent="-304800">
              <a:lnSpc>
                <a:spcPct val="100000"/>
              </a:lnSpc>
              <a:spcBef>
                <a:spcPts val="3800"/>
              </a:spcBef>
              <a:buClr>
                <a:srgbClr val="535353"/>
              </a:buClr>
              <a:defRPr sz="3800"/>
            </a:lvl2pPr>
            <a:lvl3pPr marL="1066800" indent="-304800">
              <a:lnSpc>
                <a:spcPct val="100000"/>
              </a:lnSpc>
              <a:spcBef>
                <a:spcPts val="3800"/>
              </a:spcBef>
              <a:buClr>
                <a:srgbClr val="535353"/>
              </a:buClr>
              <a:defRPr sz="3800"/>
            </a:lvl3pPr>
            <a:lvl4pPr marL="1447800" indent="-304800">
              <a:lnSpc>
                <a:spcPct val="100000"/>
              </a:lnSpc>
              <a:spcBef>
                <a:spcPts val="3800"/>
              </a:spcBef>
              <a:buClr>
                <a:srgbClr val="535353"/>
              </a:buClr>
              <a:defRPr sz="3800"/>
            </a:lvl4pPr>
            <a:lvl5pPr marL="1828800" indent="-304800">
              <a:lnSpc>
                <a:spcPct val="100000"/>
              </a:lnSpc>
              <a:spcBef>
                <a:spcPts val="3800"/>
              </a:spcBef>
              <a:buClr>
                <a:srgbClr val="535353"/>
              </a:buClr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>
            <a:lvl1pPr marL="431800" indent="-431800">
              <a:lnSpc>
                <a:spcPct val="100000"/>
              </a:lnSpc>
              <a:spcBef>
                <a:spcPts val="3800"/>
              </a:spcBef>
              <a:defRPr sz="3800"/>
            </a:lvl1pPr>
            <a:lvl2pPr marL="863600" indent="-431800">
              <a:lnSpc>
                <a:spcPct val="100000"/>
              </a:lnSpc>
              <a:spcBef>
                <a:spcPts val="3800"/>
              </a:spcBef>
              <a:defRPr sz="3800"/>
            </a:lvl2pPr>
            <a:lvl3pPr marL="1295400" indent="-431800">
              <a:lnSpc>
                <a:spcPct val="100000"/>
              </a:lnSpc>
              <a:spcBef>
                <a:spcPts val="3800"/>
              </a:spcBef>
              <a:defRPr sz="3800"/>
            </a:lvl3pPr>
            <a:lvl4pPr marL="1727200" indent="-431800">
              <a:lnSpc>
                <a:spcPct val="100000"/>
              </a:lnSpc>
              <a:spcBef>
                <a:spcPts val="3800"/>
              </a:spcBef>
              <a:defRPr sz="3800"/>
            </a:lvl4pPr>
            <a:lvl5pPr marL="2159000" indent="-431800">
              <a:lnSpc>
                <a:spcPct val="100000"/>
              </a:lnSpc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spd="med" advClick="1"/>
  <p:txStyles>
    <p:titleStyle>
      <a:lvl1pPr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5207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10414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5621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20828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26035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31242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36449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41656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46863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5.jpeg"/><Relationship Id="rId6" Type="http://schemas.openxmlformats.org/officeDocument/2006/relationships/image" Target="../media/image1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355600" y="1211659"/>
            <a:ext cx="12293600" cy="1988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005493"/>
                </a:solidFill>
              </a:rPr>
              <a:t>Genetics</a:t>
            </a:r>
          </a:p>
        </p:txBody>
      </p:sp>
      <p:sp>
        <p:nvSpPr>
          <p:cNvPr id="41" name="Shape 41"/>
          <p:cNvSpPr/>
          <p:nvPr/>
        </p:nvSpPr>
        <p:spPr>
          <a:xfrm>
            <a:off x="1240796" y="7556500"/>
            <a:ext cx="11049300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>
            <a:lvl1pPr algn="l" defTabSz="457200">
              <a:defRPr sz="22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200"/>
              <a:t>BIO 1103								Winter 2015						February 11, 2015</a:t>
            </a:r>
          </a:p>
        </p:txBody>
      </p:sp>
      <p:pic>
        <p:nvPicPr>
          <p:cNvPr id="4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3432" y="3422809"/>
            <a:ext cx="9897936" cy="391128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pic>
        <p:nvPicPr>
          <p:cNvPr id="4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8554" y="3704559"/>
            <a:ext cx="5707692" cy="334778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FF2600"/>
                </a:solidFill>
              </a:rPr>
              <a:t>alleles</a:t>
            </a: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xfrm>
            <a:off x="355600" y="1950516"/>
            <a:ext cx="12293600" cy="585256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Different forms of the same gene carried on different chromosomes or different locations in genome</a:t>
            </a:r>
            <a:endParaRPr sz="3600">
              <a:solidFill>
                <a:srgbClr val="535353"/>
              </a:solidFill>
            </a:endParaRPr>
          </a:p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Alleles arise from:</a:t>
            </a:r>
            <a:endParaRPr sz="3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Mutation - random DNA errors</a:t>
            </a:r>
            <a:endParaRPr sz="3600">
              <a:solidFill>
                <a:srgbClr val="00549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Sex - recombines &amp; reorganizes DNA</a:t>
            </a:r>
          </a:p>
        </p:txBody>
      </p:sp>
      <p:sp>
        <p:nvSpPr>
          <p:cNvPr id="86" name="Shape 86"/>
          <p:cNvSpPr/>
          <p:nvPr/>
        </p:nvSpPr>
        <p:spPr>
          <a:xfrm>
            <a:off x="8487833" y="9191560"/>
            <a:ext cx="3660776" cy="16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500"/>
              <a:t>Copyright © The McGraw-Hill Companies, Inc. Permission required for reproduction or display.</a:t>
            </a:r>
          </a:p>
        </p:txBody>
      </p:sp>
      <p:pic>
        <p:nvPicPr>
          <p:cNvPr id="87" name="image2.png" descr="van03636_29_2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8839" y="5652294"/>
            <a:ext cx="1131888" cy="3078163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8650289" y="5571331"/>
            <a:ext cx="808038" cy="119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546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>
            <a:solidFill/>
            <a:round/>
          </a:ln>
        </p:spPr>
        <p:txBody>
          <a:bodyPr lIns="45719" rIns="45719"/>
          <a:lstStyle/>
          <a:p>
            <a:pPr lvl="0" algn="l" defTabSz="914400">
              <a:defRPr b="1" sz="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9047163" y="5452269"/>
            <a:ext cx="1490663" cy="115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369" y="0"/>
                </a:lnTo>
                <a:lnTo>
                  <a:pt x="21600" y="0"/>
                </a:lnTo>
              </a:path>
            </a:pathLst>
          </a:custGeom>
          <a:ln>
            <a:solidFill/>
            <a:round/>
          </a:ln>
        </p:spPr>
        <p:txBody>
          <a:bodyPr lIns="45719" rIns="45719"/>
          <a:lstStyle/>
          <a:p>
            <a:pPr lvl="0" algn="l" defTabSz="914400">
              <a:defRPr b="1" sz="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" name="Shape 90"/>
          <p:cNvSpPr/>
          <p:nvPr/>
        </p:nvSpPr>
        <p:spPr>
          <a:xfrm flipH="1">
            <a:off x="8743949" y="6696869"/>
            <a:ext cx="1741489" cy="1119188"/>
          </a:xfrm>
          <a:prstGeom prst="line">
            <a:avLst/>
          </a:prstGeom>
          <a:ln>
            <a:solidFill/>
            <a:round/>
          </a:ln>
        </p:spPr>
        <p:txBody>
          <a:bodyPr lIns="45719" rIns="45719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1" name="Shape 91"/>
          <p:cNvSpPr/>
          <p:nvPr/>
        </p:nvSpPr>
        <p:spPr>
          <a:xfrm flipH="1">
            <a:off x="9534525" y="6696869"/>
            <a:ext cx="950914" cy="1119188"/>
          </a:xfrm>
          <a:prstGeom prst="line">
            <a:avLst/>
          </a:prstGeom>
          <a:ln>
            <a:solidFill/>
            <a:round/>
          </a:ln>
        </p:spPr>
        <p:txBody>
          <a:bodyPr lIns="45719" rIns="45719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2" name="Shape 92"/>
          <p:cNvSpPr/>
          <p:nvPr/>
        </p:nvSpPr>
        <p:spPr>
          <a:xfrm>
            <a:off x="9596439" y="7825580"/>
            <a:ext cx="346076" cy="1"/>
          </a:xfrm>
          <a:prstGeom prst="line">
            <a:avLst/>
          </a:prstGeom>
          <a:ln>
            <a:solidFill/>
            <a:round/>
          </a:ln>
        </p:spPr>
        <p:txBody>
          <a:bodyPr lIns="45719" rIns="45719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3" name="Shape 93"/>
          <p:cNvSpPr/>
          <p:nvPr/>
        </p:nvSpPr>
        <p:spPr>
          <a:xfrm>
            <a:off x="7805739" y="6502399"/>
            <a:ext cx="1588" cy="217489"/>
          </a:xfrm>
          <a:prstGeom prst="line">
            <a:avLst/>
          </a:prstGeom>
          <a:ln>
            <a:solidFill/>
            <a:round/>
          </a:ln>
        </p:spPr>
        <p:txBody>
          <a:bodyPr lIns="45719" rIns="45719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4" name="Shape 94"/>
          <p:cNvSpPr/>
          <p:nvPr/>
        </p:nvSpPr>
        <p:spPr>
          <a:xfrm flipH="1">
            <a:off x="8385175" y="7825580"/>
            <a:ext cx="131764" cy="1"/>
          </a:xfrm>
          <a:prstGeom prst="line">
            <a:avLst/>
          </a:prstGeom>
          <a:ln>
            <a:solidFill/>
            <a:round/>
          </a:ln>
        </p:spPr>
        <p:txBody>
          <a:bodyPr lIns="45719" rIns="45719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5" name="Shape 95"/>
          <p:cNvSpPr/>
          <p:nvPr/>
        </p:nvSpPr>
        <p:spPr>
          <a:xfrm>
            <a:off x="9771062" y="5484019"/>
            <a:ext cx="5556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/>
          <a:lstStyle/>
          <a:p>
            <a:pPr lvl="0" algn="l" defTabSz="914400">
              <a:defRPr b="1" sz="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6" name="Shape 96"/>
          <p:cNvSpPr/>
          <p:nvPr/>
        </p:nvSpPr>
        <p:spPr>
          <a:xfrm>
            <a:off x="9771062" y="5484813"/>
            <a:ext cx="55562" cy="1588"/>
          </a:xfrm>
          <a:prstGeom prst="line">
            <a:avLst/>
          </a:prstGeom>
          <a:ln>
            <a:solidFill/>
            <a:round/>
          </a:ln>
        </p:spPr>
        <p:txBody>
          <a:bodyPr lIns="45719" rIns="45719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7" name="Shape 97"/>
          <p:cNvSpPr/>
          <p:nvPr/>
        </p:nvSpPr>
        <p:spPr>
          <a:xfrm>
            <a:off x="8885237" y="6502399"/>
            <a:ext cx="1" cy="217489"/>
          </a:xfrm>
          <a:prstGeom prst="line">
            <a:avLst/>
          </a:prstGeom>
          <a:ln>
            <a:solidFill/>
            <a:round/>
          </a:ln>
        </p:spPr>
        <p:txBody>
          <a:bodyPr lIns="45719" rIns="45719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" name="Shape 98"/>
          <p:cNvSpPr/>
          <p:nvPr/>
        </p:nvSpPr>
        <p:spPr>
          <a:xfrm>
            <a:off x="10564814" y="5207794"/>
            <a:ext cx="2383384" cy="528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Arial"/>
                <a:ea typeface="Arial"/>
                <a:cs typeface="Arial"/>
                <a:sym typeface="Arial"/>
              </a:rPr>
              <a:t>Homologous chromosomes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Arial"/>
                <a:ea typeface="Arial"/>
                <a:cs typeface="Arial"/>
                <a:sym typeface="Arial"/>
              </a:rPr>
              <a:t>(one homolog is from the father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Arial"/>
                <a:ea typeface="Arial"/>
                <a:cs typeface="Arial"/>
                <a:sym typeface="Arial"/>
              </a:rPr>
              <a:t>and the other from the mother)</a:t>
            </a:r>
          </a:p>
        </p:txBody>
      </p:sp>
      <p:sp>
        <p:nvSpPr>
          <p:cNvPr id="99" name="Shape 99"/>
          <p:cNvSpPr/>
          <p:nvPr/>
        </p:nvSpPr>
        <p:spPr>
          <a:xfrm>
            <a:off x="10729603" y="6432614"/>
            <a:ext cx="2053805" cy="528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Arial"/>
                <a:ea typeface="Arial"/>
                <a:cs typeface="Arial"/>
                <a:sym typeface="Arial"/>
              </a:rPr>
              <a:t>Locus (the part of a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Arial"/>
                <a:ea typeface="Arial"/>
                <a:cs typeface="Arial"/>
                <a:sym typeface="Arial"/>
              </a:rPr>
              <a:t>chromosome where a gene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Arial"/>
                <a:ea typeface="Arial"/>
                <a:cs typeface="Arial"/>
                <a:sym typeface="Arial"/>
              </a:rPr>
              <a:t>is located)</a:t>
            </a:r>
          </a:p>
        </p:txBody>
      </p:sp>
      <p:sp>
        <p:nvSpPr>
          <p:cNvPr id="100" name="Shape 100"/>
          <p:cNvSpPr/>
          <p:nvPr/>
        </p:nvSpPr>
        <p:spPr>
          <a:xfrm>
            <a:off x="10768012" y="7723187"/>
            <a:ext cx="1934891" cy="70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Arial"/>
                <a:ea typeface="Arial"/>
                <a:cs typeface="Arial"/>
                <a:sym typeface="Arial"/>
              </a:rPr>
              <a:t>Alleles (different forms of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Arial"/>
                <a:ea typeface="Arial"/>
                <a:cs typeface="Arial"/>
                <a:sym typeface="Arial"/>
              </a:rPr>
              <a:t>a gene at a gene locus,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Arial"/>
                <a:ea typeface="Arial"/>
                <a:cs typeface="Arial"/>
                <a:sym typeface="Arial"/>
              </a:rPr>
              <a:t>often denoted by letters,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defTabSz="9144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Arial"/>
                <a:ea typeface="Arial"/>
                <a:cs typeface="Arial"/>
                <a:sym typeface="Arial"/>
              </a:rPr>
              <a:t>such as </a:t>
            </a:r>
            <a:r>
              <a:rPr b="1" i="1" sz="120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sz="1200">
                <a:latin typeface="Arial"/>
                <a:ea typeface="Arial"/>
                <a:cs typeface="Arial"/>
                <a:sym typeface="Arial"/>
              </a:rPr>
              <a:t> or a)</a:t>
            </a:r>
          </a:p>
        </p:txBody>
      </p:sp>
      <p:sp>
        <p:nvSpPr>
          <p:cNvPr id="101" name="Shape 101"/>
          <p:cNvSpPr/>
          <p:nvPr/>
        </p:nvSpPr>
        <p:spPr>
          <a:xfrm>
            <a:off x="8167089" y="7737769"/>
            <a:ext cx="12700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defRPr b="1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/>
            </a:pPr>
            <a:r>
              <a:rPr b="1" sz="1200"/>
              <a:t>A</a:t>
            </a:r>
          </a:p>
        </p:txBody>
      </p:sp>
      <p:sp>
        <p:nvSpPr>
          <p:cNvPr id="102" name="Shape 102"/>
          <p:cNvSpPr/>
          <p:nvPr/>
        </p:nvSpPr>
        <p:spPr>
          <a:xfrm>
            <a:off x="9971089" y="7727155"/>
            <a:ext cx="12700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defRPr b="1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/>
            </a:pPr>
            <a:r>
              <a:rPr b="1" sz="1200"/>
              <a:t>a</a:t>
            </a:r>
          </a:p>
        </p:txBody>
      </p:sp>
    </p:spTree>
  </p:cSld>
  <p:clrMapOvr>
    <a:masterClrMapping/>
  </p:clrMapOvr>
  <p:transition spd="med" advClick="1">
    <p:wipe dir="l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300">
                <a:solidFill>
                  <a:srgbClr val="FF2600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5300">
                <a:solidFill>
                  <a:srgbClr val="FF2600"/>
                </a:solidFill>
              </a:rPr>
              <a:t>Dominant &amp; Recessive Alleles</a:t>
            </a:r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xfrm>
            <a:off x="495300" y="2210097"/>
            <a:ext cx="6246763" cy="7263260"/>
          </a:xfrm>
          <a:prstGeom prst="rect">
            <a:avLst/>
          </a:prstGeom>
        </p:spPr>
        <p:txBody>
          <a:bodyPr/>
          <a:lstStyle/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2600"/>
                </a:solidFill>
              </a:rPr>
              <a:t>Dominant:</a:t>
            </a:r>
            <a:r>
              <a:rPr sz="3000">
                <a:solidFill>
                  <a:srgbClr val="535353"/>
                </a:solidFill>
              </a:rPr>
              <a:t> allele that is always displayed in phenotype (A) </a:t>
            </a:r>
            <a:endParaRPr sz="3000">
              <a:solidFill>
                <a:srgbClr val="535353"/>
              </a:solidFill>
            </a:endParaRPr>
          </a:p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2600"/>
                </a:solidFill>
              </a:rPr>
              <a:t>Recessive:</a:t>
            </a:r>
            <a:r>
              <a:rPr sz="3000">
                <a:solidFill>
                  <a:srgbClr val="535353"/>
                </a:solidFill>
              </a:rPr>
              <a:t> allele that is masked in phenotype (a) (sickle cell anemia)</a:t>
            </a:r>
            <a:endParaRPr sz="3000">
              <a:solidFill>
                <a:srgbClr val="535353"/>
              </a:solidFill>
            </a:endParaRPr>
          </a:p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2600"/>
                </a:solidFill>
              </a:rPr>
              <a:t>Codominance:</a:t>
            </a:r>
            <a:r>
              <a:rPr sz="3000">
                <a:solidFill>
                  <a:srgbClr val="535353"/>
                </a:solidFill>
              </a:rPr>
              <a:t> some alleles are not entirely dominant &amp; recessive (blood type)</a:t>
            </a:r>
            <a:endParaRPr sz="3000">
              <a:solidFill>
                <a:srgbClr val="535353"/>
              </a:solidFill>
            </a:endParaRPr>
          </a:p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2600"/>
                </a:solidFill>
              </a:rPr>
              <a:t>Polygenic traits:</a:t>
            </a:r>
            <a:r>
              <a:rPr sz="3000">
                <a:solidFill>
                  <a:srgbClr val="535353"/>
                </a:solidFill>
              </a:rPr>
              <a:t> traits are controlled by more than one allele (eye &amp; hair color)</a:t>
            </a:r>
          </a:p>
        </p:txBody>
      </p:sp>
      <p:pic>
        <p:nvPicPr>
          <p:cNvPr id="10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10292" y="2209815"/>
            <a:ext cx="5822362" cy="7478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005493"/>
                </a:solidFill>
              </a:rPr>
              <a:t>Chromosomes</a:t>
            </a:r>
            <a:r>
              <a:rPr cap="all" sz="7200">
                <a:solidFill>
                  <a:srgbClr val="535353"/>
                </a:solidFill>
              </a:rPr>
              <a:t> + </a:t>
            </a:r>
            <a:r>
              <a:rPr cap="all" sz="7200">
                <a:solidFill>
                  <a:srgbClr val="FF2600"/>
                </a:solidFill>
              </a:rPr>
              <a:t>Alleles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355600" y="2222500"/>
            <a:ext cx="12293600" cy="584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05493"/>
                </a:solidFill>
              </a:rPr>
              <a:t>Homozygous</a:t>
            </a:r>
            <a:r>
              <a:rPr sz="3800">
                <a:solidFill>
                  <a:srgbClr val="535353"/>
                </a:solidFill>
              </a:rPr>
              <a:t>: Two of the same alleles for a trait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05493"/>
                </a:solidFill>
              </a:rPr>
              <a:t>Homozygous</a:t>
            </a:r>
            <a:r>
              <a:rPr sz="3800">
                <a:solidFill>
                  <a:srgbClr val="535353"/>
                </a:solidFill>
              </a:rPr>
              <a:t> </a:t>
            </a:r>
            <a:r>
              <a:rPr sz="3800">
                <a:solidFill>
                  <a:srgbClr val="FF2600"/>
                </a:solidFill>
              </a:rPr>
              <a:t>dominant</a:t>
            </a:r>
            <a:r>
              <a:rPr sz="3800">
                <a:solidFill>
                  <a:srgbClr val="535353"/>
                </a:solidFill>
              </a:rPr>
              <a:t>: AA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05493"/>
                </a:solidFill>
              </a:rPr>
              <a:t>Homozygous</a:t>
            </a:r>
            <a:r>
              <a:rPr sz="3800">
                <a:solidFill>
                  <a:srgbClr val="535353"/>
                </a:solidFill>
              </a:rPr>
              <a:t> </a:t>
            </a:r>
            <a:r>
              <a:rPr sz="3800">
                <a:solidFill>
                  <a:srgbClr val="FF2600"/>
                </a:solidFill>
              </a:rPr>
              <a:t>recessive</a:t>
            </a:r>
            <a:r>
              <a:rPr sz="3800">
                <a:solidFill>
                  <a:srgbClr val="535353"/>
                </a:solidFill>
              </a:rPr>
              <a:t>: aa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1B93"/>
                </a:solidFill>
              </a:rPr>
              <a:t>Heterozygous</a:t>
            </a:r>
            <a:r>
              <a:rPr sz="3800">
                <a:solidFill>
                  <a:srgbClr val="535353"/>
                </a:solidFill>
              </a:rPr>
              <a:t>: One dominant &amp; one recessive allele for a trait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1B93"/>
                </a:solidFill>
              </a:rPr>
              <a:t>Heterozygous</a:t>
            </a:r>
            <a:r>
              <a:rPr sz="3800">
                <a:solidFill>
                  <a:srgbClr val="535353"/>
                </a:solidFill>
              </a:rPr>
              <a:t>: Aa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/>
          </p:nvPr>
        </p:nvSpPr>
        <p:spPr>
          <a:xfrm>
            <a:off x="355600" y="-38100"/>
            <a:ext cx="122936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005493"/>
                </a:solidFill>
              </a:rPr>
              <a:t>Mendelian Genetics </a:t>
            </a:r>
          </a:p>
        </p:txBody>
      </p:sp>
      <p:sp>
        <p:nvSpPr>
          <p:cNvPr id="112" name="Shape 112"/>
          <p:cNvSpPr/>
          <p:nvPr>
            <p:ph type="body" idx="1"/>
          </p:nvPr>
        </p:nvSpPr>
        <p:spPr>
          <a:xfrm>
            <a:off x="355600" y="2019300"/>
            <a:ext cx="12293600" cy="389269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Eukaryotes receive one chromosome from each parent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One allele from mom + one allele from dad = offspring genotype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Offspring genotype based on chance, but follows predictable statistics - </a:t>
            </a:r>
            <a:r>
              <a:rPr sz="3800">
                <a:solidFill>
                  <a:srgbClr val="005493"/>
                </a:solidFill>
              </a:rPr>
              <a:t>Punnett Squares</a:t>
            </a:r>
          </a:p>
        </p:txBody>
      </p:sp>
      <p:grpSp>
        <p:nvGrpSpPr>
          <p:cNvPr id="116" name="Group 116"/>
          <p:cNvGrpSpPr/>
          <p:nvPr/>
        </p:nvGrpSpPr>
        <p:grpSpPr>
          <a:xfrm>
            <a:off x="4198664" y="5475941"/>
            <a:ext cx="6582226" cy="4328459"/>
            <a:chOff x="0" y="0"/>
            <a:chExt cx="6582224" cy="4328458"/>
          </a:xfrm>
        </p:grpSpPr>
        <p:pic>
          <p:nvPicPr>
            <p:cNvPr id="113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73585" y="0"/>
              <a:ext cx="4208640" cy="4328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" name="Shape 114"/>
            <p:cNvSpPr/>
            <p:nvPr/>
          </p:nvSpPr>
          <p:spPr>
            <a:xfrm>
              <a:off x="1853282" y="289858"/>
              <a:ext cx="2825106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5493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005493"/>
                  </a:solidFill>
                </a:rPr>
                <a:t>Homozygous recessive - white flower</a:t>
              </a:r>
            </a:p>
          </p:txBody>
        </p:sp>
        <p:sp>
          <p:nvSpPr>
            <p:cNvPr id="115" name="Shape 115"/>
            <p:cNvSpPr/>
            <p:nvPr/>
          </p:nvSpPr>
          <p:spPr>
            <a:xfrm>
              <a:off x="0" y="2544108"/>
              <a:ext cx="2547492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531B93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531B93"/>
                  </a:solidFill>
                </a:rPr>
                <a:t>Homozygous dominant - purple flower</a:t>
              </a:r>
            </a:p>
          </p:txBody>
        </p:sp>
      </p:grpSp>
      <p:sp>
        <p:nvSpPr>
          <p:cNvPr id="117" name="Shape 117"/>
          <p:cNvSpPr/>
          <p:nvPr/>
        </p:nvSpPr>
        <p:spPr>
          <a:xfrm>
            <a:off x="10382646" y="7766050"/>
            <a:ext cx="2454376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40FF"/>
                </a:solidFill>
              </a:rPr>
              <a:t>All offspring heterozygous-</a:t>
            </a:r>
            <a:endParaRPr sz="2000">
              <a:solidFill>
                <a:srgbClr val="FF40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40FF"/>
                </a:solidFill>
              </a:rPr>
              <a:t>purple flowers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" grpId="2"/>
      <p:bldP build="whole" bldLvl="1" animBg="1" rev="0" advAuto="0" spid="1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xfrm>
            <a:off x="355600" y="-169334"/>
            <a:ext cx="12293600" cy="2438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005493"/>
                </a:solidFill>
              </a:rPr>
              <a:t>Sickle-cell anemia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xfrm>
            <a:off x="385233" y="1650727"/>
            <a:ext cx="6800454" cy="772214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Example of homozygous &amp; heterozygous interactions with dominance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Homozygous dominant (SS) - </a:t>
            </a:r>
            <a:r>
              <a:rPr sz="3800">
                <a:solidFill>
                  <a:srgbClr val="005493"/>
                </a:solidFill>
              </a:rPr>
              <a:t>normal red blood cells</a:t>
            </a:r>
            <a:endParaRPr sz="3800">
              <a:solidFill>
                <a:srgbClr val="00549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Homozygous recessive (ss) - </a:t>
            </a:r>
            <a:r>
              <a:rPr sz="3800">
                <a:solidFill>
                  <a:srgbClr val="005493"/>
                </a:solidFill>
              </a:rPr>
              <a:t>sickle cell anemia</a:t>
            </a:r>
            <a:endParaRPr sz="3800">
              <a:solidFill>
                <a:srgbClr val="00549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Heterozygous (Ss)- </a:t>
            </a:r>
            <a:r>
              <a:rPr sz="3800">
                <a:solidFill>
                  <a:srgbClr val="005493"/>
                </a:solidFill>
              </a:rPr>
              <a:t>sickle cell trait</a:t>
            </a:r>
            <a:r>
              <a:rPr sz="3800">
                <a:solidFill>
                  <a:srgbClr val="535353"/>
                </a:solidFill>
              </a:rPr>
              <a:t>; </a:t>
            </a:r>
            <a:r>
              <a:rPr sz="3800">
                <a:solidFill>
                  <a:srgbClr val="5A5F5E"/>
                </a:solidFill>
              </a:rPr>
              <a:t>partial anemia but reduced malaria</a:t>
            </a:r>
            <a:r>
              <a:rPr sz="3800">
                <a:solidFill>
                  <a:srgbClr val="005493"/>
                </a:solidFill>
              </a:rPr>
              <a:t>; carriers favored by natural selection</a:t>
            </a:r>
          </a:p>
        </p:txBody>
      </p:sp>
      <p:pic>
        <p:nvPicPr>
          <p:cNvPr id="12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2850" y="1701800"/>
            <a:ext cx="4762500" cy="76200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sp>
        <p:nvSpPr>
          <p:cNvPr id="122" name="Shape 122"/>
          <p:cNvSpPr/>
          <p:nvPr/>
        </p:nvSpPr>
        <p:spPr>
          <a:xfrm>
            <a:off x="8551279" y="9340850"/>
            <a:ext cx="336984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535353"/>
                </a:solidFill>
              </a:rPr>
              <a:t>http://www.nhlbi.nih.gov/health/health-topics/topics/sca</a:t>
            </a:r>
          </a:p>
        </p:txBody>
      </p:sp>
      <p:sp>
        <p:nvSpPr>
          <p:cNvPr id="123" name="Shape 123"/>
          <p:cNvSpPr/>
          <p:nvPr/>
        </p:nvSpPr>
        <p:spPr>
          <a:xfrm>
            <a:off x="7459133" y="5385262"/>
            <a:ext cx="4969934" cy="3980261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0" grpId="1"/>
      <p:bldP build="whole" bldLvl="1" animBg="1" rev="0" advAuto="0" spid="123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17.jpg" descr="http://www.cdc.gov/ncbddd/sicklecell/images/sickle-cell-inheritance-pattern_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1987709"/>
            <a:ext cx="5439740" cy="577818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647701" y="4108450"/>
            <a:ext cx="5439739" cy="1587500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" name="Shape 127"/>
          <p:cNvSpPr/>
          <p:nvPr/>
        </p:nvSpPr>
        <p:spPr>
          <a:xfrm>
            <a:off x="936574" y="1314449"/>
            <a:ext cx="486199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Two heterozygous parents</a:t>
            </a:r>
          </a:p>
        </p:txBody>
      </p:sp>
      <p:sp>
        <p:nvSpPr>
          <p:cNvPr id="128" name="Shape 128"/>
          <p:cNvSpPr/>
          <p:nvPr/>
        </p:nvSpPr>
        <p:spPr>
          <a:xfrm>
            <a:off x="6223321" y="2451100"/>
            <a:ext cx="65684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What are the chances of having a child with full sickle cell anemia (ss)?</a:t>
            </a:r>
          </a:p>
        </p:txBody>
      </p:sp>
      <p:sp>
        <p:nvSpPr>
          <p:cNvPr id="129" name="Shape 129"/>
          <p:cNvSpPr/>
          <p:nvPr/>
        </p:nvSpPr>
        <p:spPr>
          <a:xfrm>
            <a:off x="8077200" y="4133850"/>
            <a:ext cx="1270000" cy="1270000"/>
          </a:xfrm>
          <a:prstGeom prst="rect">
            <a:avLst/>
          </a:prstGeom>
          <a:ln w="25400">
            <a:solidFill>
              <a:srgbClr val="808785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30" name="Shape 130"/>
          <p:cNvSpPr/>
          <p:nvPr/>
        </p:nvSpPr>
        <p:spPr>
          <a:xfrm>
            <a:off x="8077200" y="5403850"/>
            <a:ext cx="1270000" cy="1270000"/>
          </a:xfrm>
          <a:prstGeom prst="rect">
            <a:avLst/>
          </a:prstGeom>
          <a:ln w="25400">
            <a:solidFill>
              <a:srgbClr val="808785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31" name="Shape 131"/>
          <p:cNvSpPr/>
          <p:nvPr/>
        </p:nvSpPr>
        <p:spPr>
          <a:xfrm>
            <a:off x="9359900" y="5403850"/>
            <a:ext cx="1270000" cy="1270000"/>
          </a:xfrm>
          <a:prstGeom prst="rect">
            <a:avLst/>
          </a:prstGeom>
          <a:ln w="25400">
            <a:solidFill>
              <a:srgbClr val="808785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32" name="Shape 132"/>
          <p:cNvSpPr/>
          <p:nvPr/>
        </p:nvSpPr>
        <p:spPr>
          <a:xfrm>
            <a:off x="9359900" y="4133850"/>
            <a:ext cx="1270000" cy="1270000"/>
          </a:xfrm>
          <a:prstGeom prst="rect">
            <a:avLst/>
          </a:prstGeom>
          <a:ln w="25400">
            <a:solidFill>
              <a:srgbClr val="808785"/>
            </a:solidFill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sp>
        <p:nvSpPr>
          <p:cNvPr id="133" name="Shape 133"/>
          <p:cNvSpPr/>
          <p:nvPr/>
        </p:nvSpPr>
        <p:spPr>
          <a:xfrm>
            <a:off x="7455582" y="4565649"/>
            <a:ext cx="32883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</a:t>
            </a:r>
          </a:p>
        </p:txBody>
      </p:sp>
      <p:sp>
        <p:nvSpPr>
          <p:cNvPr id="134" name="Shape 134"/>
          <p:cNvSpPr/>
          <p:nvPr/>
        </p:nvSpPr>
        <p:spPr>
          <a:xfrm>
            <a:off x="8547782" y="3562349"/>
            <a:ext cx="32883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</a:t>
            </a:r>
          </a:p>
        </p:txBody>
      </p:sp>
      <p:sp>
        <p:nvSpPr>
          <p:cNvPr id="135" name="Shape 135"/>
          <p:cNvSpPr/>
          <p:nvPr/>
        </p:nvSpPr>
        <p:spPr>
          <a:xfrm>
            <a:off x="7481924" y="5702299"/>
            <a:ext cx="27615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</a:t>
            </a:r>
          </a:p>
        </p:txBody>
      </p:sp>
      <p:sp>
        <p:nvSpPr>
          <p:cNvPr id="136" name="Shape 136"/>
          <p:cNvSpPr/>
          <p:nvPr/>
        </p:nvSpPr>
        <p:spPr>
          <a:xfrm>
            <a:off x="4326656" y="2711449"/>
            <a:ext cx="49068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Ss</a:t>
            </a:r>
          </a:p>
        </p:txBody>
      </p:sp>
      <p:sp>
        <p:nvSpPr>
          <p:cNvPr id="137" name="Shape 137"/>
          <p:cNvSpPr/>
          <p:nvPr/>
        </p:nvSpPr>
        <p:spPr>
          <a:xfrm>
            <a:off x="1685056" y="2711449"/>
            <a:ext cx="49068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Ss</a:t>
            </a:r>
          </a:p>
        </p:txBody>
      </p:sp>
      <p:sp>
        <p:nvSpPr>
          <p:cNvPr id="138" name="Shape 138"/>
          <p:cNvSpPr/>
          <p:nvPr/>
        </p:nvSpPr>
        <p:spPr>
          <a:xfrm>
            <a:off x="9869524" y="3562349"/>
            <a:ext cx="27615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</a:t>
            </a:r>
          </a:p>
        </p:txBody>
      </p:sp>
      <p:sp>
        <p:nvSpPr>
          <p:cNvPr id="139" name="Shape 139"/>
          <p:cNvSpPr/>
          <p:nvPr/>
        </p:nvSpPr>
        <p:spPr>
          <a:xfrm>
            <a:off x="1315814" y="7258049"/>
            <a:ext cx="54337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SS</a:t>
            </a:r>
          </a:p>
        </p:txBody>
      </p:sp>
      <p:sp>
        <p:nvSpPr>
          <p:cNvPr id="140" name="Shape 140"/>
          <p:cNvSpPr/>
          <p:nvPr/>
        </p:nvSpPr>
        <p:spPr>
          <a:xfrm>
            <a:off x="3122227" y="7258049"/>
            <a:ext cx="49068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Ss</a:t>
            </a:r>
          </a:p>
        </p:txBody>
      </p:sp>
      <p:sp>
        <p:nvSpPr>
          <p:cNvPr id="141" name="Shape 141"/>
          <p:cNvSpPr/>
          <p:nvPr/>
        </p:nvSpPr>
        <p:spPr>
          <a:xfrm>
            <a:off x="4875954" y="7258049"/>
            <a:ext cx="43800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ss</a:t>
            </a:r>
          </a:p>
        </p:txBody>
      </p:sp>
      <p:sp>
        <p:nvSpPr>
          <p:cNvPr id="142" name="Shape 142"/>
          <p:cNvSpPr/>
          <p:nvPr/>
        </p:nvSpPr>
        <p:spPr>
          <a:xfrm>
            <a:off x="6223321" y="6991350"/>
            <a:ext cx="6568456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5493"/>
                </a:solidFill>
              </a:rPr>
              <a:t>What are the chances the second child will have full sickle cell anemia (ss)?</a:t>
            </a:r>
          </a:p>
        </p:txBody>
      </p:sp>
      <p:pic>
        <p:nvPicPr>
          <p:cNvPr id="14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8716" y="229683"/>
            <a:ext cx="1882085" cy="212616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562818" y="9442450"/>
            <a:ext cx="1157436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535353"/>
                </a:solidFill>
              </a:rPr>
              <a:t>"1911 Sickle Cells" by OpenStax College - Anatomy &amp; Physiology, Connexions Web site. http://cnx.org/content/col11496/1.6/, Jun 19, 2013.. Licensed under CC BY 3.0 via Wikimedia Commons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1"/>
      <p:bldP build="whole" bldLvl="1" animBg="1" rev="0" advAuto="0" spid="14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xfrm>
            <a:off x="355600" y="-406400"/>
            <a:ext cx="122936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005493"/>
                </a:solidFill>
              </a:rPr>
              <a:t>Epigenetics</a:t>
            </a:r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xfrm>
            <a:off x="355600" y="1296524"/>
            <a:ext cx="12293600" cy="571672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Study of long-term, stable changes in DNA transcription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05493"/>
                </a:solidFill>
              </a:rPr>
              <a:t>Hereditable</a:t>
            </a:r>
            <a:r>
              <a:rPr sz="3800">
                <a:solidFill>
                  <a:srgbClr val="535353"/>
                </a:solidFill>
              </a:rPr>
              <a:t> </a:t>
            </a:r>
            <a:r>
              <a:rPr sz="3800">
                <a:solidFill>
                  <a:srgbClr val="005493"/>
                </a:solidFill>
              </a:rPr>
              <a:t>change in phenotype</a:t>
            </a:r>
            <a:endParaRPr sz="3800">
              <a:solidFill>
                <a:srgbClr val="00549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No change in DNA sequence, but a </a:t>
            </a:r>
            <a:r>
              <a:rPr sz="3800">
                <a:solidFill>
                  <a:srgbClr val="005493"/>
                </a:solidFill>
              </a:rPr>
              <a:t>change in DNA expression</a:t>
            </a:r>
            <a:r>
              <a:rPr sz="3800">
                <a:solidFill>
                  <a:srgbClr val="535353"/>
                </a:solidFill>
              </a:rPr>
              <a:t> 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05493"/>
                </a:solidFill>
              </a:rPr>
              <a:t>Grandpa &amp; You</a:t>
            </a:r>
          </a:p>
        </p:txBody>
      </p:sp>
      <p:pic>
        <p:nvPicPr>
          <p:cNvPr id="14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7066" y="4839958"/>
            <a:ext cx="8936542" cy="461307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1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009193"/>
                </a:solidFill>
              </a:rPr>
              <a:t>Viruses</a:t>
            </a: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xfrm>
            <a:off x="863600" y="2514600"/>
            <a:ext cx="5892800" cy="584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Abundant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Diverse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Genome + Protein Shell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Tiny Killing Machines</a:t>
            </a:r>
          </a:p>
        </p:txBody>
      </p:sp>
      <p:pic>
        <p:nvPicPr>
          <p:cNvPr id="15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000" y="4470400"/>
            <a:ext cx="1742866" cy="167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5070" y="1739900"/>
            <a:ext cx="1898031" cy="181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40800" y="6858000"/>
            <a:ext cx="1892300" cy="148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Williamson_image.jpg"/>
          <p:cNvPicPr/>
          <p:nvPr/>
        </p:nvPicPr>
        <p:blipFill>
          <a:blip r:embed="rId5">
            <a:extLst/>
          </a:blip>
          <a:srcRect l="10143" t="4135" r="4808" b="6766"/>
          <a:stretch>
            <a:fillRect/>
          </a:stretch>
        </p:blipFill>
        <p:spPr>
          <a:xfrm>
            <a:off x="4275799" y="2400300"/>
            <a:ext cx="3441701" cy="300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droppedImage.png"/>
          <p:cNvPicPr/>
          <p:nvPr/>
        </p:nvPicPr>
        <p:blipFill>
          <a:blip r:embed="rId6">
            <a:extLst/>
          </a:blip>
          <a:srcRect l="2222" t="2767" r="53333" b="45109"/>
          <a:stretch>
            <a:fillRect/>
          </a:stretch>
        </p:blipFill>
        <p:spPr>
          <a:xfrm>
            <a:off x="7467600" y="4175125"/>
            <a:ext cx="1143000" cy="3857625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9665617" y="3606800"/>
            <a:ext cx="462113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HIV</a:t>
            </a:r>
          </a:p>
        </p:txBody>
      </p:sp>
      <p:sp>
        <p:nvSpPr>
          <p:cNvPr id="158" name="Shape 158"/>
          <p:cNvSpPr/>
          <p:nvPr/>
        </p:nvSpPr>
        <p:spPr>
          <a:xfrm>
            <a:off x="8877213" y="8394700"/>
            <a:ext cx="2037086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Tobacco Mosaic Virus</a:t>
            </a:r>
          </a:p>
        </p:txBody>
      </p:sp>
      <p:sp>
        <p:nvSpPr>
          <p:cNvPr id="159" name="Shape 159"/>
          <p:cNvSpPr/>
          <p:nvPr/>
        </p:nvSpPr>
        <p:spPr>
          <a:xfrm>
            <a:off x="9039113" y="9448800"/>
            <a:ext cx="3719885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Courtesy of K. Williamson &amp; R.R. Helton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Build a Virus</a:t>
            </a:r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xfrm>
            <a:off x="355600" y="2324100"/>
            <a:ext cx="8013700" cy="6743700"/>
          </a:xfrm>
          <a:prstGeom prst="rect">
            <a:avLst/>
          </a:prstGeom>
        </p:spPr>
        <p:txBody>
          <a:bodyPr/>
          <a:lstStyle/>
          <a:p>
            <a:pPr lvl="0" marL="288757" marR="457200" indent="-288757">
              <a:tabLst>
                <a:tab pos="152400" algn="l"/>
                <a:tab pos="596900" algn="l"/>
                <a:tab pos="1054100" algn="l"/>
                <a:tab pos="1498600" algn="l"/>
                <a:tab pos="1943100" algn="l"/>
                <a:tab pos="2400300" algn="l"/>
                <a:tab pos="2844800" algn="l"/>
                <a:tab pos="3289300" algn="l"/>
                <a:tab pos="3746500" algn="l"/>
                <a:tab pos="4191000" algn="l"/>
                <a:tab pos="4648200" algn="l"/>
                <a:tab pos="5092700" algn="l"/>
                <a:tab pos="5537200" algn="l"/>
                <a:tab pos="5994400" algn="l"/>
                <a:tab pos="6438900" algn="l"/>
                <a:tab pos="6883400" algn="l"/>
                <a:tab pos="7340600" algn="l"/>
                <a:tab pos="7785100" algn="l"/>
                <a:tab pos="8242300" algn="l"/>
                <a:tab pos="8686800" algn="l"/>
              </a:tabLst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D8F"/>
                </a:solidFill>
                <a:latin typeface="Gill Sans"/>
                <a:ea typeface="Gill Sans"/>
                <a:cs typeface="Gill Sans"/>
                <a:sym typeface="Gill Sans"/>
              </a:rPr>
              <a:t>Pick out </a:t>
            </a:r>
            <a:r>
              <a:rPr sz="3600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rPr>
              <a:t>4 pipe-cleaners</a:t>
            </a:r>
            <a:r>
              <a:rPr sz="3600">
                <a:solidFill>
                  <a:srgbClr val="006D8F"/>
                </a:solidFill>
                <a:latin typeface="Gill Sans"/>
                <a:ea typeface="Gill Sans"/>
                <a:cs typeface="Gill Sans"/>
                <a:sym typeface="Gill Sans"/>
              </a:rPr>
              <a:t> &amp;</a:t>
            </a:r>
            <a:r>
              <a:rPr sz="3600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rPr>
              <a:t>12 straws</a:t>
            </a:r>
            <a:endParaRPr sz="3600">
              <a:solidFill>
                <a:srgbClr val="006D8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2" marL="1050757" marR="457200" indent="-288757">
              <a:tabLst>
                <a:tab pos="152400" algn="l"/>
                <a:tab pos="596900" algn="l"/>
                <a:tab pos="1054100" algn="l"/>
                <a:tab pos="1498600" algn="l"/>
                <a:tab pos="1943100" algn="l"/>
                <a:tab pos="2400300" algn="l"/>
                <a:tab pos="2844800" algn="l"/>
                <a:tab pos="3289300" algn="l"/>
                <a:tab pos="3746500" algn="l"/>
                <a:tab pos="4191000" algn="l"/>
                <a:tab pos="4648200" algn="l"/>
                <a:tab pos="5092700" algn="l"/>
                <a:tab pos="5537200" algn="l"/>
                <a:tab pos="5994400" algn="l"/>
                <a:tab pos="6438900" algn="l"/>
                <a:tab pos="6883400" algn="l"/>
                <a:tab pos="7340600" algn="l"/>
                <a:tab pos="7785100" algn="l"/>
                <a:tab pos="8242300" algn="l"/>
                <a:tab pos="8686800" algn="l"/>
              </a:tabLst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D8F"/>
                </a:solidFill>
                <a:latin typeface="Gill Sans"/>
                <a:ea typeface="Gill Sans"/>
                <a:cs typeface="Gill Sans"/>
                <a:sym typeface="Gill Sans"/>
              </a:rPr>
              <a:t>Select 1 or 2 colors, but not more</a:t>
            </a:r>
            <a:endParaRPr sz="3600">
              <a:solidFill>
                <a:srgbClr val="006D8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2" marL="1050757" marR="457200" indent="-288757">
              <a:tabLst>
                <a:tab pos="152400" algn="l"/>
                <a:tab pos="596900" algn="l"/>
                <a:tab pos="1054100" algn="l"/>
                <a:tab pos="1498600" algn="l"/>
                <a:tab pos="1943100" algn="l"/>
                <a:tab pos="2400300" algn="l"/>
                <a:tab pos="2844800" algn="l"/>
                <a:tab pos="3289300" algn="l"/>
                <a:tab pos="3746500" algn="l"/>
                <a:tab pos="4191000" algn="l"/>
                <a:tab pos="4648200" algn="l"/>
                <a:tab pos="5092700" algn="l"/>
                <a:tab pos="5537200" algn="l"/>
                <a:tab pos="5994400" algn="l"/>
                <a:tab pos="6438900" algn="l"/>
                <a:tab pos="6883400" algn="l"/>
                <a:tab pos="7340600" algn="l"/>
                <a:tab pos="7785100" algn="l"/>
                <a:tab pos="8242300" algn="l"/>
                <a:tab pos="8686800" algn="l"/>
              </a:tabLst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D8F"/>
                </a:solidFill>
                <a:latin typeface="Gill Sans"/>
                <a:ea typeface="Gill Sans"/>
                <a:cs typeface="Gill Sans"/>
                <a:sym typeface="Gill Sans"/>
              </a:rPr>
              <a:t>Combine at your discretion:</a:t>
            </a:r>
            <a:endParaRPr sz="3600">
              <a:solidFill>
                <a:srgbClr val="006D8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3" marL="1431757" marR="457200" indent="-288757">
              <a:tabLst>
                <a:tab pos="152400" algn="l"/>
                <a:tab pos="596900" algn="l"/>
                <a:tab pos="1054100" algn="l"/>
                <a:tab pos="1498600" algn="l"/>
                <a:tab pos="1943100" algn="l"/>
                <a:tab pos="2400300" algn="l"/>
                <a:tab pos="2844800" algn="l"/>
                <a:tab pos="3289300" algn="l"/>
                <a:tab pos="3746500" algn="l"/>
                <a:tab pos="4191000" algn="l"/>
                <a:tab pos="4648200" algn="l"/>
                <a:tab pos="5092700" algn="l"/>
                <a:tab pos="5537200" algn="l"/>
                <a:tab pos="5994400" algn="l"/>
                <a:tab pos="6438900" algn="l"/>
                <a:tab pos="6883400" algn="l"/>
                <a:tab pos="7340600" algn="l"/>
                <a:tab pos="7785100" algn="l"/>
                <a:tab pos="8242300" algn="l"/>
                <a:tab pos="8686800" algn="l"/>
              </a:tabLst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D8F"/>
                </a:solidFill>
                <a:latin typeface="Gill Sans"/>
                <a:ea typeface="Gill Sans"/>
                <a:cs typeface="Gill Sans"/>
                <a:sym typeface="Gill Sans"/>
              </a:rPr>
              <a:t>4 red pipe-cleaners with 6 red &amp; 6 blue straws</a:t>
            </a:r>
            <a:endParaRPr sz="3600">
              <a:solidFill>
                <a:srgbClr val="006D8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3" marL="1431757" marR="457200" indent="-288757">
              <a:tabLst>
                <a:tab pos="152400" algn="l"/>
                <a:tab pos="596900" algn="l"/>
                <a:tab pos="1054100" algn="l"/>
                <a:tab pos="1498600" algn="l"/>
                <a:tab pos="1943100" algn="l"/>
                <a:tab pos="2400300" algn="l"/>
                <a:tab pos="2844800" algn="l"/>
                <a:tab pos="3289300" algn="l"/>
                <a:tab pos="3746500" algn="l"/>
                <a:tab pos="4191000" algn="l"/>
                <a:tab pos="4648200" algn="l"/>
                <a:tab pos="5092700" algn="l"/>
                <a:tab pos="5537200" algn="l"/>
                <a:tab pos="5994400" algn="l"/>
                <a:tab pos="6438900" algn="l"/>
                <a:tab pos="6883400" algn="l"/>
                <a:tab pos="7340600" algn="l"/>
                <a:tab pos="7785100" algn="l"/>
                <a:tab pos="8242300" algn="l"/>
                <a:tab pos="8686800" algn="l"/>
              </a:tabLst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D8F"/>
                </a:solidFill>
                <a:latin typeface="Gill Sans"/>
                <a:ea typeface="Gill Sans"/>
                <a:cs typeface="Gill Sans"/>
                <a:sym typeface="Gill Sans"/>
              </a:rPr>
              <a:t>2 red &amp; 2 blue pipe-cleaners with 12 red straws</a:t>
            </a:r>
            <a:endParaRPr i="1" sz="24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5820" y="5994400"/>
            <a:ext cx="3378480" cy="172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3600" y="2387600"/>
            <a:ext cx="2743201" cy="274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wipe dir="l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body" idx="1"/>
          </p:nvPr>
        </p:nvSpPr>
        <p:spPr>
          <a:xfrm>
            <a:off x="342900" y="626533"/>
            <a:ext cx="7048500" cy="7810501"/>
          </a:xfrm>
          <a:prstGeom prst="rect">
            <a:avLst/>
          </a:prstGeom>
        </p:spPr>
        <p:txBody>
          <a:bodyPr/>
          <a:lstStyle/>
          <a:p>
            <a:pPr lvl="0" marL="288757" indent="-288757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9193"/>
                </a:solidFill>
                <a:latin typeface="Gill Sans"/>
                <a:ea typeface="Gill Sans"/>
                <a:cs typeface="Gill Sans"/>
                <a:sym typeface="Gill Sans"/>
              </a:rPr>
              <a:t>Hold the 4 pipe-cleaners together in a bundle in your hand.</a:t>
            </a:r>
            <a:endParaRPr sz="3600">
              <a:solidFill>
                <a:srgbClr val="00919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288757" marR="457200" indent="-288757">
              <a:tabLst>
                <a:tab pos="101600" algn="l"/>
                <a:tab pos="546100" algn="l"/>
                <a:tab pos="1003300" algn="l"/>
                <a:tab pos="1447800" algn="l"/>
                <a:tab pos="1892300" algn="l"/>
                <a:tab pos="2349500" algn="l"/>
                <a:tab pos="2794000" algn="l"/>
                <a:tab pos="3251200" algn="l"/>
                <a:tab pos="3695700" algn="l"/>
                <a:tab pos="4140200" algn="l"/>
                <a:tab pos="4597400" algn="l"/>
                <a:tab pos="5041900" algn="l"/>
                <a:tab pos="5486400" algn="l"/>
                <a:tab pos="5943600" algn="l"/>
                <a:tab pos="6388100" algn="l"/>
                <a:tab pos="6845300" algn="l"/>
                <a:tab pos="7289800" algn="l"/>
                <a:tab pos="7734300" algn="l"/>
                <a:tab pos="8191500" algn="l"/>
                <a:tab pos="8636000" algn="l"/>
              </a:tabLst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rPr>
              <a:t>Bend 1 end of the bundle of pipe-cleaners down the length of your thumb.</a:t>
            </a:r>
            <a:endParaRPr sz="3600">
              <a:solidFill>
                <a:srgbClr val="01199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288757" marR="457200" indent="-288757">
              <a:tabLst>
                <a:tab pos="101600" algn="l"/>
                <a:tab pos="546100" algn="l"/>
                <a:tab pos="1003300" algn="l"/>
                <a:tab pos="1447800" algn="l"/>
                <a:tab pos="1892300" algn="l"/>
                <a:tab pos="2349500" algn="l"/>
                <a:tab pos="2794000" algn="l"/>
                <a:tab pos="3251200" algn="l"/>
                <a:tab pos="3695700" algn="l"/>
                <a:tab pos="4140200" algn="l"/>
                <a:tab pos="4597400" algn="l"/>
                <a:tab pos="5041900" algn="l"/>
                <a:tab pos="5486400" algn="l"/>
                <a:tab pos="5943600" algn="l"/>
                <a:tab pos="6388100" algn="l"/>
                <a:tab pos="6845300" algn="l"/>
                <a:tab pos="7289800" algn="l"/>
                <a:tab pos="7734300" algn="l"/>
                <a:tab pos="8191500" algn="l"/>
                <a:tab pos="8636000" algn="l"/>
              </a:tabLst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9193"/>
                </a:solidFill>
                <a:latin typeface="Gill Sans"/>
                <a:ea typeface="Gill Sans"/>
                <a:cs typeface="Gill Sans"/>
                <a:sym typeface="Gill Sans"/>
              </a:rPr>
              <a:t>Twist together the short part of the pipe-cleaners that you just bent over. </a:t>
            </a:r>
            <a:endParaRPr sz="3600">
              <a:solidFill>
                <a:srgbClr val="00919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1" marL="669757" marR="457200" indent="-288757">
              <a:tabLst>
                <a:tab pos="152400" algn="l"/>
                <a:tab pos="596900" algn="l"/>
                <a:tab pos="1054100" algn="l"/>
                <a:tab pos="1498600" algn="l"/>
                <a:tab pos="1943100" algn="l"/>
                <a:tab pos="2400300" algn="l"/>
                <a:tab pos="2844800" algn="l"/>
                <a:tab pos="3289300" algn="l"/>
                <a:tab pos="3746500" algn="l"/>
                <a:tab pos="4191000" algn="l"/>
                <a:tab pos="4648200" algn="l"/>
                <a:tab pos="5092700" algn="l"/>
                <a:tab pos="5537200" algn="l"/>
                <a:tab pos="5994400" algn="l"/>
                <a:tab pos="6438900" algn="l"/>
                <a:tab pos="6883400" algn="l"/>
                <a:tab pos="7340600" algn="l"/>
                <a:tab pos="7785100" algn="l"/>
                <a:tab pos="8242300" algn="l"/>
                <a:tab pos="8686800" algn="l"/>
              </a:tabLst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rPr>
              <a:t>This is your virus’s nucleic acid viral genome.</a:t>
            </a:r>
          </a:p>
        </p:txBody>
      </p:sp>
      <p:pic>
        <p:nvPicPr>
          <p:cNvPr id="16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6066" y="2609301"/>
            <a:ext cx="5126621" cy="3844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005493"/>
                </a:solidFill>
              </a:rPr>
              <a:t>learning Objectives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355600" y="2531533"/>
            <a:ext cx="12293600" cy="6299201"/>
          </a:xfrm>
          <a:prstGeom prst="rect">
            <a:avLst/>
          </a:prstGeom>
        </p:spPr>
        <p:txBody>
          <a:bodyPr/>
          <a:lstStyle/>
          <a:p>
            <a:pPr lvl="0" marL="406145" indent="-406145" defTabSz="455675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sz="3587">
                <a:solidFill>
                  <a:srgbClr val="535353"/>
                </a:solidFill>
              </a:rPr>
              <a:t>Conceptualize genetic diversity &amp; its linkages with </a:t>
            </a:r>
            <a:r>
              <a:rPr sz="3587">
                <a:solidFill>
                  <a:srgbClr val="005493"/>
                </a:solidFill>
              </a:rPr>
              <a:t>DNA, RNA &amp; proteins</a:t>
            </a:r>
            <a:endParaRPr sz="3587">
              <a:solidFill>
                <a:srgbClr val="005493"/>
              </a:solidFill>
            </a:endParaRPr>
          </a:p>
          <a:p>
            <a:pPr lvl="0" marL="406145" indent="-406145" defTabSz="455675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sz="3587">
                <a:solidFill>
                  <a:srgbClr val="535353"/>
                </a:solidFill>
              </a:rPr>
              <a:t>Examine genetic and species diversity as </a:t>
            </a:r>
            <a:r>
              <a:rPr sz="3587">
                <a:solidFill>
                  <a:srgbClr val="005493"/>
                </a:solidFill>
              </a:rPr>
              <a:t>genotypes</a:t>
            </a:r>
            <a:r>
              <a:rPr sz="3587">
                <a:solidFill>
                  <a:srgbClr val="535353"/>
                </a:solidFill>
              </a:rPr>
              <a:t> &amp; </a:t>
            </a:r>
            <a:r>
              <a:rPr sz="3587">
                <a:solidFill>
                  <a:srgbClr val="005493"/>
                </a:solidFill>
              </a:rPr>
              <a:t>phenotypes</a:t>
            </a:r>
            <a:endParaRPr sz="3587">
              <a:solidFill>
                <a:srgbClr val="535353"/>
              </a:solidFill>
            </a:endParaRPr>
          </a:p>
          <a:p>
            <a:pPr lvl="0" marL="406145" indent="-406145" defTabSz="455675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sz="3587">
                <a:solidFill>
                  <a:srgbClr val="535353"/>
                </a:solidFill>
              </a:rPr>
              <a:t>Recognize gene variability through </a:t>
            </a:r>
            <a:r>
              <a:rPr sz="3587">
                <a:solidFill>
                  <a:srgbClr val="005493"/>
                </a:solidFill>
              </a:rPr>
              <a:t>alleles</a:t>
            </a:r>
            <a:endParaRPr sz="3587">
              <a:solidFill>
                <a:srgbClr val="005493"/>
              </a:solidFill>
            </a:endParaRPr>
          </a:p>
          <a:p>
            <a:pPr lvl="0" marL="406145" indent="-406145" defTabSz="455675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sz="3587">
                <a:solidFill>
                  <a:srgbClr val="535353"/>
                </a:solidFill>
              </a:rPr>
              <a:t>Define </a:t>
            </a:r>
            <a:r>
              <a:rPr sz="3587">
                <a:solidFill>
                  <a:srgbClr val="005493"/>
                </a:solidFill>
              </a:rPr>
              <a:t>heterozygous, homozygous, dominant, recessive &amp; epigenetics </a:t>
            </a:r>
            <a:r>
              <a:rPr sz="3587">
                <a:solidFill>
                  <a:srgbClr val="5A5F5E"/>
                </a:solidFill>
              </a:rPr>
              <a:t>in relation to genetics &amp; diversity</a:t>
            </a:r>
            <a:endParaRPr sz="3587">
              <a:solidFill>
                <a:srgbClr val="5A5F5E"/>
              </a:solidFill>
            </a:endParaRPr>
          </a:p>
          <a:p>
            <a:pPr lvl="0" marL="406145" indent="-406145" defTabSz="455675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sz="3587">
                <a:solidFill>
                  <a:srgbClr val="535353"/>
                </a:solidFill>
              </a:rPr>
              <a:t>Predict inherited genotypes and phenotypes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body" idx="1"/>
          </p:nvPr>
        </p:nvSpPr>
        <p:spPr>
          <a:xfrm>
            <a:off x="355600" y="1473200"/>
            <a:ext cx="5892800" cy="6807200"/>
          </a:xfrm>
          <a:prstGeom prst="rect">
            <a:avLst/>
          </a:prstGeom>
        </p:spPr>
        <p:txBody>
          <a:bodyPr/>
          <a:lstStyle/>
          <a:p>
            <a:pPr lvl="0" marL="288757" indent="-288757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9193"/>
                </a:solidFill>
                <a:latin typeface="Gill Sans"/>
                <a:ea typeface="Gill Sans"/>
                <a:cs typeface="Gill Sans"/>
                <a:sym typeface="Gill Sans"/>
              </a:rPr>
              <a:t>Hold the pipe-cleaners with the long ends pointing straight up.</a:t>
            </a:r>
            <a:endParaRPr sz="3600">
              <a:solidFill>
                <a:srgbClr val="00919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288757" indent="-288757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rPr>
              <a:t>Thread 3 pieces of straw on each pipe-cleaner.</a:t>
            </a:r>
            <a:endParaRPr sz="3600">
              <a:solidFill>
                <a:srgbClr val="01199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288757" indent="-288757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9193"/>
                </a:solidFill>
                <a:latin typeface="Gill Sans"/>
                <a:ea typeface="Gill Sans"/>
                <a:cs typeface="Gill Sans"/>
                <a:sym typeface="Gill Sans"/>
              </a:rPr>
              <a:t>Twist together the ends of the pipe-cleaners to create your virus’s tail. </a:t>
            </a:r>
          </a:p>
        </p:txBody>
      </p:sp>
      <p:pic>
        <p:nvPicPr>
          <p:cNvPr id="17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8400" y="330200"/>
            <a:ext cx="3403600" cy="255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9200" y="3222625"/>
            <a:ext cx="3543300" cy="2657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94600" y="6219825"/>
            <a:ext cx="3492500" cy="261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body" idx="1"/>
          </p:nvPr>
        </p:nvSpPr>
        <p:spPr>
          <a:xfrm>
            <a:off x="355600" y="1955800"/>
            <a:ext cx="5892800" cy="5842000"/>
          </a:xfrm>
          <a:prstGeom prst="rect">
            <a:avLst/>
          </a:prstGeom>
        </p:spPr>
        <p:txBody>
          <a:bodyPr/>
          <a:lstStyle>
            <a:lvl1pPr marL="288757" indent="-288757">
              <a:defRPr sz="3600">
                <a:solidFill>
                  <a:srgbClr val="006D8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D8F"/>
                </a:solidFill>
              </a:rPr>
              <a:t>Press gently down on the top of the virus to expand the viral head. </a:t>
            </a:r>
          </a:p>
        </p:txBody>
      </p:sp>
      <p:pic>
        <p:nvPicPr>
          <p:cNvPr id="17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3400" y="1356233"/>
            <a:ext cx="4813300" cy="6416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wipe dir="l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1B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1B93"/>
                </a:solidFill>
              </a:rPr>
              <a:t>Virus Genetics</a:t>
            </a:r>
          </a:p>
        </p:txBody>
      </p:sp>
      <p:sp>
        <p:nvSpPr>
          <p:cNvPr id="178" name="Shape 178"/>
          <p:cNvSpPr/>
          <p:nvPr>
            <p:ph type="body" idx="1"/>
          </p:nvPr>
        </p:nvSpPr>
        <p:spPr>
          <a:xfrm>
            <a:off x="464145" y="2696137"/>
            <a:ext cx="12076510" cy="436132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Find a partner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Collect a worksheet</a:t>
            </a:r>
            <a:endParaRPr sz="38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1B93"/>
                </a:solidFill>
              </a:rPr>
              <a:t>Look at each of your viruses’ genotypes</a:t>
            </a:r>
            <a:endParaRPr sz="3800">
              <a:solidFill>
                <a:srgbClr val="531B9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Decide if they are homozygous or heterozygous based on genotype - the pipe-cleaner colors</a:t>
            </a:r>
          </a:p>
        </p:txBody>
      </p:sp>
    </p:spTree>
  </p:cSld>
  <p:clrMapOvr>
    <a:masterClrMapping/>
  </p:clrMapOvr>
  <p:transition spd="med" advClick="1">
    <p:wipe dir="l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1B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1B93"/>
                </a:solidFill>
              </a:rPr>
              <a:t>Virus Genetics</a:t>
            </a:r>
          </a:p>
        </p:txBody>
      </p:sp>
      <p:sp>
        <p:nvSpPr>
          <p:cNvPr id="181" name="Shape 181"/>
          <p:cNvSpPr/>
          <p:nvPr>
            <p:ph type="body" idx="1"/>
          </p:nvPr>
        </p:nvSpPr>
        <p:spPr>
          <a:xfrm>
            <a:off x="254000" y="1748366"/>
            <a:ext cx="12076510" cy="613893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1B93"/>
                </a:solidFill>
              </a:rPr>
              <a:t>Look at each of your viruses’ phenotypes</a:t>
            </a:r>
            <a:endParaRPr sz="3800">
              <a:solidFill>
                <a:srgbClr val="531B9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E5E5E"/>
                </a:solidFill>
              </a:rPr>
              <a:t>Decide if your viruses correctly expressed their genotype on their capsid phenotype - straw colors vs. pipe-cleaner colors</a:t>
            </a:r>
            <a:endParaRPr sz="3800">
              <a:solidFill>
                <a:srgbClr val="5E5E5E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1B93"/>
                </a:solidFill>
              </a:rPr>
              <a:t>Look at each of your viruses’ alleles</a:t>
            </a:r>
            <a:endParaRPr sz="3800">
              <a:solidFill>
                <a:srgbClr val="531B9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424242"/>
                </a:solidFill>
              </a:rPr>
              <a:t>Which are the dominant colors &amp; which are recessive?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1B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1B93"/>
                </a:solidFill>
              </a:rPr>
              <a:t>Virus Genetics</a:t>
            </a:r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xfrm>
            <a:off x="464145" y="1782233"/>
            <a:ext cx="12076510" cy="670619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Your viruses have been eyeing each other longingly for a while now…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What will your viruses’ offspring look like?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1B93"/>
                </a:solidFill>
              </a:rPr>
              <a:t>Predict with Punnett square your offspring genotype &amp; phenotype in the first generation</a:t>
            </a:r>
            <a:endParaRPr sz="3800">
              <a:solidFill>
                <a:srgbClr val="531B9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1B93"/>
                </a:solidFill>
              </a:rPr>
              <a:t>Do your viruses show codominant or polygenic traits?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title"/>
          </p:nvPr>
        </p:nvSpPr>
        <p:spPr>
          <a:xfrm>
            <a:off x="355600" y="-84667"/>
            <a:ext cx="12293600" cy="2438401"/>
          </a:xfrm>
          <a:prstGeom prst="rect">
            <a:avLst/>
          </a:prstGeom>
        </p:spPr>
        <p:txBody>
          <a:bodyPr/>
          <a:lstStyle>
            <a:lvl1pPr>
              <a:defRPr sz="6800">
                <a:solidFill>
                  <a:srgbClr val="0054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800">
                <a:solidFill>
                  <a:srgbClr val="005493"/>
                </a:solidFill>
              </a:rPr>
              <a:t>HOmework</a:t>
            </a:r>
          </a:p>
        </p:txBody>
      </p:sp>
      <p:sp>
        <p:nvSpPr>
          <p:cNvPr id="187" name="Shape 187"/>
          <p:cNvSpPr/>
          <p:nvPr>
            <p:ph type="body" idx="1"/>
          </p:nvPr>
        </p:nvSpPr>
        <p:spPr>
          <a:xfrm>
            <a:off x="355600" y="1694027"/>
            <a:ext cx="12293600" cy="4130346"/>
          </a:xfrm>
          <a:prstGeom prst="rect">
            <a:avLst/>
          </a:prstGeom>
        </p:spPr>
        <p:txBody>
          <a:bodyPr/>
          <a:lstStyle/>
          <a:p>
            <a:pPr lvl="0" marL="0" indent="0" algn="ctr" defTabSz="484886">
              <a:spcBef>
                <a:spcPts val="3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818"/>
              <a:t>Readings: Genetic Engineering &amp; GMO Rice</a:t>
            </a:r>
            <a:endParaRPr sz="3818"/>
          </a:p>
          <a:p>
            <a:pPr lvl="0" marL="0" indent="0" algn="ctr" defTabSz="484886">
              <a:spcBef>
                <a:spcPts val="3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Genetics Worksheet due Wed., Feb. 18</a:t>
            </a:r>
            <a:endParaRPr sz="3818">
              <a:solidFill>
                <a:srgbClr val="535353"/>
              </a:solidFill>
            </a:endParaRPr>
          </a:p>
          <a:p>
            <a:pPr lvl="0" marL="0" indent="0" algn="ctr" defTabSz="484886">
              <a:spcBef>
                <a:spcPts val="3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818"/>
              <a:t>Infographic due Today</a:t>
            </a:r>
            <a:endParaRPr sz="3818"/>
          </a:p>
          <a:p>
            <a:pPr lvl="0" marL="0" indent="0" algn="ctr" defTabSz="484886">
              <a:spcBef>
                <a:spcPts val="3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818">
                <a:solidFill>
                  <a:srgbClr val="535353"/>
                </a:solidFill>
              </a:rPr>
              <a:t>Distribution instructions on Blackboard</a:t>
            </a:r>
          </a:p>
        </p:txBody>
      </p:sp>
      <p:pic>
        <p:nvPicPr>
          <p:cNvPr id="188" name="dont waste wate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3169" y="6404751"/>
            <a:ext cx="4416430" cy="288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Untitled Infographic (Conflict Copy) (1)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864" y="5884207"/>
            <a:ext cx="2571738" cy="3928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nfographic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52632" y="5884207"/>
            <a:ext cx="2946248" cy="3928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ustainable Transportation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84517" y="5897280"/>
            <a:ext cx="2571738" cy="3902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005493"/>
                </a:solidFill>
              </a:rPr>
              <a:t>Genetics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xfrm>
            <a:off x="583555" y="2374900"/>
            <a:ext cx="11263015" cy="330730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005493"/>
                </a:solidFill>
              </a:rPr>
              <a:t>Study of heredity</a:t>
            </a:r>
            <a:r>
              <a:rPr sz="4600">
                <a:solidFill>
                  <a:srgbClr val="535353"/>
                </a:solidFill>
              </a:rPr>
              <a:t> - explains how characteristics are passed onto offspring</a:t>
            </a:r>
            <a:endParaRPr sz="46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Based on </a:t>
            </a:r>
            <a:r>
              <a:rPr sz="4600">
                <a:solidFill>
                  <a:srgbClr val="005493"/>
                </a:solidFill>
              </a:rPr>
              <a:t>DNA</a:t>
            </a:r>
          </a:p>
        </p:txBody>
      </p:sp>
      <p:pic>
        <p:nvPicPr>
          <p:cNvPr id="5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4468" y="4147244"/>
            <a:ext cx="5282506" cy="5282506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7091077" y="9505950"/>
            <a:ext cx="573248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535353"/>
                </a:solidFill>
              </a:rPr>
              <a:t>http://healthsciences.utah.edu/utah-genome-project/family/2013/following_the_family_tree.php</a:t>
            </a:r>
          </a:p>
        </p:txBody>
      </p:sp>
      <p:sp>
        <p:nvSpPr>
          <p:cNvPr id="52" name="Shape 52"/>
          <p:cNvSpPr/>
          <p:nvPr/>
        </p:nvSpPr>
        <p:spPr>
          <a:xfrm>
            <a:off x="556573" y="5891877"/>
            <a:ext cx="6864388" cy="313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520700" indent="-520700" algn="l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A5F5E"/>
                </a:solidFill>
              </a:rPr>
              <a:t>Integral to</a:t>
            </a:r>
            <a:r>
              <a:rPr sz="4600">
                <a:solidFill>
                  <a:srgbClr val="005493"/>
                </a:solidFill>
              </a:rPr>
              <a:t> biodiversity, GMOs, evolution </a:t>
            </a:r>
            <a:r>
              <a:rPr sz="4600">
                <a:solidFill>
                  <a:srgbClr val="5A5F5E"/>
                </a:solidFill>
              </a:rPr>
              <a:t>&amp;</a:t>
            </a:r>
            <a:r>
              <a:rPr sz="4600">
                <a:solidFill>
                  <a:srgbClr val="005493"/>
                </a:solidFill>
              </a:rPr>
              <a:t> modern agriculture &amp; medicine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/>
          </p:nvPr>
        </p:nvSpPr>
        <p:spPr>
          <a:xfrm>
            <a:off x="355600" y="-254000"/>
            <a:ext cx="122936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1702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A61702"/>
                </a:solidFill>
              </a:rPr>
              <a:t>DNA</a:t>
            </a:r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xfrm>
            <a:off x="266700" y="1574800"/>
            <a:ext cx="11944301" cy="78802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259079" indent="-259079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61702"/>
                </a:solidFill>
              </a:rPr>
              <a:t>D</a:t>
            </a:r>
            <a:r>
              <a:rPr sz="3400">
                <a:solidFill>
                  <a:srgbClr val="535353"/>
                </a:solidFill>
              </a:rPr>
              <a:t>eoxyribo</a:t>
            </a:r>
            <a:r>
              <a:rPr sz="3400">
                <a:solidFill>
                  <a:srgbClr val="A61702"/>
                </a:solidFill>
              </a:rPr>
              <a:t>n</a:t>
            </a:r>
            <a:r>
              <a:rPr sz="3400">
                <a:solidFill>
                  <a:srgbClr val="535353"/>
                </a:solidFill>
              </a:rPr>
              <a:t>ucleic </a:t>
            </a:r>
            <a:r>
              <a:rPr sz="3400">
                <a:solidFill>
                  <a:srgbClr val="A61702"/>
                </a:solidFill>
              </a:rPr>
              <a:t>a</a:t>
            </a:r>
            <a:r>
              <a:rPr sz="3400">
                <a:solidFill>
                  <a:srgbClr val="535353"/>
                </a:solidFill>
              </a:rPr>
              <a:t>cid - self-replicating, nucleic acid</a:t>
            </a:r>
            <a:endParaRPr sz="3400">
              <a:solidFill>
                <a:srgbClr val="535353"/>
              </a:solidFill>
            </a:endParaRPr>
          </a:p>
          <a:p>
            <a:pPr lvl="0" marL="259079" indent="-259079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35353"/>
                </a:solidFill>
              </a:rPr>
              <a:t>Molecule of cellular information &amp; inherited genetic material</a:t>
            </a:r>
            <a:endParaRPr sz="3400">
              <a:solidFill>
                <a:srgbClr val="535353"/>
              </a:solidFill>
            </a:endParaRPr>
          </a:p>
          <a:p>
            <a:pPr lvl="1" marL="582930" indent="-25908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5493"/>
                </a:solidFill>
              </a:rPr>
              <a:t>Double helix of:</a:t>
            </a:r>
            <a:endParaRPr sz="3400">
              <a:solidFill>
                <a:srgbClr val="005493"/>
              </a:solidFill>
            </a:endParaRPr>
          </a:p>
          <a:p>
            <a:pPr lvl="2" marL="906780" indent="-25908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5493"/>
                </a:solidFill>
              </a:rPr>
              <a:t>Sugar-phosphate backbone</a:t>
            </a:r>
            <a:endParaRPr sz="3400">
              <a:solidFill>
                <a:srgbClr val="005493"/>
              </a:solidFill>
            </a:endParaRPr>
          </a:p>
          <a:p>
            <a:pPr lvl="2" marL="906780" indent="-25908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5493"/>
                </a:solidFill>
              </a:rPr>
              <a:t>4 nitrogenous bases </a:t>
            </a:r>
            <a:endParaRPr sz="3400">
              <a:solidFill>
                <a:srgbClr val="005493"/>
              </a:solidFill>
            </a:endParaRPr>
          </a:p>
          <a:p>
            <a:pPr lvl="3" marL="1230630" indent="-25908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2600"/>
                </a:solidFill>
              </a:rPr>
              <a:t>Adenine (A)</a:t>
            </a:r>
            <a:endParaRPr sz="3400">
              <a:solidFill>
                <a:srgbClr val="FF2600"/>
              </a:solidFill>
            </a:endParaRPr>
          </a:p>
          <a:p>
            <a:pPr lvl="3" marL="1230630" indent="-25908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9300"/>
                </a:solidFill>
              </a:rPr>
              <a:t>Thymine (T)</a:t>
            </a:r>
            <a:endParaRPr sz="3400">
              <a:solidFill>
                <a:srgbClr val="FF9300"/>
              </a:solidFill>
            </a:endParaRPr>
          </a:p>
          <a:p>
            <a:pPr lvl="3" marL="1230630" indent="-25908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8F00"/>
                </a:solidFill>
              </a:rPr>
              <a:t>Guanine (G)</a:t>
            </a:r>
            <a:endParaRPr sz="3400">
              <a:solidFill>
                <a:srgbClr val="008F00"/>
              </a:solidFill>
            </a:endParaRPr>
          </a:p>
          <a:p>
            <a:pPr lvl="3" marL="1230630" indent="-259080" defTabSz="496570">
              <a:spcBef>
                <a:spcPts val="32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11993"/>
                </a:solidFill>
              </a:rPr>
              <a:t>Cytosine (C)</a:t>
            </a:r>
          </a:p>
        </p:txBody>
      </p:sp>
      <p:pic>
        <p:nvPicPr>
          <p:cNvPr id="56" name="Screen Shot 2014-04-24 at 2.33.33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8164" y="3303857"/>
            <a:ext cx="4650129" cy="3924819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57" name="Shape 57"/>
          <p:cNvSpPr/>
          <p:nvPr/>
        </p:nvSpPr>
        <p:spPr>
          <a:xfrm>
            <a:off x="11769559" y="9298516"/>
            <a:ext cx="106501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</a:rPr>
              <a:t>Biology. 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xfrm>
            <a:off x="355600" y="-165100"/>
            <a:ext cx="122936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1702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A61702"/>
                </a:solidFill>
              </a:rPr>
              <a:t>DNA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xfrm>
            <a:off x="420588" y="1657035"/>
            <a:ext cx="12163624" cy="5390308"/>
          </a:xfrm>
          <a:prstGeom prst="rect">
            <a:avLst/>
          </a:prstGeom>
        </p:spPr>
        <p:txBody>
          <a:bodyPr/>
          <a:lstStyle/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A61702"/>
                </a:solidFill>
              </a:rPr>
              <a:t>Genotype - organism’s DNA sequence of As, Ts, Gs, &amp; Cs</a:t>
            </a:r>
            <a:endParaRPr sz="3800">
              <a:solidFill>
                <a:srgbClr val="A61702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F8C94"/>
                </a:solidFill>
              </a:rPr>
              <a:t>Gene - DNA sequence which encodes a protein</a:t>
            </a:r>
            <a:endParaRPr sz="3800">
              <a:solidFill>
                <a:srgbClr val="5F8C9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F8C94"/>
                </a:solidFill>
              </a:rPr>
              <a:t>Unit of evolution &amp; inheritance</a:t>
            </a:r>
            <a:endParaRPr sz="3800">
              <a:solidFill>
                <a:srgbClr val="5F8C9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1B93"/>
                </a:solidFill>
              </a:rPr>
              <a:t>All an organism’s genes = genome</a:t>
            </a:r>
            <a:endParaRPr sz="3800">
              <a:solidFill>
                <a:srgbClr val="531B9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2F585F"/>
                </a:solidFill>
              </a:rPr>
              <a:t>Phenotype - combination of an organism’s observable traits produced by its genotype</a:t>
            </a:r>
          </a:p>
        </p:txBody>
      </p:sp>
      <p:pic>
        <p:nvPicPr>
          <p:cNvPr id="61" name="image_preview.jpg"/>
          <p:cNvPicPr/>
          <p:nvPr/>
        </p:nvPicPr>
        <p:blipFill>
          <a:blip r:embed="rId2">
            <a:extLst/>
          </a:blip>
          <a:srcRect l="0" t="58763" r="0" b="0"/>
          <a:stretch>
            <a:fillRect/>
          </a:stretch>
        </p:blipFill>
        <p:spPr>
          <a:xfrm>
            <a:off x="3834209" y="7226726"/>
            <a:ext cx="5336331" cy="243822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med" advClick="1">
    <p:wipe dir="l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005493"/>
                </a:solidFill>
              </a:rPr>
              <a:t>Chromosomes</a:t>
            </a:r>
          </a:p>
        </p:txBody>
      </p:sp>
      <p:sp>
        <p:nvSpPr>
          <p:cNvPr id="64" name="Shape 64"/>
          <p:cNvSpPr/>
          <p:nvPr>
            <p:ph type="body" idx="1"/>
          </p:nvPr>
        </p:nvSpPr>
        <p:spPr>
          <a:xfrm>
            <a:off x="512233" y="2286000"/>
            <a:ext cx="7505899" cy="6299200"/>
          </a:xfrm>
          <a:prstGeom prst="rect">
            <a:avLst/>
          </a:prstGeom>
        </p:spPr>
        <p:txBody>
          <a:bodyPr/>
          <a:lstStyle/>
          <a:p>
            <a:pPr lvl="0" marL="406145" indent="-406145" defTabSz="455675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sz="3587">
                <a:solidFill>
                  <a:srgbClr val="535353"/>
                </a:solidFill>
              </a:rPr>
              <a:t>Organizational &amp; compaction units for DNA</a:t>
            </a:r>
            <a:endParaRPr sz="3587">
              <a:solidFill>
                <a:srgbClr val="535353"/>
              </a:solidFill>
            </a:endParaRPr>
          </a:p>
          <a:p>
            <a:pPr lvl="0" marL="406145" indent="-406145" defTabSz="455675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sz="3587">
                <a:solidFill>
                  <a:srgbClr val="535353"/>
                </a:solidFill>
              </a:rPr>
              <a:t>Each chromosome contains 1000s of genes (alleles)</a:t>
            </a:r>
            <a:endParaRPr sz="3587">
              <a:solidFill>
                <a:srgbClr val="535353"/>
              </a:solidFill>
            </a:endParaRPr>
          </a:p>
          <a:p>
            <a:pPr lvl="0" marL="406145" indent="-406145" defTabSz="455675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sz="3587">
                <a:solidFill>
                  <a:srgbClr val="005493"/>
                </a:solidFill>
              </a:rPr>
              <a:t>Diploid:</a:t>
            </a:r>
            <a:r>
              <a:rPr sz="3587">
                <a:solidFill>
                  <a:srgbClr val="535353"/>
                </a:solidFill>
              </a:rPr>
              <a:t> 2 copies of each chromosome</a:t>
            </a:r>
            <a:endParaRPr sz="3587">
              <a:solidFill>
                <a:srgbClr val="535353"/>
              </a:solidFill>
            </a:endParaRPr>
          </a:p>
          <a:p>
            <a:pPr lvl="0" marL="406145" indent="-406145" defTabSz="455675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sz="3587">
                <a:solidFill>
                  <a:srgbClr val="005493"/>
                </a:solidFill>
              </a:rPr>
              <a:t>Haploid: </a:t>
            </a:r>
            <a:r>
              <a:rPr sz="3587">
                <a:solidFill>
                  <a:srgbClr val="535353"/>
                </a:solidFill>
              </a:rPr>
              <a:t>1 copy of each chromosome, gametes &amp; prokaryotes</a:t>
            </a:r>
          </a:p>
        </p:txBody>
      </p:sp>
      <p:pic>
        <p:nvPicPr>
          <p:cNvPr id="65" name="image1.jpeg" descr="van25618_03_50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7333" y="2662231"/>
            <a:ext cx="4637950" cy="5546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wipe dir="l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body" idx="1"/>
          </p:nvPr>
        </p:nvSpPr>
        <p:spPr>
          <a:xfrm>
            <a:off x="355600" y="2832100"/>
            <a:ext cx="12293600" cy="6764999"/>
          </a:xfrm>
          <a:prstGeom prst="rect">
            <a:avLst/>
          </a:prstGeom>
        </p:spPr>
        <p:txBody>
          <a:bodyPr/>
          <a:lstStyle/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25252"/>
                </a:solidFill>
              </a:rPr>
              <a:t>Every DNA base</a:t>
            </a:r>
            <a:r>
              <a:rPr sz="4000">
                <a:solidFill>
                  <a:srgbClr val="005493"/>
                </a:solidFill>
              </a:rPr>
              <a:t> transcribed</a:t>
            </a:r>
            <a:r>
              <a:rPr sz="4000">
                <a:solidFill>
                  <a:srgbClr val="525252"/>
                </a:solidFill>
              </a:rPr>
              <a:t> into a messenger RNA (mRNA) base (1:1)</a:t>
            </a:r>
            <a:endParaRPr sz="4000">
              <a:solidFill>
                <a:srgbClr val="525252"/>
              </a:solidFill>
            </a:endParaRPr>
          </a:p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25252"/>
                </a:solidFill>
              </a:rPr>
              <a:t>Every </a:t>
            </a:r>
            <a:r>
              <a:rPr sz="4000">
                <a:solidFill>
                  <a:srgbClr val="FF2600"/>
                </a:solidFill>
              </a:rPr>
              <a:t>3 mRNA bases = codon </a:t>
            </a:r>
            <a:r>
              <a:rPr sz="4000">
                <a:solidFill>
                  <a:srgbClr val="005493"/>
                </a:solidFill>
              </a:rPr>
              <a:t>translated</a:t>
            </a:r>
            <a:r>
              <a:rPr sz="4000">
                <a:solidFill>
                  <a:srgbClr val="FF2600"/>
                </a:solidFill>
              </a:rPr>
              <a:t> </a:t>
            </a:r>
            <a:r>
              <a:rPr sz="4000">
                <a:solidFill>
                  <a:srgbClr val="525252"/>
                </a:solidFill>
              </a:rPr>
              <a:t>into one amino acid (3:1)</a:t>
            </a:r>
            <a:endParaRPr sz="4000">
              <a:solidFill>
                <a:srgbClr val="525252"/>
              </a:solidFill>
            </a:endParaRPr>
          </a:p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25252"/>
                </a:solidFill>
              </a:rPr>
              <a:t>Chain of </a:t>
            </a:r>
            <a:r>
              <a:rPr sz="4000">
                <a:solidFill>
                  <a:srgbClr val="FF2600"/>
                </a:solidFill>
              </a:rPr>
              <a:t>amino acids = protein</a:t>
            </a:r>
            <a:endParaRPr sz="4000">
              <a:solidFill>
                <a:srgbClr val="FF2600"/>
              </a:solidFill>
            </a:endParaRPr>
          </a:p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5493"/>
                </a:solidFill>
              </a:rPr>
              <a:t>Protein functions &amp; combinations = organelles</a:t>
            </a:r>
          </a:p>
        </p:txBody>
      </p:sp>
      <p:pic>
        <p:nvPicPr>
          <p:cNvPr id="68" name="central-dogm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0689" y="1014585"/>
            <a:ext cx="10623422" cy="189753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127000" dist="76200" dir="5520000">
              <a:srgbClr val="000000">
                <a:alpha val="60000"/>
              </a:srgbClr>
            </a:outerShdw>
          </a:effectLst>
        </p:spPr>
      </p:pic>
      <p:sp>
        <p:nvSpPr>
          <p:cNvPr id="69" name="Shape 69"/>
          <p:cNvSpPr/>
          <p:nvPr>
            <p:ph type="title" idx="4294967295"/>
          </p:nvPr>
        </p:nvSpPr>
        <p:spPr>
          <a:xfrm>
            <a:off x="355600" y="-656167"/>
            <a:ext cx="12293600" cy="2438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>
                <a:solidFill>
                  <a:srgbClr val="531B93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000">
                <a:solidFill>
                  <a:srgbClr val="531B93"/>
                </a:solidFill>
              </a:rPr>
              <a:t>Central Dogma of biology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xfrm>
            <a:off x="355600" y="165100"/>
            <a:ext cx="12293600" cy="24384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F585F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2F585F"/>
                </a:solidFill>
              </a:rPr>
              <a:t>Species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xfrm>
            <a:off x="317500" y="1790700"/>
            <a:ext cx="8602713" cy="723160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2F585F"/>
                </a:solidFill>
              </a:rPr>
              <a:t>Organisms which</a:t>
            </a:r>
            <a:endParaRPr sz="3800">
              <a:solidFill>
                <a:srgbClr val="2F585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2F585F"/>
                </a:solidFill>
              </a:rPr>
              <a:t>share same DNA &amp; characteristics</a:t>
            </a:r>
            <a:endParaRPr sz="3800">
              <a:solidFill>
                <a:srgbClr val="2F585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2F585F"/>
                </a:solidFill>
              </a:rPr>
              <a:t>can interbreed to produce fertile offspring</a:t>
            </a:r>
            <a:endParaRPr sz="3800">
              <a:solidFill>
                <a:srgbClr val="2F585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2F585F"/>
                </a:solidFill>
              </a:rPr>
              <a:t>3-5 million eukaryote species worldwide (plants &amp; animals)</a:t>
            </a:r>
            <a:endParaRPr sz="3800">
              <a:solidFill>
                <a:srgbClr val="2F585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2F585F"/>
                </a:solidFill>
              </a:rPr>
              <a:t>Unknown number of prokaryote species (bacteria &amp; archaea)</a:t>
            </a:r>
          </a:p>
        </p:txBody>
      </p:sp>
      <p:sp>
        <p:nvSpPr>
          <p:cNvPr id="73" name="Shape 73"/>
          <p:cNvSpPr/>
          <p:nvPr/>
        </p:nvSpPr>
        <p:spPr>
          <a:xfrm>
            <a:off x="9610797" y="9129183"/>
            <a:ext cx="255467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 VeronicaPR at en.wikipedia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9400661" y="719997"/>
            <a:ext cx="2974943" cy="8144273"/>
            <a:chOff x="-50800" y="-50800"/>
            <a:chExt cx="2974941" cy="8144271"/>
          </a:xfrm>
        </p:grpSpPr>
        <p:pic>
          <p:nvPicPr>
            <p:cNvPr id="75" name="4panthera2.0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873342" cy="80426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50800" y="-50800"/>
              <a:ext cx="2974942" cy="814427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>
    <p:wipe dir="l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xfrm>
            <a:off x="355600" y="254000"/>
            <a:ext cx="6505377" cy="2438400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5500">
                <a:solidFill>
                  <a:srgbClr val="535353"/>
                </a:solidFill>
              </a:rPr>
              <a:t>Genetic diversity Within a Species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xfrm>
            <a:off x="220133" y="2078566"/>
            <a:ext cx="7306139" cy="6924378"/>
          </a:xfrm>
          <a:prstGeom prst="rect">
            <a:avLst/>
          </a:prstGeom>
        </p:spPr>
        <p:txBody>
          <a:bodyPr/>
          <a:lstStyle/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05493"/>
                </a:solidFill>
              </a:rPr>
              <a:t>Variations in DNA sequence within a species</a:t>
            </a:r>
            <a:endParaRPr sz="3000">
              <a:solidFill>
                <a:srgbClr val="005493"/>
              </a:solidFill>
            </a:endParaRPr>
          </a:p>
          <a:p>
            <a:pPr lvl="1" marL="685799" indent="-304799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Sequence of Base pairs or Genes</a:t>
            </a:r>
            <a:endParaRPr sz="3000">
              <a:solidFill>
                <a:srgbClr val="535353"/>
              </a:solidFill>
            </a:endParaRPr>
          </a:p>
          <a:p>
            <a:pPr lvl="1" marL="685799" indent="-304799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2600"/>
                </a:solidFill>
              </a:rPr>
              <a:t>Different Forms of a Gene = Alleles</a:t>
            </a:r>
            <a:endParaRPr sz="3000">
              <a:solidFill>
                <a:srgbClr val="FF2600"/>
              </a:solidFill>
            </a:endParaRPr>
          </a:p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005493"/>
                </a:solidFill>
              </a:rPr>
              <a:t>Creates variations in traits = Phenotypes</a:t>
            </a:r>
            <a:endParaRPr sz="3000">
              <a:solidFill>
                <a:srgbClr val="005493"/>
              </a:solidFill>
            </a:endParaRPr>
          </a:p>
          <a:p>
            <a:pPr lvl="0" marL="304799" indent="-304799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Every organism has slightly different set of alleles from their unique DNA sequence = basis of all biodiversity &amp; evolution</a:t>
            </a:r>
          </a:p>
        </p:txBody>
      </p:sp>
      <p:pic>
        <p:nvPicPr>
          <p:cNvPr id="8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8533" y="643466"/>
            <a:ext cx="5080001" cy="89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1688339" y="9292166"/>
            <a:ext cx="1061025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535353"/>
                </a:solidFill>
              </a:rPr>
              <a:t>By Color plate by Velizar Simeonovski (http://www.eurekalert.org/multimedia/pub/1943.php) [CC-BY-3.0 (http://creativecommons.org/licenses/by/3.0)], via Wikimedia Commons</a:t>
            </a:r>
          </a:p>
        </p:txBody>
      </p:sp>
      <p:sp>
        <p:nvSpPr>
          <p:cNvPr id="82" name="Shape 82"/>
          <p:cNvSpPr/>
          <p:nvPr/>
        </p:nvSpPr>
        <p:spPr>
          <a:xfrm>
            <a:off x="8766625" y="601133"/>
            <a:ext cx="3023816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East African Lion Coat Variations</a:t>
            </a:r>
          </a:p>
        </p:txBody>
      </p:sp>
    </p:spTree>
  </p:cSld>
  <p:clrMapOvr>
    <a:masterClrMapping/>
  </p:clrMapOvr>
  <p:transition spd="med" advClick="1">
    <p:wipe dir="l"/>
  </p:transition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