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3004800" cy="9753600"/>
  <p:notesSz cx="6858000" cy="9144000"/>
  <p:defaultTextStyle>
    <a:lvl1pPr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1pPr>
    <a:lvl2pPr indent="228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2pPr>
    <a:lvl3pPr indent="457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3pPr>
    <a:lvl4pPr indent="685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4pPr>
    <a:lvl5pPr indent="9144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5pPr>
    <a:lvl6pPr indent="11430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6pPr>
    <a:lvl7pPr indent="1371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7pPr>
    <a:lvl8pPr indent="1600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8pPr>
    <a:lvl9pPr indent="1828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D4553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50800" cap="flat">
              <a:noFill/>
              <a:miter lim="400000"/>
            </a:ln>
          </a:left>
          <a:right>
            <a:ln w="50800" cap="flat">
              <a:noFill/>
              <a:miter lim="400000"/>
            </a:ln>
          </a:right>
          <a:top>
            <a:ln w="50800" cap="flat">
              <a:noFill/>
              <a:miter lim="400000"/>
            </a:ln>
          </a:top>
          <a:bottom>
            <a:ln w="50800" cap="flat">
              <a:noFill/>
              <a:miter lim="400000"/>
            </a:ln>
          </a:bottom>
          <a:insideH>
            <a:ln w="50800" cap="flat">
              <a:noFill/>
              <a:miter lim="400000"/>
            </a:ln>
          </a:insideH>
          <a:insideV>
            <a:ln w="508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5" name="Shape 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1pPr>
    <a:lvl2pPr indent="228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2pPr>
    <a:lvl3pPr indent="457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3pPr>
    <a:lvl4pPr indent="685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4pPr>
    <a:lvl5pPr indent="9144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5pPr>
    <a:lvl6pPr indent="11430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6pPr>
    <a:lvl7pPr indent="13716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7pPr>
    <a:lvl8pPr indent="16002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8pPr>
    <a:lvl9pPr indent="1828800" defTabSz="457200">
      <a:lnSpc>
        <a:spcPct val="125000"/>
      </a:lnSpc>
      <a:defRPr sz="2400">
        <a:latin typeface="Avenir Book"/>
        <a:ea typeface="Avenir Book"/>
        <a:cs typeface="Avenir Book"/>
        <a:sym typeface="Avenir Book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1" name="Shape 31"/>
          <p:cNvSpPr/>
          <p:nvPr>
            <p:ph type="body" idx="1"/>
          </p:nvPr>
        </p:nvSpPr>
        <p:spPr>
          <a:xfrm>
            <a:off x="355600" y="3187700"/>
            <a:ext cx="12293600" cy="5842000"/>
          </a:xfrm>
          <a:prstGeom prst="rect">
            <a:avLst/>
          </a:prstGeom>
        </p:spPr>
        <p:txBody>
          <a:bodyPr>
            <a:noAutofit/>
          </a:bodyPr>
          <a:lstStyle>
            <a:lvl1pPr marL="304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1pPr>
            <a:lvl2pPr marL="685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2pPr>
            <a:lvl3pPr marL="1066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3pPr>
            <a:lvl4pPr marL="1447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4pPr>
            <a:lvl5pPr marL="1828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body" idx="1"/>
          </p:nvPr>
        </p:nvSpPr>
        <p:spPr>
          <a:xfrm>
            <a:off x="355600" y="254000"/>
            <a:ext cx="12293600" cy="9232900"/>
          </a:xfrm>
          <a:prstGeom prst="rect">
            <a:avLst/>
          </a:prstGeom>
        </p:spPr>
        <p:txBody>
          <a:bodyPr>
            <a:noAutofit/>
          </a:bodyPr>
          <a:lstStyle>
            <a:lvl1pPr marL="304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1pPr>
            <a:lvl2pPr marL="685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2pPr>
            <a:lvl3pPr marL="1066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3pPr>
            <a:lvl4pPr marL="1447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4pPr>
            <a:lvl5pPr marL="1828800" indent="-304800">
              <a:spcBef>
                <a:spcPts val="3800"/>
              </a:spcBef>
              <a:buClr>
                <a:srgbClr val="535353"/>
              </a:buClr>
              <a:defRPr>
                <a:solidFill>
                  <a:srgbClr val="525252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One</a:t>
            </a:r>
            <a:endParaRPr sz="4600">
              <a:solidFill>
                <a:srgbClr val="525252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Two</a:t>
            </a:r>
            <a:endParaRPr sz="4600">
              <a:solidFill>
                <a:srgbClr val="525252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Three</a:t>
            </a:r>
            <a:endParaRPr sz="4600">
              <a:solidFill>
                <a:srgbClr val="525252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Four</a:t>
            </a:r>
            <a:endParaRPr sz="4600">
              <a:solidFill>
                <a:srgbClr val="525252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25252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355600" y="3187700"/>
            <a:ext cx="5892800" cy="5842000"/>
          </a:xfrm>
          <a:prstGeom prst="rect">
            <a:avLst/>
          </a:prstGeom>
        </p:spPr>
        <p:txBody>
          <a:bodyPr>
            <a:noAutofit/>
          </a:bodyPr>
          <a:lstStyle>
            <a:lvl1pPr marL="304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1pPr>
            <a:lvl2pPr marL="685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2pPr>
            <a:lvl3pPr marL="1066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3pPr>
            <a:lvl4pPr marL="1447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4pPr>
            <a:lvl5pPr marL="1828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 - Dar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xfrm>
            <a:off x="355600" y="6832600"/>
            <a:ext cx="12293600" cy="12573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xfrm>
            <a:off x="355600" y="8077200"/>
            <a:ext cx="12293600" cy="12065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buSzTx/>
              <a:buNone/>
              <a:defRPr sz="38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buSzTx/>
              <a:buNone/>
              <a:defRPr sz="3800"/>
            </a:lvl2pPr>
            <a:lvl3pPr marL="0" indent="0" algn="ctr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buSzTx/>
              <a:buNone/>
              <a:defRPr sz="3800"/>
            </a:lvl3pPr>
            <a:lvl4pPr marL="0" indent="0" algn="ctr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buSzTx/>
              <a:buNone/>
              <a:defRPr sz="3800"/>
            </a:lvl4pPr>
            <a:lvl5pPr marL="0" indent="0" algn="ctr">
              <a:lnSpc>
                <a:spcPct val="100000"/>
              </a:lnSpc>
              <a:spcBef>
                <a:spcPts val="0"/>
              </a:spcBef>
              <a:buClr>
                <a:srgbClr val="535353"/>
              </a:buClr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43" name="Shape 43"/>
          <p:cNvSpPr/>
          <p:nvPr>
            <p:ph type="body" idx="1"/>
          </p:nvPr>
        </p:nvSpPr>
        <p:spPr>
          <a:xfrm>
            <a:off x="355600" y="3187700"/>
            <a:ext cx="12293600" cy="5842000"/>
          </a:xfrm>
          <a:prstGeom prst="rect">
            <a:avLst/>
          </a:prstGeom>
        </p:spPr>
        <p:txBody>
          <a:bodyPr numCol="2" spcCol="614680" anchor="t">
            <a:noAutofit/>
          </a:bodyPr>
          <a:lstStyle>
            <a:lvl1pPr marL="304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1pPr>
            <a:lvl2pPr marL="685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2pPr>
            <a:lvl3pPr marL="1066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3pPr>
            <a:lvl4pPr marL="1447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4pPr>
            <a:lvl5pPr marL="1828800" indent="-304800">
              <a:lnSpc>
                <a:spcPct val="100000"/>
              </a:lnSpc>
              <a:spcBef>
                <a:spcPts val="3800"/>
              </a:spcBef>
              <a:buClr>
                <a:srgbClr val="535353"/>
              </a:buClr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1pPr>
            <a:lvl2pPr marL="0" indent="2286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2pPr>
            <a:lvl3pPr marL="0" indent="4572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3pPr>
            <a:lvl4pPr marL="0" indent="6858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4pPr>
            <a:lvl5pPr marL="0" indent="914400" algn="ctr">
              <a:lnSpc>
                <a:spcPct val="100000"/>
              </a:lnSpc>
              <a:spcBef>
                <a:spcPts val="0"/>
              </a:spcBef>
              <a:buSzTx/>
              <a:buNone/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>
            <a:lvl1pPr marL="431800" indent="-431800">
              <a:lnSpc>
                <a:spcPct val="100000"/>
              </a:lnSpc>
              <a:spcBef>
                <a:spcPts val="3800"/>
              </a:spcBef>
              <a:defRPr sz="3800"/>
            </a:lvl1pPr>
            <a:lvl2pPr marL="863600" indent="-431800">
              <a:lnSpc>
                <a:spcPct val="100000"/>
              </a:lnSpc>
              <a:spcBef>
                <a:spcPts val="3800"/>
              </a:spcBef>
              <a:defRPr sz="3800"/>
            </a:lvl2pPr>
            <a:lvl3pPr marL="1295400" indent="-431800">
              <a:lnSpc>
                <a:spcPct val="100000"/>
              </a:lnSpc>
              <a:spcBef>
                <a:spcPts val="3800"/>
              </a:spcBef>
              <a:defRPr sz="3800"/>
            </a:lvl3pPr>
            <a:lvl4pPr marL="1727200" indent="-431800">
              <a:lnSpc>
                <a:spcPct val="100000"/>
              </a:lnSpc>
              <a:spcBef>
                <a:spcPts val="3800"/>
              </a:spcBef>
              <a:defRPr sz="3800"/>
            </a:lvl4pPr>
            <a:lvl5pPr marL="2159000" indent="-431800">
              <a:lnSpc>
                <a:spcPct val="100000"/>
              </a:lnSpc>
              <a:spcBef>
                <a:spcPts val="3800"/>
              </a:spcBef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transition spd="med" advClick="1"/>
  <p:txStyles>
    <p:titleStyle>
      <a:lvl1pPr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5207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marL="10414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marL="15621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marL="20828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marL="26035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marL="31242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marL="36449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marL="41656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marL="4686300" indent="-520700" defTabSz="584200">
        <a:lnSpc>
          <a:spcPct val="120000"/>
        </a:lnSpc>
        <a:spcBef>
          <a:spcPts val="4600"/>
        </a:spcBef>
        <a:buSzPct val="82000"/>
        <a:buChar char="•"/>
        <a:defRPr sz="46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hyperlink" Target="http://www.glofish.com" TargetMode="Externa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3" Type="http://schemas.openxmlformats.org/officeDocument/2006/relationships/image" Target="../media/image7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.gif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png"/><Relationship Id="rId3" Type="http://schemas.openxmlformats.org/officeDocument/2006/relationships/hyperlink" Target="http://www.nature.com/" TargetMode="Externa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5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1228193" y="8504766"/>
            <a:ext cx="11049299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 fontScale="100000" lnSpcReduction="0"/>
          </a:bodyPr>
          <a:lstStyle>
            <a:lvl1pPr algn="l" defTabSz="457200">
              <a:defRPr sz="2200">
                <a:solidFill>
                  <a:srgbClr val="000000"/>
                </a:solidFill>
              </a:defRPr>
            </a:lvl1pPr>
          </a:lstStyle>
          <a:p>
            <a:pPr lvl="0">
              <a:defRPr sz="1800"/>
            </a:pPr>
            <a:r>
              <a:rPr sz="2200"/>
              <a:t>BIO 1103								Winter 2015						February 13, 2015</a:t>
            </a:r>
          </a:p>
        </p:txBody>
      </p:sp>
      <p:pic>
        <p:nvPicPr>
          <p:cNvPr id="48" name="GloFish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500" y="2944193"/>
            <a:ext cx="4864100" cy="32407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800px-Zebrafisch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47892" y="5700172"/>
            <a:ext cx="3009901" cy="143722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/>
          <p:nvPr/>
        </p:nvSpPr>
        <p:spPr>
          <a:xfrm>
            <a:off x="1308100" y="6286500"/>
            <a:ext cx="3872806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444444"/>
                </a:solidFill>
                <a:latin typeface="Gill Sans"/>
                <a:ea typeface="Gill Sans"/>
                <a:cs typeface="Gill Sans"/>
                <a:sym typeface="Gill Sans"/>
              </a:rPr>
              <a:t>Image used with copyright permission from </a:t>
            </a:r>
            <a:r>
              <a:rPr sz="1200" u="sng">
                <a:solidFill>
                  <a:srgbClr val="444444"/>
                </a:solidFill>
                <a:latin typeface="Gill Sans"/>
                <a:ea typeface="Gill Sans"/>
                <a:cs typeface="Gill Sans"/>
                <a:sym typeface="Gill Sans"/>
                <a:hlinkClick r:id="rId4" invalidUrl="" action="" tgtFrame="" tooltip="" history="1" highlightClick="0" endSnd="0"/>
              </a:rPr>
              <a:t>www.glofish.com</a:t>
            </a:r>
          </a:p>
        </p:txBody>
      </p:sp>
      <p:sp>
        <p:nvSpPr>
          <p:cNvPr id="51" name="Shape 51"/>
          <p:cNvSpPr/>
          <p:nvPr>
            <p:ph type="title"/>
          </p:nvPr>
        </p:nvSpPr>
        <p:spPr>
          <a:xfrm>
            <a:off x="237066" y="-609600"/>
            <a:ext cx="12293601" cy="32385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l">
              <a:defRPr cap="none" sz="1800">
                <a:solidFill>
                  <a:srgbClr val="000000"/>
                </a:solidFill>
              </a:defRPr>
            </a:pPr>
            <a:r>
              <a:rPr cap="all" sz="5700">
                <a:solidFill>
                  <a:srgbClr val="531B93"/>
                </a:solidFill>
              </a:rPr>
              <a:t>G</a:t>
            </a:r>
            <a:r>
              <a:rPr cap="all" sz="5700">
                <a:solidFill>
                  <a:srgbClr val="0433FF"/>
                </a:solidFill>
              </a:rPr>
              <a:t>eneticAlly </a:t>
            </a:r>
            <a:r>
              <a:rPr cap="all" sz="5700">
                <a:solidFill>
                  <a:srgbClr val="531B93"/>
                </a:solidFill>
              </a:rPr>
              <a:t>M</a:t>
            </a:r>
            <a:r>
              <a:rPr cap="all" sz="5700">
                <a:solidFill>
                  <a:srgbClr val="0433FF"/>
                </a:solidFill>
              </a:rPr>
              <a:t>odified </a:t>
            </a:r>
            <a:r>
              <a:rPr cap="all" sz="5700">
                <a:solidFill>
                  <a:srgbClr val="531B93"/>
                </a:solidFill>
              </a:rPr>
              <a:t>O</a:t>
            </a:r>
            <a:r>
              <a:rPr cap="all" sz="5700">
                <a:solidFill>
                  <a:srgbClr val="0433FF"/>
                </a:solidFill>
              </a:rPr>
              <a:t>rganisms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400"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400">
                <a:solidFill>
                  <a:srgbClr val="0433FF"/>
                </a:solidFill>
              </a:rPr>
              <a:t>Genetic Modification</a:t>
            </a:r>
          </a:p>
        </p:txBody>
      </p:sp>
      <p:sp>
        <p:nvSpPr>
          <p:cNvPr id="83" name="Shape 83"/>
          <p:cNvSpPr/>
          <p:nvPr>
            <p:ph type="body" idx="1"/>
          </p:nvPr>
        </p:nvSpPr>
        <p:spPr>
          <a:xfrm>
            <a:off x="372533" y="2294466"/>
            <a:ext cx="8634413" cy="58420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Ancient technique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Artificial selection - organisms which exhibit specific, desired traits are selected to breed subsequent generations</a:t>
            </a:r>
            <a:endParaRPr sz="3800">
              <a:solidFill>
                <a:srgbClr val="0433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424242"/>
                </a:solidFill>
              </a:rPr>
              <a:t>Basis of agriculture &amp; animal husbandry - </a:t>
            </a:r>
            <a:r>
              <a:rPr sz="3800">
                <a:solidFill>
                  <a:srgbClr val="0433FF"/>
                </a:solidFill>
              </a:rPr>
              <a:t>selective breeding</a:t>
            </a:r>
            <a:endParaRPr sz="3800">
              <a:solidFill>
                <a:srgbClr val="0433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424242"/>
                </a:solidFill>
              </a:rPr>
              <a:t>Limited to </a:t>
            </a:r>
            <a:r>
              <a:rPr sz="3800">
                <a:solidFill>
                  <a:srgbClr val="0433FF"/>
                </a:solidFill>
              </a:rPr>
              <a:t>natural variation</a:t>
            </a:r>
            <a:r>
              <a:rPr sz="3800">
                <a:solidFill>
                  <a:srgbClr val="424242"/>
                </a:solidFill>
              </a:rPr>
              <a:t> in traits</a:t>
            </a:r>
          </a:p>
        </p:txBody>
      </p:sp>
      <p:pic>
        <p:nvPicPr>
          <p:cNvPr id="84" name="399px-Cornselection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56700" y="2802466"/>
            <a:ext cx="3214648" cy="482600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9969500" y="7738533"/>
            <a:ext cx="207010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latin typeface="Times"/>
                <a:ea typeface="Times"/>
                <a:cs typeface="Times"/>
                <a:sym typeface="Times"/>
              </a:rPr>
              <a:t>Genetically Modified Corn— Environmental Benefits and Risks Gewin V PLoS Biology Vol. 1, No. 1, e8 doi:10.1371/journal.pbio.0000008 Photo by 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latin typeface="Times"/>
                <a:ea typeface="Times"/>
                <a:cs typeface="Times"/>
                <a:sym typeface="Times"/>
              </a:rPr>
              <a:t>John Doebley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Artificial Selection</a:t>
            </a:r>
          </a:p>
        </p:txBody>
      </p:sp>
      <p:pic>
        <p:nvPicPr>
          <p:cNvPr id="88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2990" y="2171700"/>
            <a:ext cx="5018459" cy="4215504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hape 89"/>
          <p:cNvSpPr/>
          <p:nvPr/>
        </p:nvSpPr>
        <p:spPr>
          <a:xfrm>
            <a:off x="588433" y="6362700"/>
            <a:ext cx="1172394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algn="l" defTabSz="457200"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lvl="0">
              <a:defRPr sz="1800"/>
            </a:pPr>
            <a:r>
              <a:rPr sz="1200"/>
              <a:t>Ellen Levy Finch</a:t>
            </a:r>
          </a:p>
        </p:txBody>
      </p:sp>
      <p:pic>
        <p:nvPicPr>
          <p:cNvPr id="90" name="artificial selection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65233" y="3668224"/>
            <a:ext cx="6826987" cy="53826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xfrm>
            <a:off x="355600" y="-3048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 sz="5600"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5600">
                <a:solidFill>
                  <a:srgbClr val="0433FF"/>
                </a:solidFill>
              </a:rPr>
              <a:t>Genetically modified organisms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xfrm>
            <a:off x="355600" y="876300"/>
            <a:ext cx="12293600" cy="8001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New technique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Genetically modified organisms (GMOs) - incorporate new traits into a species from an unrelated organism</a:t>
            </a:r>
            <a:endParaRPr sz="3800">
              <a:solidFill>
                <a:srgbClr val="0433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424242"/>
                </a:solidFill>
              </a:rPr>
              <a:t>any living organism that possesses a novel combination of genetic material obtained through the use of modern biotechnology</a:t>
            </a:r>
            <a:r>
              <a:rPr sz="3800">
                <a:solidFill>
                  <a:srgbClr val="0433FF"/>
                </a:solidFill>
              </a:rPr>
              <a:t> aka genetic engineering</a:t>
            </a:r>
            <a:endParaRPr sz="3800">
              <a:solidFill>
                <a:srgbClr val="0433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Advances modern agriculture &amp; animal husbandry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Not limited</a:t>
            </a:r>
            <a:r>
              <a:rPr sz="3800">
                <a:solidFill>
                  <a:srgbClr val="535353"/>
                </a:solidFill>
              </a:rPr>
              <a:t> to natural variation of a species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400"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400">
                <a:solidFill>
                  <a:srgbClr val="0433FF"/>
                </a:solidFill>
              </a:rPr>
              <a:t>Genetic engineering</a:t>
            </a:r>
          </a:p>
        </p:txBody>
      </p:sp>
      <p:sp>
        <p:nvSpPr>
          <p:cNvPr id="96" name="Shape 96"/>
          <p:cNvSpPr/>
          <p:nvPr>
            <p:ph type="body" idx="1"/>
          </p:nvPr>
        </p:nvSpPr>
        <p:spPr>
          <a:xfrm>
            <a:off x="292100" y="1905000"/>
            <a:ext cx="12293600" cy="6299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Direct manipulation of an organism’s genome by biotechnology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Genes inserted</a:t>
            </a:r>
            <a:r>
              <a:rPr sz="3800">
                <a:solidFill>
                  <a:srgbClr val="535353"/>
                </a:solidFill>
              </a:rPr>
              <a:t> with cloning, insertion, DNA synthesizing (</a:t>
            </a:r>
            <a:r>
              <a:rPr sz="3800">
                <a:solidFill>
                  <a:srgbClr val="0433FF"/>
                </a:solidFill>
              </a:rPr>
              <a:t>horizontal gene transfer</a:t>
            </a:r>
            <a:r>
              <a:rPr sz="3800">
                <a:solidFill>
                  <a:srgbClr val="535353"/>
                </a:solidFill>
              </a:rPr>
              <a:t>)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Genes removed</a:t>
            </a:r>
            <a:r>
              <a:rPr sz="3800">
                <a:solidFill>
                  <a:srgbClr val="535353"/>
                </a:solidFill>
              </a:rPr>
              <a:t> with “knock-outs”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Genes mutated</a:t>
            </a:r>
            <a:r>
              <a:rPr sz="3800">
                <a:solidFill>
                  <a:srgbClr val="535353"/>
                </a:solidFill>
              </a:rPr>
              <a:t> by point mutation, adding exon or intron &amp; nucleotide deletion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100"/>
          <p:cNvGrpSpPr/>
          <p:nvPr/>
        </p:nvGrpSpPr>
        <p:grpSpPr>
          <a:xfrm>
            <a:off x="2201243" y="1567393"/>
            <a:ext cx="8602314" cy="6618814"/>
            <a:chOff x="-50800" y="-50800"/>
            <a:chExt cx="8602312" cy="6618812"/>
          </a:xfrm>
        </p:grpSpPr>
        <p:pic>
          <p:nvPicPr>
            <p:cNvPr id="99" name="pasted-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8500713" cy="65172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98" name="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50800" y="-50800"/>
              <a:ext cx="8602313" cy="6618813"/>
            </a:xfrm>
            <a:prstGeom prst="rect">
              <a:avLst/>
            </a:prstGeom>
            <a:effectLst/>
          </p:spPr>
        </p:pic>
      </p:grpSp>
      <p:sp>
        <p:nvSpPr>
          <p:cNvPr id="101" name="Shape 101"/>
          <p:cNvSpPr/>
          <p:nvPr/>
        </p:nvSpPr>
        <p:spPr>
          <a:xfrm>
            <a:off x="7565280" y="8248650"/>
            <a:ext cx="3030440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35353"/>
                </a:solidFill>
              </a:rPr>
              <a:t>Genetic Modification Advisory Committee, 2007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type="title"/>
          </p:nvPr>
        </p:nvSpPr>
        <p:spPr>
          <a:xfrm>
            <a:off x="0" y="254000"/>
            <a:ext cx="12293600" cy="2438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433FF"/>
                </a:solidFill>
              </a:rPr>
              <a:t>Cloning</a:t>
            </a:r>
          </a:p>
        </p:txBody>
      </p:sp>
      <p:sp>
        <p:nvSpPr>
          <p:cNvPr id="104" name="Shape 104"/>
          <p:cNvSpPr/>
          <p:nvPr>
            <p:ph type="body" idx="1"/>
          </p:nvPr>
        </p:nvSpPr>
        <p:spPr>
          <a:xfrm>
            <a:off x="355600" y="2057400"/>
            <a:ext cx="122936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Clones = genetically identical individuals</a:t>
            </a:r>
            <a:endParaRPr sz="3800">
              <a:solidFill>
                <a:srgbClr val="0433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Natural process - unicellular organisms, lizards, plants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Human-induced process - copy pieces or all of an organism’s DNA using biotechnology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Bacteria, yeasts, plants, animals</a:t>
            </a:r>
          </a:p>
        </p:txBody>
      </p:sp>
      <p:pic>
        <p:nvPicPr>
          <p:cNvPr id="105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22726" y="229271"/>
            <a:ext cx="2580374" cy="3043518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Shape 106"/>
          <p:cNvSpPr/>
          <p:nvPr/>
        </p:nvSpPr>
        <p:spPr>
          <a:xfrm>
            <a:off x="10617200" y="3378200"/>
            <a:ext cx="1591345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latin typeface="Times"/>
                <a:ea typeface="Times"/>
                <a:cs typeface="Times"/>
                <a:sym typeface="Times"/>
              </a:rPr>
              <a:t>Dolly the cloned sheep </a:t>
            </a:r>
            <a:endParaRPr sz="1200">
              <a:latin typeface="Times"/>
              <a:ea typeface="Times"/>
              <a:cs typeface="Times"/>
              <a:sym typeface="Times"/>
            </a:endParaRPr>
          </a:p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latin typeface="Times"/>
                <a:ea typeface="Times"/>
                <a:cs typeface="Times"/>
                <a:sym typeface="Times"/>
              </a:rPr>
              <a:t>© The Roslin institute</a:t>
            </a:r>
          </a:p>
        </p:txBody>
      </p:sp>
      <p:pic>
        <p:nvPicPr>
          <p:cNvPr id="107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790987" y="5613175"/>
            <a:ext cx="4043853" cy="4009192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Shape 108"/>
          <p:cNvSpPr/>
          <p:nvPr/>
        </p:nvSpPr>
        <p:spPr>
          <a:xfrm>
            <a:off x="6672963" y="9311216"/>
            <a:ext cx="1995674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535353"/>
                </a:solidFill>
              </a:rPr>
              <a:t>Image courtesy Wikimedia Commons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83275" y="5326105"/>
            <a:ext cx="1636700" cy="18659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32261" y="1593750"/>
            <a:ext cx="1636699" cy="18659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lilPeachSmallest-1.g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86900" y="1562100"/>
            <a:ext cx="1879600" cy="187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249597" y="673100"/>
            <a:ext cx="3901753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4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200">
                <a:solidFill>
                  <a:srgbClr val="535353"/>
                </a:solidFill>
              </a:rPr>
              <a:t>Artificial Selection</a:t>
            </a:r>
          </a:p>
        </p:txBody>
      </p:sp>
      <p:sp>
        <p:nvSpPr>
          <p:cNvPr id="114" name="Shape 114"/>
          <p:cNvSpPr/>
          <p:nvPr/>
        </p:nvSpPr>
        <p:spPr>
          <a:xfrm>
            <a:off x="4426576" y="673100"/>
            <a:ext cx="4497401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4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200">
                <a:solidFill>
                  <a:srgbClr val="535353"/>
                </a:solidFill>
              </a:rPr>
              <a:t>Genetic Modification</a:t>
            </a:r>
          </a:p>
        </p:txBody>
      </p:sp>
      <p:sp>
        <p:nvSpPr>
          <p:cNvPr id="115" name="Shape 115"/>
          <p:cNvSpPr/>
          <p:nvPr/>
        </p:nvSpPr>
        <p:spPr>
          <a:xfrm>
            <a:off x="9564005" y="673100"/>
            <a:ext cx="1715543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4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200">
                <a:solidFill>
                  <a:srgbClr val="535353"/>
                </a:solidFill>
              </a:rPr>
              <a:t>Cloning</a:t>
            </a:r>
          </a:p>
        </p:txBody>
      </p:sp>
      <p:sp>
        <p:nvSpPr>
          <p:cNvPr id="116" name="Shape 116"/>
          <p:cNvSpPr/>
          <p:nvPr/>
        </p:nvSpPr>
        <p:spPr>
          <a:xfrm>
            <a:off x="10375900" y="2425699"/>
            <a:ext cx="596901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0433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17" name="lilPeachSmallest-1.g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651000"/>
            <a:ext cx="1879600" cy="187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/>
          <p:nvPr/>
        </p:nvSpPr>
        <p:spPr>
          <a:xfrm>
            <a:off x="626225" y="3429000"/>
            <a:ext cx="63389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Peach</a:t>
            </a:r>
          </a:p>
        </p:txBody>
      </p:sp>
      <p:sp>
        <p:nvSpPr>
          <p:cNvPr id="119" name="Shape 119"/>
          <p:cNvSpPr/>
          <p:nvPr/>
        </p:nvSpPr>
        <p:spPr>
          <a:xfrm>
            <a:off x="5228859" y="3530600"/>
            <a:ext cx="1123579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Strawberry</a:t>
            </a:r>
          </a:p>
        </p:txBody>
      </p:sp>
      <p:sp>
        <p:nvSpPr>
          <p:cNvPr id="120" name="Shape 120"/>
          <p:cNvSpPr/>
          <p:nvPr/>
        </p:nvSpPr>
        <p:spPr>
          <a:xfrm>
            <a:off x="10325100" y="3632200"/>
            <a:ext cx="63389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Peach</a:t>
            </a:r>
          </a:p>
        </p:txBody>
      </p:sp>
      <p:pic>
        <p:nvPicPr>
          <p:cNvPr id="121" name="lilPeachSmallest-1.g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702800" y="5308600"/>
            <a:ext cx="1879600" cy="187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10591800" y="6172199"/>
            <a:ext cx="596901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0433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3" name="Shape 123"/>
          <p:cNvSpPr/>
          <p:nvPr/>
        </p:nvSpPr>
        <p:spPr>
          <a:xfrm>
            <a:off x="10375900" y="7124700"/>
            <a:ext cx="633897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Peach</a:t>
            </a:r>
          </a:p>
        </p:txBody>
      </p:sp>
      <p:sp>
        <p:nvSpPr>
          <p:cNvPr id="124" name="Shape 124"/>
          <p:cNvSpPr/>
          <p:nvPr/>
        </p:nvSpPr>
        <p:spPr>
          <a:xfrm>
            <a:off x="5575300" y="2663824"/>
            <a:ext cx="596901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FF40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5" name="Shape 125"/>
          <p:cNvSpPr/>
          <p:nvPr/>
        </p:nvSpPr>
        <p:spPr>
          <a:xfrm>
            <a:off x="800100" y="2527299"/>
            <a:ext cx="596901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0433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26" name="dropped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08101" y="1600068"/>
            <a:ext cx="1794868" cy="1879432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2543311" y="3429000"/>
            <a:ext cx="1008274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Nectarine</a:t>
            </a:r>
          </a:p>
        </p:txBody>
      </p:sp>
      <p:sp>
        <p:nvSpPr>
          <p:cNvPr id="128" name="Shape 128"/>
          <p:cNvSpPr/>
          <p:nvPr/>
        </p:nvSpPr>
        <p:spPr>
          <a:xfrm>
            <a:off x="2844800" y="2628899"/>
            <a:ext cx="596901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FFFB00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9" name="Shape 129"/>
          <p:cNvSpPr/>
          <p:nvPr/>
        </p:nvSpPr>
        <p:spPr>
          <a:xfrm>
            <a:off x="1384969" y="7124700"/>
            <a:ext cx="1089758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Peacherine</a:t>
            </a:r>
          </a:p>
        </p:txBody>
      </p:sp>
      <p:pic>
        <p:nvPicPr>
          <p:cNvPr id="130" name="dropped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28601" y="5308600"/>
            <a:ext cx="1794868" cy="1879431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Shape 131"/>
          <p:cNvSpPr/>
          <p:nvPr/>
        </p:nvSpPr>
        <p:spPr>
          <a:xfrm>
            <a:off x="1752599" y="6273800"/>
            <a:ext cx="596902" cy="609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00F900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2" name="Shape 132"/>
          <p:cNvSpPr/>
          <p:nvPr/>
        </p:nvSpPr>
        <p:spPr>
          <a:xfrm flipV="1">
            <a:off x="1925984" y="4131171"/>
            <a:ext cx="3871" cy="957511"/>
          </a:xfrm>
          <a:prstGeom prst="line">
            <a:avLst/>
          </a:prstGeom>
          <a:ln w="101600">
            <a:solidFill>
              <a:srgbClr val="535353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3" name="Shape 133"/>
          <p:cNvSpPr/>
          <p:nvPr/>
        </p:nvSpPr>
        <p:spPr>
          <a:xfrm flipV="1">
            <a:off x="6299200" y="4127500"/>
            <a:ext cx="3870" cy="957511"/>
          </a:xfrm>
          <a:prstGeom prst="line">
            <a:avLst/>
          </a:prstGeom>
          <a:ln w="101600">
            <a:solidFill>
              <a:srgbClr val="535353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4" name="Shape 134"/>
          <p:cNvSpPr/>
          <p:nvPr/>
        </p:nvSpPr>
        <p:spPr>
          <a:xfrm flipV="1">
            <a:off x="10680700" y="4178300"/>
            <a:ext cx="3870" cy="957511"/>
          </a:xfrm>
          <a:prstGeom prst="line">
            <a:avLst/>
          </a:prstGeom>
          <a:ln w="101600">
            <a:solidFill>
              <a:srgbClr val="535353"/>
            </a:solidFill>
            <a:miter lim="400000"/>
            <a:headEnd type="stealth"/>
          </a:ln>
        </p:spPr>
        <p:txBody>
          <a:bodyPr lIns="0" tIns="0" rIns="0" bIns="0" anchor="ctr"/>
          <a:lstStyle/>
          <a:p>
            <a:pPr lvl="0"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35" name="droppedImage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743730" y="1600200"/>
            <a:ext cx="2051387" cy="196865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7259172" y="3530600"/>
            <a:ext cx="1025352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i="1" sz="1800"/>
            </a:lvl1pPr>
          </a:lstStyle>
          <a:p>
            <a:pPr lvl="0">
              <a:defRPr i="0">
                <a:solidFill>
                  <a:srgbClr val="000000"/>
                </a:solidFill>
              </a:defRPr>
            </a:pPr>
            <a:r>
              <a:rPr i="1">
                <a:solidFill>
                  <a:srgbClr val="535353"/>
                </a:solidFill>
              </a:rPr>
              <a:t>P.  syringae</a:t>
            </a:r>
          </a:p>
        </p:txBody>
      </p:sp>
      <p:sp>
        <p:nvSpPr>
          <p:cNvPr id="137" name="Shape 137"/>
          <p:cNvSpPr/>
          <p:nvPr/>
        </p:nvSpPr>
        <p:spPr>
          <a:xfrm>
            <a:off x="5202280" y="7124700"/>
            <a:ext cx="2446736" cy="35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35353"/>
                </a:solidFill>
              </a:rPr>
              <a:t>Frost-resistant Strawberry</a:t>
            </a:r>
          </a:p>
        </p:txBody>
      </p:sp>
      <p:sp>
        <p:nvSpPr>
          <p:cNvPr id="138" name="Shape 138"/>
          <p:cNvSpPr/>
          <p:nvPr/>
        </p:nvSpPr>
        <p:spPr>
          <a:xfrm>
            <a:off x="6299200" y="6388099"/>
            <a:ext cx="596901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>
              <a:srgbClr val="FF40FF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9" name="Shape 139"/>
          <p:cNvSpPr/>
          <p:nvPr/>
        </p:nvSpPr>
        <p:spPr>
          <a:xfrm>
            <a:off x="7480299" y="2311400"/>
            <a:ext cx="609601" cy="571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38100">
            <a:solidFill/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0" name="Shape 140"/>
          <p:cNvSpPr/>
          <p:nvPr/>
        </p:nvSpPr>
        <p:spPr>
          <a:xfrm>
            <a:off x="6308278" y="6405264"/>
            <a:ext cx="152401" cy="203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  <a:lnTo>
                  <a:pt x="0" y="21600"/>
                </a:lnTo>
                <a:close/>
              </a:path>
            </a:pathLst>
          </a:custGeom>
          <a:ln w="50800">
            <a:solidFill/>
            <a:miter lim="400000"/>
          </a:ln>
        </p:spPr>
        <p:txBody>
          <a:bodyPr lIns="0" tIns="0" rIns="0" bIns="0" anchor="ctr"/>
          <a:lstStyle/>
          <a:p>
            <a:pPr lvl="0">
              <a:defRPr sz="4200"/>
            </a:pPr>
          </a:p>
        </p:txBody>
      </p:sp>
      <p:sp>
        <p:nvSpPr>
          <p:cNvPr id="141" name="Shape 141"/>
          <p:cNvSpPr/>
          <p:nvPr/>
        </p:nvSpPr>
        <p:spPr>
          <a:xfrm>
            <a:off x="4550705" y="9499600"/>
            <a:ext cx="3101045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1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535353"/>
                </a:solidFill>
              </a:rPr>
              <a:t>Strawberry by Rlaferla at English Wikipedia</a:t>
            </a:r>
          </a:p>
        </p:txBody>
      </p:sp>
      <p:sp>
        <p:nvSpPr>
          <p:cNvPr id="142" name="Shape 142"/>
          <p:cNvSpPr/>
          <p:nvPr/>
        </p:nvSpPr>
        <p:spPr>
          <a:xfrm>
            <a:off x="4349750" y="571500"/>
            <a:ext cx="4495800" cy="9779000"/>
          </a:xfrm>
          <a:prstGeom prst="rect">
            <a:avLst/>
          </a:prstGeom>
          <a:solidFill>
            <a:srgbClr val="808785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3" name="Shape 143"/>
          <p:cNvSpPr/>
          <p:nvPr/>
        </p:nvSpPr>
        <p:spPr>
          <a:xfrm>
            <a:off x="-135738" y="571500"/>
            <a:ext cx="4495801" cy="9779000"/>
          </a:xfrm>
          <a:prstGeom prst="rect">
            <a:avLst/>
          </a:prstGeom>
          <a:solidFill>
            <a:srgbClr val="808785">
              <a:alpha val="40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4" name="Shape 144"/>
          <p:cNvSpPr/>
          <p:nvPr/>
        </p:nvSpPr>
        <p:spPr>
          <a:xfrm>
            <a:off x="4351784" y="571500"/>
            <a:ext cx="4495801" cy="9779000"/>
          </a:xfrm>
          <a:prstGeom prst="rect">
            <a:avLst/>
          </a:prstGeom>
          <a:solidFill>
            <a:srgbClr val="808785">
              <a:alpha val="40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5" name="Shape 145"/>
          <p:cNvSpPr/>
          <p:nvPr/>
        </p:nvSpPr>
        <p:spPr>
          <a:xfrm>
            <a:off x="8847937" y="571500"/>
            <a:ext cx="4495801" cy="9779000"/>
          </a:xfrm>
          <a:prstGeom prst="rect">
            <a:avLst/>
          </a:prstGeom>
          <a:solidFill>
            <a:srgbClr val="808785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xit" presetSubtype="0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6" dur="1000" fill="hold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nodeType="afterEffect" presetClass="entr" presetSubtype="0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clickEffect" presetClass="exit" presetSubtype="0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5" dur="1000" fill="hold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nodeType="afterEffect" presetClass="entr" presetSubtype="0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3" grpId="2"/>
      <p:bldP build="whole" bldLvl="1" animBg="1" rev="0" advAuto="0" spid="142" grpId="1"/>
      <p:bldP build="whole" bldLvl="1" animBg="1" rev="0" advAuto="0" spid="145" grpId="3"/>
      <p:bldP build="whole" bldLvl="1" animBg="1" rev="0" advAuto="0" spid="144" grpId="4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body" idx="1"/>
          </p:nvPr>
        </p:nvSpPr>
        <p:spPr>
          <a:xfrm>
            <a:off x="2006600" y="901700"/>
            <a:ext cx="122936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Bacteria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Yeast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Insects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Plants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Fish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Mammals</a:t>
            </a:r>
          </a:p>
        </p:txBody>
      </p:sp>
      <p:pic>
        <p:nvPicPr>
          <p:cNvPr id="148" name="10.1038_371209a0-f2_full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07250" y="758232"/>
            <a:ext cx="4064000" cy="5451873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7213600" y="6267450"/>
            <a:ext cx="4064000" cy="1358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0433FF"/>
                </a:solidFill>
                <a:latin typeface="Gill Sans"/>
                <a:ea typeface="Gill Sans"/>
                <a:cs typeface="Gill Sans"/>
                <a:sym typeface="Gill Sans"/>
              </a:rPr>
              <a:t>Genetically modified salmon (top), engineered for seawater adaptability, are larger and have silver bodies. </a:t>
            </a: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Non-genetically modified siblings of the same age (bottom) are smaller and have grey and silver striped bodies. The length (fork length) of the topmost large fish is 41.8 cm.</a:t>
            </a:r>
            <a:endParaRPr sz="1200">
              <a:solidFill>
                <a:srgbClr val="60606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lvl="0" algn="l" defTabSz="45720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© 1994 </a:t>
            </a: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  <a:hlinkClick r:id="rId3" invalidUrl="" action="" tgtFrame="" tooltip="" history="1" highlightClick="0" endSnd="0"/>
              </a:rPr>
              <a:t>Nature Publishing Group</a:t>
            </a: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 Devlin, R. H. </a:t>
            </a:r>
            <a:r>
              <a:rPr i="1"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et al.</a:t>
            </a: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 Extraordinary salmon growth. </a:t>
            </a:r>
            <a:r>
              <a:rPr i="1"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Nature</a:t>
            </a: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sz="1200">
                <a:solidFill>
                  <a:srgbClr val="606060"/>
                </a:solidFill>
                <a:latin typeface="Gill Sans SemiBold"/>
                <a:ea typeface="Gill Sans SemiBold"/>
                <a:cs typeface="Gill Sans SemiBold"/>
                <a:sym typeface="Gill Sans SemiBold"/>
              </a:rPr>
              <a:t>371,</a:t>
            </a:r>
            <a:r>
              <a:rPr sz="1200">
                <a:solidFill>
                  <a:srgbClr val="606060"/>
                </a:solidFill>
                <a:latin typeface="Gill Sans"/>
                <a:ea typeface="Gill Sans"/>
                <a:cs typeface="Gill Sans"/>
                <a:sym typeface="Gill Sans"/>
              </a:rPr>
              <a:t> 209 (1994). </a:t>
            </a: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title"/>
          </p:nvPr>
        </p:nvSpPr>
        <p:spPr>
          <a:xfrm>
            <a:off x="355600" y="-317500"/>
            <a:ext cx="12293600" cy="24384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GMO</a:t>
            </a:r>
            <a:r>
              <a:rPr cap="small" sz="7200">
                <a:solidFill>
                  <a:srgbClr val="535353"/>
                </a:solidFill>
              </a:rPr>
              <a:t> History</a:t>
            </a:r>
          </a:p>
        </p:txBody>
      </p:sp>
      <p:sp>
        <p:nvSpPr>
          <p:cNvPr id="152" name="Shape 152"/>
          <p:cNvSpPr/>
          <p:nvPr>
            <p:ph type="body" idx="1"/>
          </p:nvPr>
        </p:nvSpPr>
        <p:spPr>
          <a:xfrm>
            <a:off x="355600" y="1468966"/>
            <a:ext cx="9205252" cy="812985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0433FF"/>
                </a:solidFill>
              </a:rPr>
              <a:t>1973 - Bacteria</a:t>
            </a:r>
            <a:endParaRPr sz="3078">
              <a:solidFill>
                <a:srgbClr val="0433FF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535353"/>
                </a:solidFill>
              </a:rPr>
              <a:t>1974 - Mice</a:t>
            </a:r>
            <a:endParaRPr sz="3078">
              <a:solidFill>
                <a:srgbClr val="535353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535353"/>
                </a:solidFill>
              </a:rPr>
              <a:t>1976 - Genetic engineering company formed, Genentech</a:t>
            </a:r>
            <a:endParaRPr sz="3078">
              <a:solidFill>
                <a:srgbClr val="535353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0433FF"/>
                </a:solidFill>
              </a:rPr>
              <a:t>1980 - Supreme Court allowed patenting GMOs</a:t>
            </a:r>
            <a:endParaRPr sz="3078">
              <a:solidFill>
                <a:srgbClr val="0433FF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535353"/>
                </a:solidFill>
              </a:rPr>
              <a:t>1982 - Insulin producing bacteria commercialized</a:t>
            </a:r>
            <a:endParaRPr sz="3078">
              <a:solidFill>
                <a:srgbClr val="535353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0433FF"/>
                </a:solidFill>
              </a:rPr>
              <a:t>1994 - Flavr Savr tomatoes </a:t>
            </a:r>
            <a:endParaRPr sz="3078">
              <a:solidFill>
                <a:srgbClr val="0433FF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424242"/>
                </a:solidFill>
              </a:rPr>
              <a:t>2003 - GloFish</a:t>
            </a:r>
            <a:endParaRPr sz="3078">
              <a:solidFill>
                <a:srgbClr val="424242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0433FF"/>
                </a:solidFill>
              </a:rPr>
              <a:t>2010 - Venter Institute synthesizes entire genome &amp; places in an empty cell</a:t>
            </a:r>
            <a:endParaRPr sz="3078">
              <a:solidFill>
                <a:srgbClr val="0433FF"/>
              </a:solidFill>
            </a:endParaRPr>
          </a:p>
          <a:p>
            <a:pPr lvl="0" marL="246888" indent="-246888" defTabSz="473201">
              <a:spcBef>
                <a:spcPts val="3000"/>
              </a:spcBef>
              <a:defRPr sz="1800">
                <a:solidFill>
                  <a:srgbClr val="000000"/>
                </a:solidFill>
              </a:defRPr>
            </a:pPr>
            <a:r>
              <a:rPr sz="3078">
                <a:solidFill>
                  <a:srgbClr val="5A5F5E"/>
                </a:solidFill>
              </a:rPr>
              <a:t>2012 - States take up GMO labeling initiatives</a:t>
            </a:r>
          </a:p>
        </p:txBody>
      </p:sp>
      <p:pic>
        <p:nvPicPr>
          <p:cNvPr id="153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64878" y="4084264"/>
            <a:ext cx="3941492" cy="446373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body" idx="1"/>
          </p:nvPr>
        </p:nvSpPr>
        <p:spPr>
          <a:xfrm>
            <a:off x="355600" y="1955800"/>
            <a:ext cx="122936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List what you see as the “</a:t>
            </a:r>
            <a:r>
              <a:rPr sz="3800">
                <a:solidFill>
                  <a:srgbClr val="0433FF"/>
                </a:solidFill>
              </a:rPr>
              <a:t>benefits</a:t>
            </a:r>
            <a:r>
              <a:rPr sz="3800">
                <a:solidFill>
                  <a:srgbClr val="535353"/>
                </a:solidFill>
              </a:rPr>
              <a:t>” &amp; “</a:t>
            </a:r>
            <a:r>
              <a:rPr sz="3800">
                <a:solidFill>
                  <a:srgbClr val="0433FF"/>
                </a:solidFill>
              </a:rPr>
              <a:t>concerns</a:t>
            </a:r>
            <a:r>
              <a:rPr sz="3800">
                <a:solidFill>
                  <a:srgbClr val="535353"/>
                </a:solidFill>
              </a:rPr>
              <a:t>” about GMOs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433FF"/>
                </a:solidFill>
              </a:rPr>
              <a:t>Learning Objectives</a:t>
            </a:r>
          </a:p>
        </p:txBody>
      </p:sp>
      <p:sp>
        <p:nvSpPr>
          <p:cNvPr id="54" name="Shape 54"/>
          <p:cNvSpPr/>
          <p:nvPr>
            <p:ph type="body" idx="1"/>
          </p:nvPr>
        </p:nvSpPr>
        <p:spPr>
          <a:xfrm>
            <a:off x="355600" y="2237478"/>
            <a:ext cx="12293600" cy="66548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Differentiate between </a:t>
            </a:r>
            <a:r>
              <a:rPr sz="3800">
                <a:solidFill>
                  <a:srgbClr val="0433FF"/>
                </a:solidFill>
              </a:rPr>
              <a:t>artificial selection</a:t>
            </a:r>
            <a:r>
              <a:rPr sz="3800">
                <a:solidFill>
                  <a:srgbClr val="535353"/>
                </a:solidFill>
              </a:rPr>
              <a:t> &amp; </a:t>
            </a:r>
            <a:r>
              <a:rPr sz="3800">
                <a:solidFill>
                  <a:srgbClr val="0433FF"/>
                </a:solidFill>
              </a:rPr>
              <a:t>genetic modification </a:t>
            </a:r>
            <a:r>
              <a:rPr sz="3800">
                <a:solidFill>
                  <a:srgbClr val="5A5F5E"/>
                </a:solidFill>
              </a:rPr>
              <a:t>&amp;</a:t>
            </a:r>
            <a:r>
              <a:rPr sz="3800">
                <a:solidFill>
                  <a:srgbClr val="0433FF"/>
                </a:solidFill>
              </a:rPr>
              <a:t> cloning</a:t>
            </a:r>
            <a:endParaRPr sz="3800">
              <a:solidFill>
                <a:srgbClr val="0433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424242"/>
                </a:solidFill>
              </a:rPr>
              <a:t>Appreciate </a:t>
            </a:r>
            <a:r>
              <a:rPr sz="3800">
                <a:solidFill>
                  <a:srgbClr val="0433FF"/>
                </a:solidFill>
              </a:rPr>
              <a:t>benefits</a:t>
            </a:r>
            <a:r>
              <a:rPr sz="3800">
                <a:solidFill>
                  <a:srgbClr val="424242"/>
                </a:solidFill>
              </a:rPr>
              <a:t> of genetically modified organisms </a:t>
            </a:r>
            <a:r>
              <a:rPr sz="3800">
                <a:solidFill>
                  <a:srgbClr val="0433FF"/>
                </a:solidFill>
              </a:rPr>
              <a:t>(GMOs)</a:t>
            </a:r>
            <a:endParaRPr sz="3800">
              <a:solidFill>
                <a:srgbClr val="0433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424242"/>
                </a:solidFill>
              </a:rPr>
              <a:t>Clarify </a:t>
            </a:r>
            <a:r>
              <a:rPr sz="3800">
                <a:solidFill>
                  <a:srgbClr val="0433FF"/>
                </a:solidFill>
              </a:rPr>
              <a:t>concerns</a:t>
            </a:r>
            <a:r>
              <a:rPr sz="3800">
                <a:solidFill>
                  <a:srgbClr val="424242"/>
                </a:solidFill>
              </a:rPr>
              <a:t> about </a:t>
            </a:r>
            <a:r>
              <a:rPr sz="3800">
                <a:solidFill>
                  <a:srgbClr val="0433FF"/>
                </a:solidFill>
              </a:rPr>
              <a:t>GMOs</a:t>
            </a:r>
            <a:endParaRPr sz="3800">
              <a:solidFill>
                <a:srgbClr val="0433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Prioritize biodiversity</a:t>
            </a:r>
          </a:p>
        </p:txBody>
      </p:sp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title"/>
          </p:nvPr>
        </p:nvSpPr>
        <p:spPr>
          <a:xfrm>
            <a:off x="5791200" y="6032500"/>
            <a:ext cx="7251700" cy="2438400"/>
          </a:xfrm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0433FF"/>
                </a:solidFill>
              </a:rPr>
              <a:t>Benefits of GMO</a:t>
            </a:r>
            <a:r>
              <a:rPr cap="small" sz="7200">
                <a:solidFill>
                  <a:srgbClr val="0433FF"/>
                </a:solidFill>
              </a:rPr>
              <a:t>s</a:t>
            </a:r>
          </a:p>
        </p:txBody>
      </p:sp>
      <p:sp>
        <p:nvSpPr>
          <p:cNvPr id="158" name="Shape 158"/>
          <p:cNvSpPr/>
          <p:nvPr>
            <p:ph type="body" idx="1"/>
          </p:nvPr>
        </p:nvSpPr>
        <p:spPr>
          <a:xfrm>
            <a:off x="355600" y="533400"/>
            <a:ext cx="12293600" cy="80010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Optimize agricultural performance</a:t>
            </a:r>
            <a:endParaRPr sz="3800">
              <a:solidFill>
                <a:srgbClr val="0433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Increase yield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Reduce cost &amp; pesticides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Drought &amp; frost tolerance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Enhance food quality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Resist pests and disease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Heavy metal &amp; salt tolerance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Create pharmaceuticals</a:t>
            </a:r>
            <a:endParaRPr sz="3800">
              <a:solidFill>
                <a:srgbClr val="0433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Reduce cost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Increase production capacity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Benefits growing population</a:t>
            </a:r>
          </a:p>
        </p:txBody>
      </p: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800"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800">
                <a:solidFill>
                  <a:srgbClr val="0433FF"/>
                </a:solidFill>
              </a:rPr>
              <a:t>HOmework</a:t>
            </a:r>
          </a:p>
        </p:txBody>
      </p:sp>
      <p:sp>
        <p:nvSpPr>
          <p:cNvPr id="161" name="Shape 161"/>
          <p:cNvSpPr/>
          <p:nvPr>
            <p:ph type="body" idx="1"/>
          </p:nvPr>
        </p:nvSpPr>
        <p:spPr>
          <a:xfrm>
            <a:off x="355600" y="2811627"/>
            <a:ext cx="12293600" cy="4130346"/>
          </a:xfrm>
          <a:prstGeom prst="rect">
            <a:avLst/>
          </a:prstGeom>
        </p:spPr>
        <p:txBody>
          <a:bodyPr/>
          <a:lstStyle/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>
                <a:solidFill>
                  <a:srgbClr val="0433FF"/>
                </a:solidFill>
              </a:rPr>
              <a:t>No class Monday, Feb. 16</a:t>
            </a:r>
            <a:endParaRPr sz="3818">
              <a:solidFill>
                <a:srgbClr val="0433FF"/>
              </a:solidFill>
            </a:endParaRPr>
          </a:p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>
                <a:solidFill>
                  <a:srgbClr val="5A5F5E"/>
                </a:solidFill>
              </a:rPr>
              <a:t>Readings &amp; Video: Apple, GMO Myths &amp; Captain America</a:t>
            </a:r>
            <a:endParaRPr sz="3818">
              <a:solidFill>
                <a:srgbClr val="5A5F5E"/>
              </a:solidFill>
            </a:endParaRPr>
          </a:p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>
                <a:solidFill>
                  <a:srgbClr val="0433FF"/>
                </a:solidFill>
              </a:rPr>
              <a:t>Genetics Worksheet due Wed., Feb. 18</a:t>
            </a:r>
            <a:endParaRPr sz="3818">
              <a:solidFill>
                <a:srgbClr val="0433FF"/>
              </a:solidFill>
            </a:endParaRPr>
          </a:p>
          <a:p>
            <a:pPr lvl="0" marL="0" indent="0" algn="ctr" defTabSz="484886">
              <a:spcBef>
                <a:spcPts val="3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18">
                <a:solidFill>
                  <a:srgbClr val="5A5F5E"/>
                </a:solidFill>
              </a:rPr>
              <a:t>Infographic distribution instructions on Blackboard</a:t>
            </a:r>
          </a:p>
        </p:txBody>
      </p:sp>
    </p:spTree>
  </p:cSld>
  <p:clrMapOvr>
    <a:masterClrMapping/>
  </p:clrMapOvr>
  <p:transition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64" name="Shape 1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165" name="pasted-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16816" y="330199"/>
            <a:ext cx="5321301" cy="482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1400" y="3486150"/>
            <a:ext cx="10922000" cy="4787900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733970" y="8623300"/>
            <a:ext cx="1184166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535353"/>
                </a:solidFill>
              </a:rPr>
              <a:t>http://www.scientificamerican.com/article/a-hard-look-at-3-myths-about-genetically-modified-crops/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central-dogma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0689" y="3215919"/>
            <a:ext cx="10623422" cy="1897535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  <p:sp>
        <p:nvSpPr>
          <p:cNvPr id="57" name="Shape 57"/>
          <p:cNvSpPr/>
          <p:nvPr>
            <p:ph type="title" idx="4294967295"/>
          </p:nvPr>
        </p:nvSpPr>
        <p:spPr>
          <a:xfrm>
            <a:off x="355600" y="1545166"/>
            <a:ext cx="12293600" cy="2438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rgbClr val="531B93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000">
                <a:solidFill>
                  <a:srgbClr val="531B93"/>
                </a:solidFill>
              </a:rPr>
              <a:t>Central Dogma of biology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Ballot Initiative No. 522</a:t>
            </a:r>
          </a:p>
        </p:txBody>
      </p:sp>
      <p:sp>
        <p:nvSpPr>
          <p:cNvPr id="60" name="Shape 60"/>
          <p:cNvSpPr/>
          <p:nvPr>
            <p:ph type="body" idx="1"/>
          </p:nvPr>
        </p:nvSpPr>
        <p:spPr>
          <a:xfrm>
            <a:off x="355600" y="1955800"/>
            <a:ext cx="122936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Label foods</a:t>
            </a:r>
            <a:r>
              <a:rPr sz="3800">
                <a:solidFill>
                  <a:srgbClr val="535353"/>
                </a:solidFill>
              </a:rPr>
              <a:t> </a:t>
            </a:r>
            <a:r>
              <a:rPr sz="3800">
                <a:solidFill>
                  <a:srgbClr val="0433FF"/>
                </a:solidFill>
              </a:rPr>
              <a:t>produced using genetic engineering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Would not include animals fed GMO feedstocks, alcohol or  food processed with genetically engineered (GE) enzymes</a:t>
            </a:r>
          </a:p>
        </p:txBody>
      </p:sp>
    </p:spTree>
  </p:cSld>
  <p:clrMapOvr>
    <a:masterClrMapping/>
  </p:clrMapOvr>
  <p:transition spd="med" advClick="1">
    <p:wipe dir="l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Ballot Initiative No. 522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xfrm>
            <a:off x="355600" y="2286000"/>
            <a:ext cx="12293600" cy="584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Opposition</a:t>
            </a:r>
            <a:r>
              <a:rPr sz="3800">
                <a:solidFill>
                  <a:srgbClr val="535353"/>
                </a:solidFill>
              </a:rPr>
              <a:t> - Misleading &amp; un-necessary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Increase costs for re-labeling - &gt;$450 / family / year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Hurt farmers &amp; suppliers - potential lawsuits, new regulations to meet</a:t>
            </a:r>
          </a:p>
        </p:txBody>
      </p:sp>
      <p:pic>
        <p:nvPicPr>
          <p:cNvPr id="64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6200" y="7734300"/>
            <a:ext cx="5219700" cy="1536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Ballot Initiative No. 522</a:t>
            </a:r>
          </a:p>
        </p:txBody>
      </p:sp>
      <p:sp>
        <p:nvSpPr>
          <p:cNvPr id="67" name="Shape 67"/>
          <p:cNvSpPr/>
          <p:nvPr>
            <p:ph type="body" idx="1"/>
          </p:nvPr>
        </p:nvSpPr>
        <p:spPr>
          <a:xfrm>
            <a:off x="215900" y="2120900"/>
            <a:ext cx="12293600" cy="7061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0433FF"/>
                </a:solidFill>
              </a:rPr>
              <a:t>Support</a:t>
            </a:r>
            <a:r>
              <a:rPr sz="3800">
                <a:solidFill>
                  <a:srgbClr val="535353"/>
                </a:solidFill>
              </a:rPr>
              <a:t> - Straightforward, transparent food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Boost for international sales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No ban on GMOs or GE foods, no pet food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Not raise food prices 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Not hurt farmers - 18 months for compliance &amp; fine exemptions</a:t>
            </a:r>
          </a:p>
        </p:txBody>
      </p:sp>
      <p:pic>
        <p:nvPicPr>
          <p:cNvPr id="68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40083" y="3822700"/>
            <a:ext cx="5704418" cy="1244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-522_poster_102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46359" y="0"/>
            <a:ext cx="631208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dropped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2522" y="689093"/>
            <a:ext cx="3717843" cy="389368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  <p:sp>
        <p:nvSpPr>
          <p:cNvPr id="73" name="Shape 73"/>
          <p:cNvSpPr/>
          <p:nvPr>
            <p:ph type="body" idx="1"/>
          </p:nvPr>
        </p:nvSpPr>
        <p:spPr>
          <a:xfrm>
            <a:off x="-2235200" y="4847166"/>
            <a:ext cx="12293600" cy="479577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51% No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49% Yes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Washington - No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California - No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Colorado - No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Oregon - No labeling</a:t>
            </a:r>
            <a:endParaRPr sz="38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Vermont - Yes, but challenged</a:t>
            </a:r>
          </a:p>
        </p:txBody>
      </p:sp>
      <p:pic>
        <p:nvPicPr>
          <p:cNvPr id="74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27800" y="2093383"/>
            <a:ext cx="6350000" cy="4584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asted-image.png"/>
          <p:cNvPicPr/>
          <p:nvPr/>
        </p:nvPicPr>
        <p:blipFill>
          <a:blip r:embed="rId2">
            <a:extLst/>
          </a:blip>
          <a:srcRect l="0" t="214" r="0" b="214"/>
          <a:stretch>
            <a:fillRect/>
          </a:stretch>
        </p:blipFill>
        <p:spPr>
          <a:xfrm>
            <a:off x="2564627" y="5374150"/>
            <a:ext cx="7875546" cy="4258866"/>
          </a:xfrm>
          <a:prstGeom prst="rect">
            <a:avLst/>
          </a:prstGeom>
          <a:ln w="25400">
            <a:solidFill>
              <a:srgbClr val="531B93"/>
            </a:solidFill>
            <a:miter lim="400000"/>
          </a:ln>
          <a:effectLst>
            <a:outerShdw sx="100000" sy="100000" kx="0" ky="0" algn="b" rotWithShape="0" blurRad="127000" dist="76200" dir="5520000">
              <a:srgbClr val="000000">
                <a:alpha val="60000"/>
              </a:srgbClr>
            </a:outerShdw>
          </a:effectLst>
        </p:spPr>
      </p:pic>
      <p:sp>
        <p:nvSpPr>
          <p:cNvPr id="77" name="Shape 77"/>
          <p:cNvSpPr/>
          <p:nvPr>
            <p:ph type="title"/>
          </p:nvPr>
        </p:nvSpPr>
        <p:spPr>
          <a:xfrm>
            <a:off x="355600" y="-321734"/>
            <a:ext cx="12293600" cy="2438401"/>
          </a:xfrm>
          <a:prstGeom prst="rect">
            <a:avLst/>
          </a:prstGeom>
        </p:spPr>
        <p:txBody>
          <a:bodyPr/>
          <a:lstStyle>
            <a:lvl1pPr>
              <a:defRPr sz="6400">
                <a:solidFill>
                  <a:srgbClr val="0433FF"/>
                </a:solidFill>
              </a:defRPr>
            </a:lvl1pPr>
          </a:lstStyle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6400">
                <a:solidFill>
                  <a:srgbClr val="0433FF"/>
                </a:solidFill>
              </a:rPr>
              <a:t>Natural Selection</a:t>
            </a:r>
          </a:p>
        </p:txBody>
      </p:sp>
      <p:sp>
        <p:nvSpPr>
          <p:cNvPr id="78" name="Shape 78"/>
          <p:cNvSpPr/>
          <p:nvPr>
            <p:ph type="body" idx="1"/>
          </p:nvPr>
        </p:nvSpPr>
        <p:spPr>
          <a:xfrm>
            <a:off x="339823" y="1020233"/>
            <a:ext cx="12697687" cy="4749404"/>
          </a:xfrm>
          <a:prstGeom prst="rect">
            <a:avLst/>
          </a:prstGeom>
        </p:spPr>
        <p:txBody>
          <a:bodyPr/>
          <a:lstStyle/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535353"/>
                </a:solidFill>
              </a:rPr>
              <a:t>Different alleles = genotypes = phenotypes</a:t>
            </a:r>
            <a:endParaRPr sz="3400">
              <a:solidFill>
                <a:srgbClr val="53535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535353"/>
                </a:solidFill>
              </a:rPr>
              <a:t>Different phenotypes = </a:t>
            </a:r>
            <a:r>
              <a:rPr sz="3400">
                <a:solidFill>
                  <a:srgbClr val="0433FF"/>
                </a:solidFill>
              </a:rPr>
              <a:t>different survival rates</a:t>
            </a:r>
            <a:endParaRPr sz="3400">
              <a:solidFill>
                <a:srgbClr val="0433FF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535353"/>
                </a:solidFill>
              </a:rPr>
              <a:t>More successful phenotypes produce more offspring = </a:t>
            </a:r>
            <a:r>
              <a:rPr sz="3400">
                <a:solidFill>
                  <a:srgbClr val="0433FF"/>
                </a:solidFill>
              </a:rPr>
              <a:t>natural selection</a:t>
            </a:r>
            <a:endParaRPr sz="3400">
              <a:solidFill>
                <a:srgbClr val="535353"/>
              </a:solidFill>
            </a:endParaRPr>
          </a:p>
          <a:p>
            <a:pPr lvl="0" marL="304799" indent="-304799">
              <a:defRPr sz="1800">
                <a:solidFill>
                  <a:srgbClr val="000000"/>
                </a:solidFill>
              </a:defRPr>
            </a:pPr>
            <a:r>
              <a:rPr sz="3400">
                <a:solidFill>
                  <a:srgbClr val="535353"/>
                </a:solidFill>
              </a:rPr>
              <a:t>Shifts in genetics at population or species level over time = </a:t>
            </a:r>
            <a:r>
              <a:rPr sz="3400">
                <a:solidFill>
                  <a:srgbClr val="0433FF"/>
                </a:solidFill>
                <a:latin typeface="Gill Sans SemiBold"/>
                <a:ea typeface="Gill Sans SemiBold"/>
                <a:cs typeface="Gill Sans SemiBold"/>
                <a:sym typeface="Gill Sans SemiBold"/>
              </a:rPr>
              <a:t>evolution</a:t>
            </a:r>
          </a:p>
        </p:txBody>
      </p:sp>
      <p:sp>
        <p:nvSpPr>
          <p:cNvPr id="79" name="Shape 79"/>
          <p:cNvSpPr/>
          <p:nvPr/>
        </p:nvSpPr>
        <p:spPr>
          <a:xfrm>
            <a:off x="6462629" y="8881533"/>
            <a:ext cx="3771008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endParaRPr sz="2000"/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/>
              <a:t>Transitional forms in whale evolution</a:t>
            </a:r>
          </a:p>
        </p:txBody>
      </p:sp>
      <p:sp>
        <p:nvSpPr>
          <p:cNvPr id="80" name="Shape 80"/>
          <p:cNvSpPr/>
          <p:nvPr/>
        </p:nvSpPr>
        <p:spPr>
          <a:xfrm>
            <a:off x="10521664" y="9220199"/>
            <a:ext cx="241099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35353"/>
                </a:solidFill>
              </a:rPr>
              <a:t>http://evolution.berkeley.edu/evolibrary/article/evo_51</a:t>
            </a:r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