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>
            <a:noAutofit/>
          </a:bodyPr>
          <a:lstStyle>
            <a:lvl1pPr marL="304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1pPr>
            <a:lvl2pPr marL="685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2pPr>
            <a:lvl3pPr marL="1066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3pPr>
            <a:lvl4pPr marL="1447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4pPr>
            <a:lvl5pPr marL="1828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</p:spPr>
        <p:txBody>
          <a:bodyPr>
            <a:noAutofit/>
          </a:bodyPr>
          <a:lstStyle>
            <a:lvl1pPr marL="304800" indent="-304800">
              <a:spcBef>
                <a:spcPts val="3800"/>
              </a:spcBef>
              <a:buClr>
                <a:srgbClr val="535353"/>
              </a:buClr>
              <a:defRPr>
                <a:solidFill>
                  <a:srgbClr val="525252"/>
                </a:solidFill>
              </a:defRPr>
            </a:lvl1pPr>
            <a:lvl2pPr marL="685800" indent="-304800">
              <a:spcBef>
                <a:spcPts val="3800"/>
              </a:spcBef>
              <a:buClr>
                <a:srgbClr val="535353"/>
              </a:buClr>
              <a:defRPr>
                <a:solidFill>
                  <a:srgbClr val="525252"/>
                </a:solidFill>
              </a:defRPr>
            </a:lvl2pPr>
            <a:lvl3pPr marL="1066800" indent="-304800">
              <a:spcBef>
                <a:spcPts val="3800"/>
              </a:spcBef>
              <a:buClr>
                <a:srgbClr val="535353"/>
              </a:buClr>
              <a:defRPr>
                <a:solidFill>
                  <a:srgbClr val="525252"/>
                </a:solidFill>
              </a:defRPr>
            </a:lvl3pPr>
            <a:lvl4pPr marL="1447800" indent="-304800">
              <a:spcBef>
                <a:spcPts val="3800"/>
              </a:spcBef>
              <a:buClr>
                <a:srgbClr val="535353"/>
              </a:buClr>
              <a:defRPr>
                <a:solidFill>
                  <a:srgbClr val="525252"/>
                </a:solidFill>
              </a:defRPr>
            </a:lvl4pPr>
            <a:lvl5pPr marL="1828800" indent="-304800">
              <a:spcBef>
                <a:spcPts val="3800"/>
              </a:spcBef>
              <a:buClr>
                <a:srgbClr val="535353"/>
              </a:buClr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One</a:t>
            </a:r>
            <a:endParaRPr sz="4600">
              <a:solidFill>
                <a:srgbClr val="52525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Two</a:t>
            </a:r>
            <a:endParaRPr sz="4600">
              <a:solidFill>
                <a:srgbClr val="52525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Three</a:t>
            </a:r>
            <a:endParaRPr sz="4600">
              <a:solidFill>
                <a:srgbClr val="52525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Four</a:t>
            </a:r>
            <a:endParaRPr sz="4600">
              <a:solidFill>
                <a:srgbClr val="52525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>
            <a:noAutofit/>
          </a:bodyPr>
          <a:lstStyle>
            <a:lvl1pPr marL="304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1pPr>
            <a:lvl2pPr marL="685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2pPr>
            <a:lvl3pPr marL="1066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3pPr>
            <a:lvl4pPr marL="1447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4pPr>
            <a:lvl5pPr marL="1828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>
            <a:noAutofit/>
          </a:bodyPr>
          <a:lstStyle>
            <a:lvl1pPr marL="304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1pPr>
            <a:lvl2pPr marL="685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2pPr>
            <a:lvl3pPr marL="1066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3pPr>
            <a:lvl4pPr marL="1447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4pPr>
            <a:lvl5pPr marL="1828800" indent="-304800">
              <a:lnSpc>
                <a:spcPct val="100000"/>
              </a:lnSpc>
              <a:spcBef>
                <a:spcPts val="3800"/>
              </a:spcBef>
              <a:buClr>
                <a:srgbClr val="535353"/>
              </a:buClr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hyperlink" Target="http://www.glofish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7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hyperlink" Target="http://www.nature.com/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228193" y="8504766"/>
            <a:ext cx="1104929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defRPr sz="2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200"/>
              <a:t>BIO 1103								Winter 2015						February 13, 2015</a:t>
            </a:r>
          </a:p>
        </p:txBody>
      </p:sp>
      <p:pic>
        <p:nvPicPr>
          <p:cNvPr id="48" name="GloFi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2944193"/>
            <a:ext cx="4864100" cy="3240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800px-Zebrafisc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7892" y="5700172"/>
            <a:ext cx="3009901" cy="1437229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308100" y="6286500"/>
            <a:ext cx="3872806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44444"/>
                </a:solidFill>
                <a:latin typeface="Gill Sans"/>
                <a:ea typeface="Gill Sans"/>
                <a:cs typeface="Gill Sans"/>
                <a:sym typeface="Gill Sans"/>
              </a:rPr>
              <a:t>Image used with copyright permission from </a:t>
            </a:r>
            <a:r>
              <a:rPr sz="1200" u="sng">
                <a:solidFill>
                  <a:srgbClr val="444444"/>
                </a:solidFill>
                <a:latin typeface="Gill Sans"/>
                <a:ea typeface="Gill Sans"/>
                <a:cs typeface="Gill Sans"/>
                <a:sym typeface="Gill Sans"/>
                <a:hlinkClick r:id="rId4" invalidUrl="" action="" tgtFrame="" tooltip="" history="1" highlightClick="0" endSnd="0"/>
              </a:rPr>
              <a:t>www.glofish.com</a:t>
            </a:r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237066" y="-609600"/>
            <a:ext cx="12293601" cy="32385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cap="none" sz="1800">
                <a:solidFill>
                  <a:srgbClr val="000000"/>
                </a:solidFill>
              </a:defRPr>
            </a:pPr>
            <a:r>
              <a:rPr cap="all" sz="5700">
                <a:solidFill>
                  <a:srgbClr val="531B93"/>
                </a:solidFill>
              </a:rPr>
              <a:t>G</a:t>
            </a:r>
            <a:r>
              <a:rPr cap="all" sz="5700">
                <a:solidFill>
                  <a:srgbClr val="0433FF"/>
                </a:solidFill>
              </a:rPr>
              <a:t>eneticAlly </a:t>
            </a:r>
            <a:r>
              <a:rPr cap="all" sz="5700">
                <a:solidFill>
                  <a:srgbClr val="531B93"/>
                </a:solidFill>
              </a:rPr>
              <a:t>M</a:t>
            </a:r>
            <a:r>
              <a:rPr cap="all" sz="5700">
                <a:solidFill>
                  <a:srgbClr val="0433FF"/>
                </a:solidFill>
              </a:rPr>
              <a:t>odified </a:t>
            </a:r>
            <a:r>
              <a:rPr cap="all" sz="5700">
                <a:solidFill>
                  <a:srgbClr val="531B93"/>
                </a:solidFill>
              </a:rPr>
              <a:t>O</a:t>
            </a:r>
            <a:r>
              <a:rPr cap="all" sz="5700">
                <a:solidFill>
                  <a:srgbClr val="0433FF"/>
                </a:solidFill>
              </a:rPr>
              <a:t>rganisms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0433FF"/>
                </a:solidFill>
              </a:rPr>
              <a:t>Genetic Modification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372533" y="2294466"/>
            <a:ext cx="8634413" cy="584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Ancient technique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Artificial selection - organisms which exhibit specific, desired traits are selected to breed subsequent generations</a:t>
            </a:r>
            <a:endParaRPr sz="3800">
              <a:solidFill>
                <a:srgbClr val="0433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24242"/>
                </a:solidFill>
              </a:rPr>
              <a:t>Basis of agriculture &amp; animal husbandry - </a:t>
            </a:r>
            <a:r>
              <a:rPr sz="3800">
                <a:solidFill>
                  <a:srgbClr val="0433FF"/>
                </a:solidFill>
              </a:rPr>
              <a:t>selective breeding</a:t>
            </a:r>
            <a:endParaRPr sz="3800">
              <a:solidFill>
                <a:srgbClr val="0433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24242"/>
                </a:solidFill>
              </a:rPr>
              <a:t>Limited to </a:t>
            </a:r>
            <a:r>
              <a:rPr sz="3800">
                <a:solidFill>
                  <a:srgbClr val="0433FF"/>
                </a:solidFill>
              </a:rPr>
              <a:t>natural variation</a:t>
            </a:r>
            <a:r>
              <a:rPr sz="3800">
                <a:solidFill>
                  <a:srgbClr val="424242"/>
                </a:solidFill>
              </a:rPr>
              <a:t> in traits</a:t>
            </a:r>
          </a:p>
        </p:txBody>
      </p:sp>
      <p:pic>
        <p:nvPicPr>
          <p:cNvPr id="84" name="399px-Cornselect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6700" y="2802466"/>
            <a:ext cx="3214648" cy="482600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9969500" y="7738533"/>
            <a:ext cx="20701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200">
                <a:latin typeface="Times"/>
                <a:ea typeface="Times"/>
                <a:cs typeface="Times"/>
                <a:sym typeface="Times"/>
              </a:rPr>
              <a:t>Genetically Modified Corn— Environmental Benefits and Risks Gewin V PLoS Biology Vol. 1, No. 1, e8 doi:10.1371/journal.pbio.0000008 Photo by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200">
                <a:latin typeface="Times"/>
                <a:ea typeface="Times"/>
                <a:cs typeface="Times"/>
                <a:sym typeface="Times"/>
              </a:rPr>
              <a:t>John Doebley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Artificial Selection</a:t>
            </a:r>
          </a:p>
        </p:txBody>
      </p:sp>
      <p:pic>
        <p:nvPicPr>
          <p:cNvPr id="8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990" y="2171700"/>
            <a:ext cx="5018459" cy="421550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588433" y="6362700"/>
            <a:ext cx="1172394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/>
            </a:pPr>
            <a:r>
              <a:rPr sz="1200"/>
              <a:t>Ellen Levy Finch</a:t>
            </a:r>
          </a:p>
        </p:txBody>
      </p:sp>
      <p:pic>
        <p:nvPicPr>
          <p:cNvPr id="90" name="artificial selecti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5233" y="3668224"/>
            <a:ext cx="6826987" cy="5382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355600" y="-3048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0433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600">
                <a:solidFill>
                  <a:srgbClr val="0433FF"/>
                </a:solidFill>
              </a:rPr>
              <a:t>Genetically modified organisms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355600" y="876300"/>
            <a:ext cx="12293600" cy="8001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New technique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Genetically modified organisms (GMOs) - incorporate new traits into a species from an unrelated organism</a:t>
            </a:r>
            <a:endParaRPr sz="3800">
              <a:solidFill>
                <a:srgbClr val="0433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24242"/>
                </a:solidFill>
              </a:rPr>
              <a:t>any living organism that possesses a novel combination of genetic material obtained through the use of modern biotechnology</a:t>
            </a:r>
            <a:r>
              <a:rPr sz="3800">
                <a:solidFill>
                  <a:srgbClr val="0433FF"/>
                </a:solidFill>
              </a:rPr>
              <a:t> aka genetic engineering</a:t>
            </a:r>
            <a:endParaRPr sz="3800">
              <a:solidFill>
                <a:srgbClr val="0433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Advances modern agriculture &amp; animal husbandry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Not limited</a:t>
            </a:r>
            <a:r>
              <a:rPr sz="3800">
                <a:solidFill>
                  <a:srgbClr val="535353"/>
                </a:solidFill>
              </a:rPr>
              <a:t> to natural variation of a species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0433FF"/>
                </a:solidFill>
              </a:rPr>
              <a:t>Genetic engineering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292100" y="1905000"/>
            <a:ext cx="12293600" cy="6299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Direct manipulation of an organism’s genome by biotechnology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Genes inserted</a:t>
            </a:r>
            <a:r>
              <a:rPr sz="3800">
                <a:solidFill>
                  <a:srgbClr val="535353"/>
                </a:solidFill>
              </a:rPr>
              <a:t> with cloning, insertion, DNA synthesizing (</a:t>
            </a:r>
            <a:r>
              <a:rPr sz="3800">
                <a:solidFill>
                  <a:srgbClr val="0433FF"/>
                </a:solidFill>
              </a:rPr>
              <a:t>horizontal gene transfer</a:t>
            </a:r>
            <a:r>
              <a:rPr sz="3800">
                <a:solidFill>
                  <a:srgbClr val="535353"/>
                </a:solidFill>
              </a:rPr>
              <a:t>)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Genes removed</a:t>
            </a:r>
            <a:r>
              <a:rPr sz="3800">
                <a:solidFill>
                  <a:srgbClr val="535353"/>
                </a:solidFill>
              </a:rPr>
              <a:t> with “knock-outs”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Genes mutated</a:t>
            </a:r>
            <a:r>
              <a:rPr sz="3800">
                <a:solidFill>
                  <a:srgbClr val="535353"/>
                </a:solidFill>
              </a:rPr>
              <a:t> by point mutation, adding exon or intron &amp; nucleotide deletion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00"/>
          <p:cNvGrpSpPr/>
          <p:nvPr/>
        </p:nvGrpSpPr>
        <p:grpSpPr>
          <a:xfrm>
            <a:off x="2201243" y="1567393"/>
            <a:ext cx="8602314" cy="6618814"/>
            <a:chOff x="-50800" y="-50800"/>
            <a:chExt cx="8602312" cy="6618812"/>
          </a:xfrm>
        </p:grpSpPr>
        <p:pic>
          <p:nvPicPr>
            <p:cNvPr id="99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500713" cy="65172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0800" y="-50800"/>
              <a:ext cx="8602313" cy="6618813"/>
            </a:xfrm>
            <a:prstGeom prst="rect">
              <a:avLst/>
            </a:prstGeom>
            <a:effectLst/>
          </p:spPr>
        </p:pic>
      </p:grpSp>
      <p:sp>
        <p:nvSpPr>
          <p:cNvPr id="101" name="Shape 101"/>
          <p:cNvSpPr/>
          <p:nvPr/>
        </p:nvSpPr>
        <p:spPr>
          <a:xfrm>
            <a:off x="7565280" y="8248650"/>
            <a:ext cx="303044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35353"/>
                </a:solidFill>
              </a:rPr>
              <a:t>Genetic Modification Advisory Committee, 2007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0" y="2540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0433FF"/>
                </a:solidFill>
              </a:rPr>
              <a:t>Cloning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355600" y="2057400"/>
            <a:ext cx="122936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Clones = genetically identical individuals</a:t>
            </a:r>
            <a:endParaRPr sz="3800">
              <a:solidFill>
                <a:srgbClr val="0433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Natural process - unicellular organisms, lizards, plants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Human-induced process - copy pieces or all of an organism’s DNA using biotechnology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Bacteria, yeasts, plants, animals</a:t>
            </a:r>
          </a:p>
        </p:txBody>
      </p:sp>
      <p:pic>
        <p:nvPicPr>
          <p:cNvPr id="105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2726" y="229271"/>
            <a:ext cx="2580374" cy="304351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10617200" y="3378200"/>
            <a:ext cx="159134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200">
                <a:latin typeface="Times"/>
                <a:ea typeface="Times"/>
                <a:cs typeface="Times"/>
                <a:sym typeface="Times"/>
              </a:rPr>
              <a:t>Dolly the cloned sheep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200">
                <a:latin typeface="Times"/>
                <a:ea typeface="Times"/>
                <a:cs typeface="Times"/>
                <a:sym typeface="Times"/>
              </a:rPr>
              <a:t>© The Roslin institute</a:t>
            </a:r>
          </a:p>
        </p:txBody>
      </p:sp>
      <p:pic>
        <p:nvPicPr>
          <p:cNvPr id="10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0987" y="5613175"/>
            <a:ext cx="4043853" cy="400919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6672963" y="9311216"/>
            <a:ext cx="1995674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35353"/>
                </a:solidFill>
              </a:rPr>
              <a:t>Image courtesy Wikimedia Commons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3275" y="5326105"/>
            <a:ext cx="1636700" cy="1865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261" y="1593750"/>
            <a:ext cx="1636699" cy="186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lilPeachSmallest-1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6900" y="1562100"/>
            <a:ext cx="1879600" cy="187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249597" y="673100"/>
            <a:ext cx="3901753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Artificial Selection</a:t>
            </a:r>
          </a:p>
        </p:txBody>
      </p:sp>
      <p:sp>
        <p:nvSpPr>
          <p:cNvPr id="114" name="Shape 114"/>
          <p:cNvSpPr/>
          <p:nvPr/>
        </p:nvSpPr>
        <p:spPr>
          <a:xfrm>
            <a:off x="4426576" y="673100"/>
            <a:ext cx="44974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Genetic Modification</a:t>
            </a:r>
          </a:p>
        </p:txBody>
      </p:sp>
      <p:sp>
        <p:nvSpPr>
          <p:cNvPr id="115" name="Shape 115"/>
          <p:cNvSpPr/>
          <p:nvPr/>
        </p:nvSpPr>
        <p:spPr>
          <a:xfrm>
            <a:off x="9564005" y="673100"/>
            <a:ext cx="1715543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353"/>
                </a:solidFill>
              </a:rPr>
              <a:t>Cloning</a:t>
            </a:r>
          </a:p>
        </p:txBody>
      </p:sp>
      <p:sp>
        <p:nvSpPr>
          <p:cNvPr id="116" name="Shape 116"/>
          <p:cNvSpPr/>
          <p:nvPr/>
        </p:nvSpPr>
        <p:spPr>
          <a:xfrm>
            <a:off x="10375900" y="2425699"/>
            <a:ext cx="5969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7" name="lilPeachSmallest-1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651000"/>
            <a:ext cx="1879600" cy="187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626225" y="3429000"/>
            <a:ext cx="63389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Peach</a:t>
            </a:r>
          </a:p>
        </p:txBody>
      </p:sp>
      <p:sp>
        <p:nvSpPr>
          <p:cNvPr id="119" name="Shape 119"/>
          <p:cNvSpPr/>
          <p:nvPr/>
        </p:nvSpPr>
        <p:spPr>
          <a:xfrm>
            <a:off x="5228859" y="3530600"/>
            <a:ext cx="112357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Strawberry</a:t>
            </a:r>
          </a:p>
        </p:txBody>
      </p:sp>
      <p:sp>
        <p:nvSpPr>
          <p:cNvPr id="120" name="Shape 120"/>
          <p:cNvSpPr/>
          <p:nvPr/>
        </p:nvSpPr>
        <p:spPr>
          <a:xfrm>
            <a:off x="10325100" y="3632200"/>
            <a:ext cx="63389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Peach</a:t>
            </a:r>
          </a:p>
        </p:txBody>
      </p:sp>
      <p:pic>
        <p:nvPicPr>
          <p:cNvPr id="121" name="lilPeachSmallest-1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02800" y="5308600"/>
            <a:ext cx="1879600" cy="187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0591800" y="6172199"/>
            <a:ext cx="5969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10375900" y="7124700"/>
            <a:ext cx="63389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Peach</a:t>
            </a:r>
          </a:p>
        </p:txBody>
      </p:sp>
      <p:sp>
        <p:nvSpPr>
          <p:cNvPr id="124" name="Shape 124"/>
          <p:cNvSpPr/>
          <p:nvPr/>
        </p:nvSpPr>
        <p:spPr>
          <a:xfrm>
            <a:off x="5575300" y="2663824"/>
            <a:ext cx="5969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40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800100" y="2527299"/>
            <a:ext cx="5969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6" name="dropped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8101" y="1600068"/>
            <a:ext cx="1794868" cy="187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2543311" y="3429000"/>
            <a:ext cx="10082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Nectarine</a:t>
            </a:r>
          </a:p>
        </p:txBody>
      </p:sp>
      <p:sp>
        <p:nvSpPr>
          <p:cNvPr id="128" name="Shape 128"/>
          <p:cNvSpPr/>
          <p:nvPr/>
        </p:nvSpPr>
        <p:spPr>
          <a:xfrm>
            <a:off x="2844800" y="2628899"/>
            <a:ext cx="5969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FB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1384969" y="7124700"/>
            <a:ext cx="108975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Peacherine</a:t>
            </a:r>
          </a:p>
        </p:txBody>
      </p:sp>
      <p:pic>
        <p:nvPicPr>
          <p:cNvPr id="130" name="dropped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8601" y="5308600"/>
            <a:ext cx="1794868" cy="18794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752599" y="6273800"/>
            <a:ext cx="596902" cy="609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F9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 flipV="1">
            <a:off x="1925984" y="4131171"/>
            <a:ext cx="3871" cy="957511"/>
          </a:xfrm>
          <a:prstGeom prst="line">
            <a:avLst/>
          </a:prstGeom>
          <a:ln w="1016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Shape 133"/>
          <p:cNvSpPr/>
          <p:nvPr/>
        </p:nvSpPr>
        <p:spPr>
          <a:xfrm flipV="1">
            <a:off x="6299200" y="4127500"/>
            <a:ext cx="3870" cy="957511"/>
          </a:xfrm>
          <a:prstGeom prst="line">
            <a:avLst/>
          </a:prstGeom>
          <a:ln w="1016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4" name="Shape 134"/>
          <p:cNvSpPr/>
          <p:nvPr/>
        </p:nvSpPr>
        <p:spPr>
          <a:xfrm flipV="1">
            <a:off x="10680700" y="4178300"/>
            <a:ext cx="3870" cy="957511"/>
          </a:xfrm>
          <a:prstGeom prst="line">
            <a:avLst/>
          </a:prstGeom>
          <a:ln w="101600">
            <a:solidFill>
              <a:srgbClr val="535353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35" name="dropped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43730" y="1600200"/>
            <a:ext cx="2051387" cy="196865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7259172" y="3530600"/>
            <a:ext cx="1025352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1800"/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535353"/>
                </a:solidFill>
              </a:rPr>
              <a:t>P.  syringae</a:t>
            </a:r>
          </a:p>
        </p:txBody>
      </p:sp>
      <p:sp>
        <p:nvSpPr>
          <p:cNvPr id="137" name="Shape 137"/>
          <p:cNvSpPr/>
          <p:nvPr/>
        </p:nvSpPr>
        <p:spPr>
          <a:xfrm>
            <a:off x="5202280" y="7124700"/>
            <a:ext cx="2446736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353"/>
                </a:solidFill>
              </a:rPr>
              <a:t>Frost-resistant Strawberry</a:t>
            </a:r>
          </a:p>
        </p:txBody>
      </p:sp>
      <p:sp>
        <p:nvSpPr>
          <p:cNvPr id="138" name="Shape 138"/>
          <p:cNvSpPr/>
          <p:nvPr/>
        </p:nvSpPr>
        <p:spPr>
          <a:xfrm>
            <a:off x="6299200" y="6388099"/>
            <a:ext cx="5969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40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7480299" y="2311400"/>
            <a:ext cx="609601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6308278" y="6405264"/>
            <a:ext cx="152401" cy="20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200"/>
            </a:pPr>
          </a:p>
        </p:txBody>
      </p:sp>
      <p:sp>
        <p:nvSpPr>
          <p:cNvPr id="141" name="Shape 141"/>
          <p:cNvSpPr/>
          <p:nvPr/>
        </p:nvSpPr>
        <p:spPr>
          <a:xfrm>
            <a:off x="4550705" y="9499600"/>
            <a:ext cx="310104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353"/>
                </a:solidFill>
              </a:rPr>
              <a:t>Strawberry by Rlaferla at English Wikipedia</a:t>
            </a:r>
          </a:p>
        </p:txBody>
      </p:sp>
      <p:sp>
        <p:nvSpPr>
          <p:cNvPr id="142" name="Shape 142"/>
          <p:cNvSpPr/>
          <p:nvPr/>
        </p:nvSpPr>
        <p:spPr>
          <a:xfrm>
            <a:off x="4349750" y="571500"/>
            <a:ext cx="4495800" cy="97790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-135738" y="571500"/>
            <a:ext cx="4495801" cy="9779000"/>
          </a:xfrm>
          <a:prstGeom prst="rect">
            <a:avLst/>
          </a:prstGeom>
          <a:solidFill>
            <a:srgbClr val="808785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4351784" y="571500"/>
            <a:ext cx="4495801" cy="9779000"/>
          </a:xfrm>
          <a:prstGeom prst="rect">
            <a:avLst/>
          </a:prstGeom>
          <a:solidFill>
            <a:srgbClr val="808785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8847937" y="571500"/>
            <a:ext cx="4495801" cy="9779000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00" fill="hold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xi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2" grpId="1"/>
      <p:bldP build="whole" bldLvl="1" animBg="1" rev="0" advAuto="0" spid="145" grpId="3"/>
      <p:bldP build="whole" bldLvl="1" animBg="1" rev="0" advAuto="0" spid="144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body" idx="1"/>
          </p:nvPr>
        </p:nvSpPr>
        <p:spPr>
          <a:xfrm>
            <a:off x="2006600" y="901700"/>
            <a:ext cx="122936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Bacteria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Yeast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Insects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Plants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Fish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Mammals</a:t>
            </a:r>
          </a:p>
        </p:txBody>
      </p:sp>
      <p:pic>
        <p:nvPicPr>
          <p:cNvPr id="148" name="10.1038_371209a0-f2_fu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7250" y="758232"/>
            <a:ext cx="4064000" cy="545187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7213600" y="6267450"/>
            <a:ext cx="4064000" cy="135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rPr>
              <a:t>Genetically modified salmon (top), engineered for seawater adaptability, are larger and have silver bodies. </a:t>
            </a:r>
            <a:r>
              <a:rPr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Non-genetically modified siblings of the same age (bottom) are smaller and have grey and silver striped bodies. The length (fork length) of the topmost large fish is 41.8 cm.</a:t>
            </a:r>
            <a:endParaRPr sz="1200">
              <a:solidFill>
                <a:srgbClr val="606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© 1994 </a:t>
            </a:r>
            <a:r>
              <a:rPr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  <a:hlinkClick r:id="rId3" invalidUrl="" action="" tgtFrame="" tooltip="" history="1" highlightClick="0" endSnd="0"/>
              </a:rPr>
              <a:t>Nature Publishing Group</a:t>
            </a:r>
            <a:r>
              <a:rPr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 Devlin, R. H. </a:t>
            </a:r>
            <a:r>
              <a:rPr i="1"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et al.</a:t>
            </a:r>
            <a:r>
              <a:rPr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 Extraordinary salmon growth. </a:t>
            </a:r>
            <a:r>
              <a:rPr i="1"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Nature</a:t>
            </a:r>
            <a:r>
              <a:rPr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12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371,</a:t>
            </a:r>
            <a:r>
              <a:rPr sz="1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rPr>
              <a:t> 209 (1994).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355600" y="-3175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GMO</a:t>
            </a:r>
            <a:r>
              <a:rPr cap="small" sz="7200">
                <a:solidFill>
                  <a:srgbClr val="535353"/>
                </a:solidFill>
              </a:rPr>
              <a:t> History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355600" y="1468966"/>
            <a:ext cx="9205252" cy="812985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0433FF"/>
                </a:solidFill>
              </a:rPr>
              <a:t>1973 - Bacteria</a:t>
            </a:r>
            <a:endParaRPr sz="3078">
              <a:solidFill>
                <a:srgbClr val="0433FF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535353"/>
                </a:solidFill>
              </a:rPr>
              <a:t>1974 - Mice</a:t>
            </a:r>
            <a:endParaRPr sz="3078">
              <a:solidFill>
                <a:srgbClr val="535353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535353"/>
                </a:solidFill>
              </a:rPr>
              <a:t>1976 - Genetic engineering company formed, Genentech</a:t>
            </a:r>
            <a:endParaRPr sz="3078">
              <a:solidFill>
                <a:srgbClr val="535353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0433FF"/>
                </a:solidFill>
              </a:rPr>
              <a:t>1980 - Supreme Court allowed patenting GMOs</a:t>
            </a:r>
            <a:endParaRPr sz="3078">
              <a:solidFill>
                <a:srgbClr val="0433FF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535353"/>
                </a:solidFill>
              </a:rPr>
              <a:t>1982 - Insulin producing bacteria commercialized</a:t>
            </a:r>
            <a:endParaRPr sz="3078">
              <a:solidFill>
                <a:srgbClr val="535353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0433FF"/>
                </a:solidFill>
              </a:rPr>
              <a:t>1994 - Flavr Savr tomatoes </a:t>
            </a:r>
            <a:endParaRPr sz="3078">
              <a:solidFill>
                <a:srgbClr val="0433FF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424242"/>
                </a:solidFill>
              </a:rPr>
              <a:t>2003 - GloFish</a:t>
            </a:r>
            <a:endParaRPr sz="3078">
              <a:solidFill>
                <a:srgbClr val="424242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0433FF"/>
                </a:solidFill>
              </a:rPr>
              <a:t>2010 - Venter Institute synthesizes entire genome &amp; places in an empty cell</a:t>
            </a:r>
            <a:endParaRPr sz="3078">
              <a:solidFill>
                <a:srgbClr val="0433FF"/>
              </a:solidFill>
            </a:endParaRPr>
          </a:p>
          <a:p>
            <a:pPr lvl="0" marL="246888" indent="-246888" defTabSz="473201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78">
                <a:solidFill>
                  <a:srgbClr val="5A5F5E"/>
                </a:solidFill>
              </a:rPr>
              <a:t>2012 - States take up GMO labeling initiatives</a:t>
            </a:r>
          </a:p>
        </p:txBody>
      </p:sp>
      <p:pic>
        <p:nvPicPr>
          <p:cNvPr id="15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4878" y="4084264"/>
            <a:ext cx="3941492" cy="446373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"/>
          </p:nvPr>
        </p:nvSpPr>
        <p:spPr>
          <a:xfrm>
            <a:off x="355600" y="1955800"/>
            <a:ext cx="122936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List what you see as the “</a:t>
            </a:r>
            <a:r>
              <a:rPr sz="3800">
                <a:solidFill>
                  <a:srgbClr val="0433FF"/>
                </a:solidFill>
              </a:rPr>
              <a:t>benefits</a:t>
            </a:r>
            <a:r>
              <a:rPr sz="3800">
                <a:solidFill>
                  <a:srgbClr val="535353"/>
                </a:solidFill>
              </a:rPr>
              <a:t>” &amp; “</a:t>
            </a:r>
            <a:r>
              <a:rPr sz="3800">
                <a:solidFill>
                  <a:srgbClr val="0433FF"/>
                </a:solidFill>
              </a:rPr>
              <a:t>concerns</a:t>
            </a:r>
            <a:r>
              <a:rPr sz="3800">
                <a:solidFill>
                  <a:srgbClr val="535353"/>
                </a:solidFill>
              </a:rPr>
              <a:t>” about GMOs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0433FF"/>
                </a:solidFill>
              </a:rPr>
              <a:t>Learning Objectives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355600" y="2237478"/>
            <a:ext cx="12293600" cy="6654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Differentiate between </a:t>
            </a:r>
            <a:r>
              <a:rPr sz="3800">
                <a:solidFill>
                  <a:srgbClr val="0433FF"/>
                </a:solidFill>
              </a:rPr>
              <a:t>artificial selection</a:t>
            </a:r>
            <a:r>
              <a:rPr sz="3800">
                <a:solidFill>
                  <a:srgbClr val="535353"/>
                </a:solidFill>
              </a:rPr>
              <a:t> &amp; </a:t>
            </a:r>
            <a:r>
              <a:rPr sz="3800">
                <a:solidFill>
                  <a:srgbClr val="0433FF"/>
                </a:solidFill>
              </a:rPr>
              <a:t>genetic modification </a:t>
            </a:r>
            <a:r>
              <a:rPr sz="3800">
                <a:solidFill>
                  <a:srgbClr val="5A5F5E"/>
                </a:solidFill>
              </a:rPr>
              <a:t>&amp;</a:t>
            </a:r>
            <a:r>
              <a:rPr sz="3800">
                <a:solidFill>
                  <a:srgbClr val="0433FF"/>
                </a:solidFill>
              </a:rPr>
              <a:t> cloning</a:t>
            </a:r>
            <a:endParaRPr sz="3800">
              <a:solidFill>
                <a:srgbClr val="0433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24242"/>
                </a:solidFill>
              </a:rPr>
              <a:t>Appreciate </a:t>
            </a:r>
            <a:r>
              <a:rPr sz="3800">
                <a:solidFill>
                  <a:srgbClr val="0433FF"/>
                </a:solidFill>
              </a:rPr>
              <a:t>benefits</a:t>
            </a:r>
            <a:r>
              <a:rPr sz="3800">
                <a:solidFill>
                  <a:srgbClr val="424242"/>
                </a:solidFill>
              </a:rPr>
              <a:t> of genetically modified organisms </a:t>
            </a:r>
            <a:r>
              <a:rPr sz="3800">
                <a:solidFill>
                  <a:srgbClr val="0433FF"/>
                </a:solidFill>
              </a:rPr>
              <a:t>(GMOs)</a:t>
            </a:r>
            <a:endParaRPr sz="3800">
              <a:solidFill>
                <a:srgbClr val="0433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24242"/>
                </a:solidFill>
              </a:rPr>
              <a:t>Clarify </a:t>
            </a:r>
            <a:r>
              <a:rPr sz="3800">
                <a:solidFill>
                  <a:srgbClr val="0433FF"/>
                </a:solidFill>
              </a:rPr>
              <a:t>concerns</a:t>
            </a:r>
            <a:r>
              <a:rPr sz="3800">
                <a:solidFill>
                  <a:srgbClr val="424242"/>
                </a:solidFill>
              </a:rPr>
              <a:t> about </a:t>
            </a:r>
            <a:r>
              <a:rPr sz="3800">
                <a:solidFill>
                  <a:srgbClr val="0433FF"/>
                </a:solidFill>
              </a:rPr>
              <a:t>GMOs</a:t>
            </a:r>
            <a:endParaRPr sz="3800">
              <a:solidFill>
                <a:srgbClr val="0433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Prioritize biodiversity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5791200" y="6032500"/>
            <a:ext cx="7251700" cy="24384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0433FF"/>
                </a:solidFill>
              </a:rPr>
              <a:t>Benefits of GMO</a:t>
            </a:r>
            <a:r>
              <a:rPr cap="small" sz="7200">
                <a:solidFill>
                  <a:srgbClr val="0433FF"/>
                </a:solidFill>
              </a:rPr>
              <a:t>s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355600" y="533400"/>
            <a:ext cx="12293600" cy="8001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Optimize agricultural performance</a:t>
            </a:r>
            <a:endParaRPr sz="3800">
              <a:solidFill>
                <a:srgbClr val="0433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Increase yield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Reduce cost &amp; pesticides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Drought &amp; frost tolerance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Enhance food quality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Resist pests and disease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Heavy metal &amp; salt tolerance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Create pharmaceuticals</a:t>
            </a:r>
            <a:endParaRPr sz="3800">
              <a:solidFill>
                <a:srgbClr val="0433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Reduce cost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Increase production capacity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Benefits growing population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>
                <a:solidFill>
                  <a:srgbClr val="0433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800">
                <a:solidFill>
                  <a:srgbClr val="0433FF"/>
                </a:solidFill>
              </a:rPr>
              <a:t>HOmework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355600" y="2811627"/>
            <a:ext cx="12293600" cy="4130346"/>
          </a:xfrm>
          <a:prstGeom prst="rect">
            <a:avLst/>
          </a:prstGeom>
        </p:spPr>
        <p:txBody>
          <a:bodyPr/>
          <a:lstStyle/>
          <a:p>
            <a:pPr lvl="0" marL="0" indent="0" algn="ctr" defTabSz="484886"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18">
                <a:solidFill>
                  <a:srgbClr val="0433FF"/>
                </a:solidFill>
              </a:rPr>
              <a:t>No class Monday, Feb. 16</a:t>
            </a:r>
            <a:endParaRPr sz="3818">
              <a:solidFill>
                <a:srgbClr val="0433FF"/>
              </a:solidFill>
            </a:endParaRPr>
          </a:p>
          <a:p>
            <a:pPr lvl="0" marL="0" indent="0" algn="ctr" defTabSz="484886"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18">
                <a:solidFill>
                  <a:srgbClr val="5A5F5E"/>
                </a:solidFill>
              </a:rPr>
              <a:t>Readings &amp; Video: Apple, GMO Myths &amp; Captain America</a:t>
            </a:r>
            <a:endParaRPr sz="3818">
              <a:solidFill>
                <a:srgbClr val="5A5F5E"/>
              </a:solidFill>
            </a:endParaRPr>
          </a:p>
          <a:p>
            <a:pPr lvl="0" marL="0" indent="0" algn="ctr" defTabSz="484886"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18">
                <a:solidFill>
                  <a:srgbClr val="0433FF"/>
                </a:solidFill>
              </a:rPr>
              <a:t>Genetics Worksheet due Wed., Feb. 18</a:t>
            </a:r>
            <a:endParaRPr sz="3818">
              <a:solidFill>
                <a:srgbClr val="0433FF"/>
              </a:solidFill>
            </a:endParaRPr>
          </a:p>
          <a:p>
            <a:pPr lvl="0" marL="0" indent="0" algn="ctr" defTabSz="484886"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18">
                <a:solidFill>
                  <a:srgbClr val="5A5F5E"/>
                </a:solidFill>
              </a:rPr>
              <a:t>Infographic distribution instructions on Blackboard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6816" y="330199"/>
            <a:ext cx="5321301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400" y="3486150"/>
            <a:ext cx="10922000" cy="478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733970" y="8623300"/>
            <a:ext cx="1184166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http://www.scientificamerican.com/article/a-hard-look-at-3-myths-about-genetically-modified-crops/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central-dogm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689" y="3215919"/>
            <a:ext cx="10623422" cy="189753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sp>
        <p:nvSpPr>
          <p:cNvPr id="57" name="Shape 57"/>
          <p:cNvSpPr/>
          <p:nvPr>
            <p:ph type="title" idx="4294967295"/>
          </p:nvPr>
        </p:nvSpPr>
        <p:spPr>
          <a:xfrm>
            <a:off x="355600" y="1545166"/>
            <a:ext cx="12293600" cy="2438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531B93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000">
                <a:solidFill>
                  <a:srgbClr val="531B93"/>
                </a:solidFill>
              </a:rPr>
              <a:t>Central Dogma of biology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Ballot Initiative No. 522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355600" y="1955800"/>
            <a:ext cx="122936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Label foods</a:t>
            </a:r>
            <a:r>
              <a:rPr sz="3800">
                <a:solidFill>
                  <a:srgbClr val="535353"/>
                </a:solidFill>
              </a:rPr>
              <a:t> </a:t>
            </a:r>
            <a:r>
              <a:rPr sz="3800">
                <a:solidFill>
                  <a:srgbClr val="0433FF"/>
                </a:solidFill>
              </a:rPr>
              <a:t>produced using genetic engineering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Would not include animals fed GMO feedstocks, alcohol or  food processed with genetically engineered (GE) enzymes</a:t>
            </a:r>
          </a:p>
        </p:txBody>
      </p:sp>
    </p:spTree>
  </p:cSld>
  <p:clrMapOvr>
    <a:masterClrMapping/>
  </p:clrMapOvr>
  <p:transition spd="med" advClick="1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Ballot Initiative No. 522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355600" y="2286000"/>
            <a:ext cx="122936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Opposition</a:t>
            </a:r>
            <a:r>
              <a:rPr sz="3800">
                <a:solidFill>
                  <a:srgbClr val="535353"/>
                </a:solidFill>
              </a:rPr>
              <a:t> - Misleading &amp; un-necessary labeling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Increase costs for re-labeling - &gt;$450 / family / year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Hurt farmers &amp; suppliers - potential lawsuits, new regulations to meet</a:t>
            </a:r>
          </a:p>
        </p:txBody>
      </p:sp>
      <p:pic>
        <p:nvPicPr>
          <p:cNvPr id="64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6200" y="7734300"/>
            <a:ext cx="52197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Ballot Initiative No. 522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215900" y="2120900"/>
            <a:ext cx="12293600" cy="7061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33FF"/>
                </a:solidFill>
              </a:rPr>
              <a:t>Support</a:t>
            </a:r>
            <a:r>
              <a:rPr sz="3800">
                <a:solidFill>
                  <a:srgbClr val="535353"/>
                </a:solidFill>
              </a:rPr>
              <a:t> - Straightforward, transparent food labeling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Boost for international sales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No ban on GMOs or GE foods, no pet food labeling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Not raise food prices 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Not hurt farmers - 18 months for compliance &amp; fine exemptions</a:t>
            </a:r>
          </a:p>
        </p:txBody>
      </p:sp>
      <p:pic>
        <p:nvPicPr>
          <p:cNvPr id="6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0083" y="3822700"/>
            <a:ext cx="5704418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-522_poster_10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6359" y="0"/>
            <a:ext cx="631208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2522" y="689093"/>
            <a:ext cx="3717843" cy="38936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sp>
        <p:nvSpPr>
          <p:cNvPr id="73" name="Shape 73"/>
          <p:cNvSpPr/>
          <p:nvPr>
            <p:ph type="body" idx="1"/>
          </p:nvPr>
        </p:nvSpPr>
        <p:spPr>
          <a:xfrm>
            <a:off x="-2235200" y="4847166"/>
            <a:ext cx="12293600" cy="47957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51% No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49% Yes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Washington - No labeling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California - No labeling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Colorado - No labeling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Oregon - No labeling</a:t>
            </a: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Vermont - Yes, but challenged</a:t>
            </a:r>
          </a:p>
        </p:txBody>
      </p:sp>
      <p:pic>
        <p:nvPicPr>
          <p:cNvPr id="7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2093383"/>
            <a:ext cx="6350000" cy="458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png"/>
          <p:cNvPicPr/>
          <p:nvPr/>
        </p:nvPicPr>
        <p:blipFill>
          <a:blip r:embed="rId2">
            <a:extLst/>
          </a:blip>
          <a:srcRect l="0" t="214" r="0" b="214"/>
          <a:stretch>
            <a:fillRect/>
          </a:stretch>
        </p:blipFill>
        <p:spPr>
          <a:xfrm>
            <a:off x="2564627" y="5374150"/>
            <a:ext cx="7875546" cy="4258866"/>
          </a:xfrm>
          <a:prstGeom prst="rect">
            <a:avLst/>
          </a:prstGeom>
          <a:ln w="25400">
            <a:solidFill>
              <a:srgbClr val="531B93"/>
            </a:solidFill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sp>
        <p:nvSpPr>
          <p:cNvPr id="77" name="Shape 77"/>
          <p:cNvSpPr/>
          <p:nvPr>
            <p:ph type="title"/>
          </p:nvPr>
        </p:nvSpPr>
        <p:spPr>
          <a:xfrm>
            <a:off x="355600" y="-321734"/>
            <a:ext cx="12293600" cy="24384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0433FF"/>
                </a:solidFill>
              </a:rPr>
              <a:t>Natural Selection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339823" y="1020233"/>
            <a:ext cx="12697687" cy="4749404"/>
          </a:xfrm>
          <a:prstGeom prst="rect">
            <a:avLst/>
          </a:prstGeom>
        </p:spPr>
        <p:txBody>
          <a:bodyPr/>
          <a:lstStyle/>
          <a:p>
            <a:pPr lvl="0" marL="304799" indent="-304799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Different alleles = genotypes = phenotypes</a:t>
            </a:r>
            <a:endParaRPr sz="3400">
              <a:solidFill>
                <a:srgbClr val="535353"/>
              </a:solidFill>
            </a:endParaRPr>
          </a:p>
          <a:p>
            <a:pPr lvl="0" marL="304799" indent="-304799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Different phenotypes = </a:t>
            </a:r>
            <a:r>
              <a:rPr sz="3400">
                <a:solidFill>
                  <a:srgbClr val="0433FF"/>
                </a:solidFill>
              </a:rPr>
              <a:t>different survival rates</a:t>
            </a:r>
            <a:endParaRPr sz="3400">
              <a:solidFill>
                <a:srgbClr val="0433FF"/>
              </a:solidFill>
            </a:endParaRPr>
          </a:p>
          <a:p>
            <a:pPr lvl="0" marL="304799" indent="-304799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More successful phenotypes produce more offspring = </a:t>
            </a:r>
            <a:r>
              <a:rPr sz="3400">
                <a:solidFill>
                  <a:srgbClr val="0433FF"/>
                </a:solidFill>
              </a:rPr>
              <a:t>natural selection</a:t>
            </a:r>
            <a:endParaRPr sz="3400">
              <a:solidFill>
                <a:srgbClr val="535353"/>
              </a:solidFill>
            </a:endParaRPr>
          </a:p>
          <a:p>
            <a:pPr lvl="0" marL="304799" indent="-304799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Shifts in genetics at population or species level over time = </a:t>
            </a:r>
            <a:r>
              <a:rPr sz="3400">
                <a:solidFill>
                  <a:srgbClr val="0433FF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evolution</a:t>
            </a:r>
          </a:p>
        </p:txBody>
      </p:sp>
      <p:sp>
        <p:nvSpPr>
          <p:cNvPr id="79" name="Shape 79"/>
          <p:cNvSpPr/>
          <p:nvPr/>
        </p:nvSpPr>
        <p:spPr>
          <a:xfrm>
            <a:off x="6462629" y="8881533"/>
            <a:ext cx="377100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00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/>
              <a:t>Transitional forms in whale evolution</a:t>
            </a:r>
          </a:p>
        </p:txBody>
      </p:sp>
      <p:sp>
        <p:nvSpPr>
          <p:cNvPr id="80" name="Shape 80"/>
          <p:cNvSpPr/>
          <p:nvPr/>
        </p:nvSpPr>
        <p:spPr>
          <a:xfrm>
            <a:off x="10521664" y="9220199"/>
            <a:ext cx="241099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535353"/>
                </a:solidFill>
              </a:rPr>
              <a:t>http://evolution.berkeley.edu/evolibrary/article/evo_51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