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noAutofit/>
          </a:bodyPr>
          <a:lstStyle/>
          <a:p>
            <a:pPr lvl="0">
              <a:defRPr cap="none" sz="1800">
                <a:solidFill>
                  <a:srgbClr val="000000"/>
                </a:solidFill>
              </a:defRPr>
            </a:pPr>
            <a:r>
              <a:rPr cap="all" sz="7200">
                <a:solidFill>
                  <a:srgbClr val="535353"/>
                </a:solidFill>
              </a:rPr>
              <a:t>Title Text</a:t>
            </a:r>
          </a:p>
        </p:txBody>
      </p:sp>
      <p:sp>
        <p:nvSpPr>
          <p:cNvPr id="31" name="Shape 31"/>
          <p:cNvSpPr/>
          <p:nvPr>
            <p:ph type="body" idx="1"/>
          </p:nvPr>
        </p:nvSpPr>
        <p:spPr>
          <a:xfrm>
            <a:off x="355600" y="3187700"/>
            <a:ext cx="12293600" cy="5842000"/>
          </a:xfrm>
          <a:prstGeom prst="rect">
            <a:avLst/>
          </a:prstGeom>
        </p:spPr>
        <p:txBody>
          <a:bodyPr>
            <a:noAutofit/>
          </a:bodyPr>
          <a:lstStyle>
            <a:lvl1pPr marL="304800" indent="-304800">
              <a:lnSpc>
                <a:spcPct val="100000"/>
              </a:lnSpc>
              <a:spcBef>
                <a:spcPts val="3800"/>
              </a:spcBef>
              <a:buClr>
                <a:srgbClr val="535353"/>
              </a:buClr>
              <a:defRPr sz="3800"/>
            </a:lvl1pPr>
            <a:lvl2pPr marL="685800" indent="-304800">
              <a:lnSpc>
                <a:spcPct val="100000"/>
              </a:lnSpc>
              <a:spcBef>
                <a:spcPts val="3800"/>
              </a:spcBef>
              <a:buClr>
                <a:srgbClr val="535353"/>
              </a:buClr>
              <a:defRPr sz="3800"/>
            </a:lvl2pPr>
            <a:lvl3pPr marL="1066800" indent="-304800">
              <a:lnSpc>
                <a:spcPct val="100000"/>
              </a:lnSpc>
              <a:spcBef>
                <a:spcPts val="3800"/>
              </a:spcBef>
              <a:buClr>
                <a:srgbClr val="535353"/>
              </a:buClr>
              <a:defRPr sz="3800"/>
            </a:lvl3pPr>
            <a:lvl4pPr marL="1447800" indent="-304800">
              <a:lnSpc>
                <a:spcPct val="100000"/>
              </a:lnSpc>
              <a:spcBef>
                <a:spcPts val="3800"/>
              </a:spcBef>
              <a:buClr>
                <a:srgbClr val="535353"/>
              </a:buClr>
              <a:defRPr sz="3800"/>
            </a:lvl4pPr>
            <a:lvl5pPr marL="1828800" indent="-304800">
              <a:lnSpc>
                <a:spcPct val="100000"/>
              </a:lnSpc>
              <a:spcBef>
                <a:spcPts val="3800"/>
              </a:spcBef>
              <a:buClr>
                <a:srgbClr val="535353"/>
              </a:buClr>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3" name="Shape 33"/>
          <p:cNvSpPr/>
          <p:nvPr>
            <p:ph type="body" idx="1"/>
          </p:nvPr>
        </p:nvSpPr>
        <p:spPr>
          <a:xfrm>
            <a:off x="355600" y="254000"/>
            <a:ext cx="12293600" cy="9232900"/>
          </a:xfrm>
          <a:prstGeom prst="rect">
            <a:avLst/>
          </a:prstGeom>
        </p:spPr>
        <p:txBody>
          <a:bodyPr>
            <a:noAutofit/>
          </a:bodyPr>
          <a:lstStyle>
            <a:lvl1pPr marL="304800" indent="-304800">
              <a:spcBef>
                <a:spcPts val="3800"/>
              </a:spcBef>
              <a:buClr>
                <a:srgbClr val="535353"/>
              </a:buClr>
              <a:defRPr>
                <a:solidFill>
                  <a:srgbClr val="525252"/>
                </a:solidFill>
              </a:defRPr>
            </a:lvl1pPr>
            <a:lvl2pPr marL="685800" indent="-304800">
              <a:spcBef>
                <a:spcPts val="3800"/>
              </a:spcBef>
              <a:buClr>
                <a:srgbClr val="535353"/>
              </a:buClr>
              <a:defRPr>
                <a:solidFill>
                  <a:srgbClr val="525252"/>
                </a:solidFill>
              </a:defRPr>
            </a:lvl2pPr>
            <a:lvl3pPr marL="1066800" indent="-304800">
              <a:spcBef>
                <a:spcPts val="3800"/>
              </a:spcBef>
              <a:buClr>
                <a:srgbClr val="535353"/>
              </a:buClr>
              <a:defRPr>
                <a:solidFill>
                  <a:srgbClr val="525252"/>
                </a:solidFill>
              </a:defRPr>
            </a:lvl3pPr>
            <a:lvl4pPr marL="1447800" indent="-304800">
              <a:spcBef>
                <a:spcPts val="3800"/>
              </a:spcBef>
              <a:buClr>
                <a:srgbClr val="535353"/>
              </a:buClr>
              <a:defRPr>
                <a:solidFill>
                  <a:srgbClr val="525252"/>
                </a:solidFill>
              </a:defRPr>
            </a:lvl4pPr>
            <a:lvl5pPr marL="1828800" indent="-304800">
              <a:spcBef>
                <a:spcPts val="3800"/>
              </a:spcBef>
              <a:buClr>
                <a:srgbClr val="535353"/>
              </a:buClr>
              <a:defRPr>
                <a:solidFill>
                  <a:srgbClr val="525252"/>
                </a:solidFill>
              </a:defRPr>
            </a:lvl5pPr>
          </a:lstStyle>
          <a:p>
            <a:pPr lvl="0">
              <a:defRPr sz="1800">
                <a:solidFill>
                  <a:srgbClr val="000000"/>
                </a:solidFill>
              </a:defRPr>
            </a:pPr>
            <a:r>
              <a:rPr sz="4600">
                <a:solidFill>
                  <a:srgbClr val="525252"/>
                </a:solidFill>
              </a:rPr>
              <a:t>Body Level One</a:t>
            </a:r>
            <a:endParaRPr sz="4600">
              <a:solidFill>
                <a:srgbClr val="525252"/>
              </a:solidFill>
            </a:endParaRPr>
          </a:p>
          <a:p>
            <a:pPr lvl="1">
              <a:defRPr sz="1800">
                <a:solidFill>
                  <a:srgbClr val="000000"/>
                </a:solidFill>
              </a:defRPr>
            </a:pPr>
            <a:r>
              <a:rPr sz="4600">
                <a:solidFill>
                  <a:srgbClr val="525252"/>
                </a:solidFill>
              </a:rPr>
              <a:t>Body Level Two</a:t>
            </a:r>
            <a:endParaRPr sz="4600">
              <a:solidFill>
                <a:srgbClr val="525252"/>
              </a:solidFill>
            </a:endParaRPr>
          </a:p>
          <a:p>
            <a:pPr lvl="2">
              <a:defRPr sz="1800">
                <a:solidFill>
                  <a:srgbClr val="000000"/>
                </a:solidFill>
              </a:defRPr>
            </a:pPr>
            <a:r>
              <a:rPr sz="4600">
                <a:solidFill>
                  <a:srgbClr val="525252"/>
                </a:solidFill>
              </a:rPr>
              <a:t>Body Level Three</a:t>
            </a:r>
            <a:endParaRPr sz="4600">
              <a:solidFill>
                <a:srgbClr val="525252"/>
              </a:solidFill>
            </a:endParaRPr>
          </a:p>
          <a:p>
            <a:pPr lvl="3">
              <a:defRPr sz="1800">
                <a:solidFill>
                  <a:srgbClr val="000000"/>
                </a:solidFill>
              </a:defRPr>
            </a:pPr>
            <a:r>
              <a:rPr sz="4600">
                <a:solidFill>
                  <a:srgbClr val="525252"/>
                </a:solidFill>
              </a:rPr>
              <a:t>Body Level Four</a:t>
            </a:r>
            <a:endParaRPr sz="4600">
              <a:solidFill>
                <a:srgbClr val="525252"/>
              </a:solidFill>
            </a:endParaRPr>
          </a:p>
          <a:p>
            <a:pPr lvl="4">
              <a:defRPr sz="1800">
                <a:solidFill>
                  <a:srgbClr val="000000"/>
                </a:solidFill>
              </a:defRPr>
            </a:pPr>
            <a:r>
              <a:rPr sz="4600">
                <a:solidFill>
                  <a:srgbClr val="525252"/>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noAutofit/>
          </a:bodyPr>
          <a:lstStyle/>
          <a:p>
            <a:pPr lvl="0">
              <a:defRPr cap="none" sz="1800">
                <a:solidFill>
                  <a:srgbClr val="000000"/>
                </a:solidFill>
              </a:defRPr>
            </a:pPr>
            <a:r>
              <a:rPr cap="all" sz="7200">
                <a:solidFill>
                  <a:srgbClr val="535353"/>
                </a:solidFill>
              </a:rPr>
              <a:t>Title Text</a:t>
            </a:r>
          </a:p>
        </p:txBody>
      </p:sp>
      <p:sp>
        <p:nvSpPr>
          <p:cNvPr id="36" name="Shape 36"/>
          <p:cNvSpPr/>
          <p:nvPr>
            <p:ph type="body" idx="1"/>
          </p:nvPr>
        </p:nvSpPr>
        <p:spPr>
          <a:xfrm>
            <a:off x="355600" y="3187700"/>
            <a:ext cx="5892800" cy="5842000"/>
          </a:xfrm>
          <a:prstGeom prst="rect">
            <a:avLst/>
          </a:prstGeom>
        </p:spPr>
        <p:txBody>
          <a:bodyPr>
            <a:noAutofit/>
          </a:bodyPr>
          <a:lstStyle>
            <a:lvl1pPr marL="304800" indent="-304800">
              <a:lnSpc>
                <a:spcPct val="100000"/>
              </a:lnSpc>
              <a:spcBef>
                <a:spcPts val="3800"/>
              </a:spcBef>
              <a:buClr>
                <a:srgbClr val="535353"/>
              </a:buClr>
              <a:defRPr sz="3800"/>
            </a:lvl1pPr>
            <a:lvl2pPr marL="685800" indent="-304800">
              <a:lnSpc>
                <a:spcPct val="100000"/>
              </a:lnSpc>
              <a:spcBef>
                <a:spcPts val="3800"/>
              </a:spcBef>
              <a:buClr>
                <a:srgbClr val="535353"/>
              </a:buClr>
              <a:defRPr sz="3800"/>
            </a:lvl2pPr>
            <a:lvl3pPr marL="1066800" indent="-304800">
              <a:lnSpc>
                <a:spcPct val="100000"/>
              </a:lnSpc>
              <a:spcBef>
                <a:spcPts val="3800"/>
              </a:spcBef>
              <a:buClr>
                <a:srgbClr val="535353"/>
              </a:buClr>
              <a:defRPr sz="3800"/>
            </a:lvl3pPr>
            <a:lvl4pPr marL="1447800" indent="-304800">
              <a:lnSpc>
                <a:spcPct val="100000"/>
              </a:lnSpc>
              <a:spcBef>
                <a:spcPts val="3800"/>
              </a:spcBef>
              <a:buClr>
                <a:srgbClr val="535353"/>
              </a:buClr>
              <a:defRPr sz="3800"/>
            </a:lvl4pPr>
            <a:lvl5pPr marL="1828800" indent="-304800">
              <a:lnSpc>
                <a:spcPct val="100000"/>
              </a:lnSpc>
              <a:spcBef>
                <a:spcPts val="3800"/>
              </a:spcBef>
              <a:buClr>
                <a:srgbClr val="535353"/>
              </a:buClr>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p:spTree>
      <p:nvGrpSpPr>
        <p:cNvPr id="1" name=""/>
        <p:cNvGrpSpPr/>
        <p:nvPr/>
      </p:nvGrpSpPr>
      <p:grpSpPr>
        <a:xfrm>
          <a:off x="0" y="0"/>
          <a:ext cx="0" cy="0"/>
          <a:chOff x="0" y="0"/>
          <a:chExt cx="0" cy="0"/>
        </a:xfrm>
      </p:grpSpPr>
      <p:sp>
        <p:nvSpPr>
          <p:cNvPr id="39" name="Shape 39"/>
          <p:cNvSpPr/>
          <p:nvPr>
            <p:ph type="title"/>
          </p:nvPr>
        </p:nvSpPr>
        <p:spPr>
          <a:xfrm>
            <a:off x="355600" y="6832600"/>
            <a:ext cx="12293600" cy="1257300"/>
          </a:xfrm>
          <a:prstGeom prst="rect">
            <a:avLst/>
          </a:prstGeom>
        </p:spPr>
        <p:txBody>
          <a:bodyPr anchor="b">
            <a:noAutofit/>
          </a:bodyPr>
          <a:lstStyle/>
          <a:p>
            <a:pPr lvl="0">
              <a:defRPr cap="none" sz="1800">
                <a:solidFill>
                  <a:srgbClr val="000000"/>
                </a:solidFill>
              </a:defRPr>
            </a:pPr>
            <a:r>
              <a:rPr cap="all" sz="7200">
                <a:solidFill>
                  <a:srgbClr val="535353"/>
                </a:solidFill>
              </a:rPr>
              <a:t>Title Text</a:t>
            </a:r>
          </a:p>
        </p:txBody>
      </p:sp>
      <p:sp>
        <p:nvSpPr>
          <p:cNvPr id="40" name="Shape 40"/>
          <p:cNvSpPr/>
          <p:nvPr>
            <p:ph type="body" idx="1"/>
          </p:nvPr>
        </p:nvSpPr>
        <p:spPr>
          <a:xfrm>
            <a:off x="355600" y="8077200"/>
            <a:ext cx="12293600" cy="1206500"/>
          </a:xfrm>
          <a:prstGeom prst="rect">
            <a:avLst/>
          </a:prstGeom>
        </p:spPr>
        <p:txBody>
          <a:bodyPr anchor="t">
            <a:noAutofit/>
          </a:bodyPr>
          <a:lstStyle>
            <a:lvl1pPr marL="0" indent="0" algn="ctr">
              <a:lnSpc>
                <a:spcPct val="100000"/>
              </a:lnSpc>
              <a:spcBef>
                <a:spcPts val="0"/>
              </a:spcBef>
              <a:buClr>
                <a:srgbClr val="535353"/>
              </a:buClr>
              <a:buSzTx/>
              <a:buNone/>
              <a:defRPr sz="3800"/>
            </a:lvl1pPr>
            <a:lvl2pPr marL="0" indent="0" algn="ctr">
              <a:lnSpc>
                <a:spcPct val="100000"/>
              </a:lnSpc>
              <a:spcBef>
                <a:spcPts val="0"/>
              </a:spcBef>
              <a:buClr>
                <a:srgbClr val="535353"/>
              </a:buClr>
              <a:buSzTx/>
              <a:buNone/>
              <a:defRPr sz="3800"/>
            </a:lvl2pPr>
            <a:lvl3pPr marL="0" indent="0" algn="ctr">
              <a:lnSpc>
                <a:spcPct val="100000"/>
              </a:lnSpc>
              <a:spcBef>
                <a:spcPts val="0"/>
              </a:spcBef>
              <a:buClr>
                <a:srgbClr val="535353"/>
              </a:buClr>
              <a:buSzTx/>
              <a:buNone/>
              <a:defRPr sz="3800"/>
            </a:lvl3pPr>
            <a:lvl4pPr marL="0" indent="0" algn="ctr">
              <a:lnSpc>
                <a:spcPct val="100000"/>
              </a:lnSpc>
              <a:spcBef>
                <a:spcPts val="0"/>
              </a:spcBef>
              <a:buClr>
                <a:srgbClr val="535353"/>
              </a:buClr>
              <a:buSzTx/>
              <a:buNone/>
              <a:defRPr sz="3800"/>
            </a:lvl4pPr>
            <a:lvl5pPr marL="0" indent="0" algn="ctr">
              <a:lnSpc>
                <a:spcPct val="100000"/>
              </a:lnSpc>
              <a:spcBef>
                <a:spcPts val="0"/>
              </a:spcBef>
              <a:buClr>
                <a:srgbClr val="535353"/>
              </a:buClr>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noAutofit/>
          </a:bodyPr>
          <a:lstStyle/>
          <a:p>
            <a:pPr lvl="0">
              <a:defRPr cap="none" sz="1800">
                <a:solidFill>
                  <a:srgbClr val="000000"/>
                </a:solidFill>
              </a:defRPr>
            </a:pPr>
            <a:r>
              <a:rPr cap="all" sz="7200">
                <a:solidFill>
                  <a:srgbClr val="535353"/>
                </a:solidFill>
              </a:rPr>
              <a:t>Title Text</a:t>
            </a:r>
          </a:p>
        </p:txBody>
      </p:sp>
      <p:sp>
        <p:nvSpPr>
          <p:cNvPr id="43" name="Shape 43"/>
          <p:cNvSpPr/>
          <p:nvPr>
            <p:ph type="body" idx="1"/>
          </p:nvPr>
        </p:nvSpPr>
        <p:spPr>
          <a:xfrm>
            <a:off x="355600" y="3187700"/>
            <a:ext cx="12293600" cy="5842000"/>
          </a:xfrm>
          <a:prstGeom prst="rect">
            <a:avLst/>
          </a:prstGeom>
        </p:spPr>
        <p:txBody>
          <a:bodyPr numCol="2" spcCol="614680" anchor="t">
            <a:noAutofit/>
          </a:bodyPr>
          <a:lstStyle>
            <a:lvl1pPr marL="304800" indent="-304800">
              <a:lnSpc>
                <a:spcPct val="100000"/>
              </a:lnSpc>
              <a:spcBef>
                <a:spcPts val="3800"/>
              </a:spcBef>
              <a:buClr>
                <a:srgbClr val="535353"/>
              </a:buClr>
              <a:defRPr sz="3800"/>
            </a:lvl1pPr>
            <a:lvl2pPr marL="685800" indent="-304800">
              <a:lnSpc>
                <a:spcPct val="100000"/>
              </a:lnSpc>
              <a:spcBef>
                <a:spcPts val="3800"/>
              </a:spcBef>
              <a:buClr>
                <a:srgbClr val="535353"/>
              </a:buClr>
              <a:defRPr sz="3800"/>
            </a:lvl2pPr>
            <a:lvl3pPr marL="1066800" indent="-304800">
              <a:lnSpc>
                <a:spcPct val="100000"/>
              </a:lnSpc>
              <a:spcBef>
                <a:spcPts val="3800"/>
              </a:spcBef>
              <a:buClr>
                <a:srgbClr val="535353"/>
              </a:buClr>
              <a:defRPr sz="3800"/>
            </a:lvl3pPr>
            <a:lvl4pPr marL="1447800" indent="-304800">
              <a:lnSpc>
                <a:spcPct val="100000"/>
              </a:lnSpc>
              <a:spcBef>
                <a:spcPts val="3800"/>
              </a:spcBef>
              <a:buClr>
                <a:srgbClr val="535353"/>
              </a:buClr>
              <a:defRPr sz="3800"/>
            </a:lvl4pPr>
            <a:lvl5pPr marL="1828800" indent="-304800">
              <a:lnSpc>
                <a:spcPct val="100000"/>
              </a:lnSpc>
              <a:spcBef>
                <a:spcPts val="3800"/>
              </a:spcBef>
              <a:buClr>
                <a:srgbClr val="535353"/>
              </a:buClr>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45" name="Shape 45"/>
          <p:cNvSpPr/>
          <p:nvPr>
            <p:ph type="title"/>
          </p:nvPr>
        </p:nvSpPr>
        <p:spPr>
          <a:xfrm>
            <a:off x="355600" y="7416800"/>
            <a:ext cx="12293600" cy="1282700"/>
          </a:xfrm>
          <a:prstGeom prst="rect">
            <a:avLst/>
          </a:prstGeom>
        </p:spPr>
        <p:txBody>
          <a:bodyPr>
            <a:noAutofit/>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eg"/><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7.jpeg"/><Relationship Id="rId5"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g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hyperlink" Target="http://www.labelgmos.org"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nvSpPr>
        <p:spPr>
          <a:xfrm>
            <a:off x="1228193" y="8504766"/>
            <a:ext cx="11049299"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l" defTabSz="457200">
              <a:defRPr sz="2200">
                <a:solidFill>
                  <a:srgbClr val="000000"/>
                </a:solidFill>
              </a:defRPr>
            </a:lvl1pPr>
          </a:lstStyle>
          <a:p>
            <a:pPr lvl="0">
              <a:defRPr sz="1800"/>
            </a:pPr>
            <a:r>
              <a:rPr sz="2200"/>
              <a:t>BIO 1103								Winter 2015						February 18, 2015</a:t>
            </a:r>
          </a:p>
        </p:txBody>
      </p:sp>
      <p:sp>
        <p:nvSpPr>
          <p:cNvPr id="50" name="Shape 50"/>
          <p:cNvSpPr/>
          <p:nvPr>
            <p:ph type="title"/>
          </p:nvPr>
        </p:nvSpPr>
        <p:spPr>
          <a:xfrm>
            <a:off x="606042" y="-812800"/>
            <a:ext cx="12293601" cy="3238500"/>
          </a:xfrm>
          <a:prstGeom prst="rect">
            <a:avLst/>
          </a:prstGeom>
        </p:spPr>
        <p:txBody>
          <a:bodyPr>
            <a:noAutofit/>
          </a:bodyPr>
          <a:lstStyle/>
          <a:p>
            <a:pPr lvl="0">
              <a:defRPr cap="none" sz="1800">
                <a:solidFill>
                  <a:srgbClr val="000000"/>
                </a:solidFill>
              </a:defRPr>
            </a:pPr>
            <a:r>
              <a:rPr cap="all" sz="6400">
                <a:solidFill>
                  <a:srgbClr val="009193"/>
                </a:solidFill>
              </a:rPr>
              <a:t>GMO</a:t>
            </a:r>
            <a:r>
              <a:rPr cap="all" sz="6400">
                <a:solidFill>
                  <a:srgbClr val="009051"/>
                </a:solidFill>
              </a:rPr>
              <a:t> </a:t>
            </a:r>
            <a:r>
              <a:rPr cap="all" sz="6400">
                <a:solidFill>
                  <a:srgbClr val="4F8F00"/>
                </a:solidFill>
              </a:rPr>
              <a:t>Consequences</a:t>
            </a:r>
          </a:p>
        </p:txBody>
      </p:sp>
      <p:pic>
        <p:nvPicPr>
          <p:cNvPr id="51" name="gmo-genetically-modified-organism_50290d5e92a11.jpg"/>
          <p:cNvPicPr/>
          <p:nvPr/>
        </p:nvPicPr>
        <p:blipFill>
          <a:blip r:embed="rId2">
            <a:extLst/>
          </a:blip>
          <a:stretch>
            <a:fillRect/>
          </a:stretch>
        </p:blipFill>
        <p:spPr>
          <a:xfrm>
            <a:off x="4635329" y="2709367"/>
            <a:ext cx="3734142" cy="5714933"/>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0" name="Group 90"/>
          <p:cNvGrpSpPr/>
          <p:nvPr/>
        </p:nvGrpSpPr>
        <p:grpSpPr>
          <a:xfrm>
            <a:off x="1257300" y="1895871"/>
            <a:ext cx="10490200" cy="5961837"/>
            <a:chOff x="-50800" y="-50800"/>
            <a:chExt cx="10490200" cy="5961835"/>
          </a:xfrm>
        </p:grpSpPr>
        <p:pic>
          <p:nvPicPr>
            <p:cNvPr id="89" name="gm-crops-online-C-2.jpg"/>
            <p:cNvPicPr/>
            <p:nvPr/>
          </p:nvPicPr>
          <p:blipFill>
            <a:blip r:embed="rId2">
              <a:extLst/>
            </a:blip>
            <a:srcRect l="0" t="641" r="0" b="641"/>
            <a:stretch>
              <a:fillRect/>
            </a:stretch>
          </p:blipFill>
          <p:spPr>
            <a:xfrm>
              <a:off x="0" y="0"/>
              <a:ext cx="10388600" cy="5860236"/>
            </a:xfrm>
            <a:prstGeom prst="rect">
              <a:avLst/>
            </a:prstGeom>
            <a:ln>
              <a:noFill/>
            </a:ln>
            <a:effectLst/>
          </p:spPr>
        </p:pic>
        <p:pic>
          <p:nvPicPr>
            <p:cNvPr id="88" name=""/>
            <p:cNvPicPr/>
            <p:nvPr/>
          </p:nvPicPr>
          <p:blipFill>
            <a:blip r:embed="rId3">
              <a:extLst/>
            </a:blip>
            <a:stretch>
              <a:fillRect/>
            </a:stretch>
          </p:blipFill>
          <p:spPr>
            <a:xfrm>
              <a:off x="-50800" y="-50800"/>
              <a:ext cx="10490200" cy="5961836"/>
            </a:xfrm>
            <a:prstGeom prst="rect">
              <a:avLst/>
            </a:prstGeom>
            <a:effectLst/>
          </p:spPr>
        </p:pic>
      </p:grpSp>
      <p:sp>
        <p:nvSpPr>
          <p:cNvPr id="91" name="Shape 91"/>
          <p:cNvSpPr/>
          <p:nvPr/>
        </p:nvSpPr>
        <p:spPr>
          <a:xfrm>
            <a:off x="9168401" y="7873999"/>
            <a:ext cx="2567398"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800"/>
            </a:lvl1pPr>
          </a:lstStyle>
          <a:p>
            <a:pPr lvl="0">
              <a:defRPr>
                <a:solidFill>
                  <a:srgbClr val="000000"/>
                </a:solidFill>
              </a:defRPr>
            </a:pPr>
            <a:r>
              <a:rPr>
                <a:solidFill>
                  <a:srgbClr val="535353"/>
                </a:solidFill>
              </a:rPr>
              <a:t>The Washington Post, 2013</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355600" y="-381000"/>
            <a:ext cx="12293600" cy="2438400"/>
          </a:xfrm>
          <a:prstGeom prst="rect">
            <a:avLst/>
          </a:prstGeom>
        </p:spPr>
        <p:txBody>
          <a:bodyPr/>
          <a:lstStyle/>
          <a:p>
            <a:pPr lvl="0">
              <a:defRPr cap="none" sz="1800">
                <a:solidFill>
                  <a:srgbClr val="000000"/>
                </a:solidFill>
              </a:defRPr>
            </a:pPr>
            <a:r>
              <a:rPr cap="all" sz="7200">
                <a:solidFill>
                  <a:srgbClr val="531B93"/>
                </a:solidFill>
              </a:rPr>
              <a:t>B</a:t>
            </a:r>
            <a:r>
              <a:rPr cap="small" sz="7200">
                <a:solidFill>
                  <a:srgbClr val="531B93"/>
                </a:solidFill>
              </a:rPr>
              <a:t>t</a:t>
            </a:r>
            <a:r>
              <a:rPr cap="all" sz="7200">
                <a:solidFill>
                  <a:srgbClr val="531B93"/>
                </a:solidFill>
              </a:rPr>
              <a:t> Maize</a:t>
            </a:r>
          </a:p>
        </p:txBody>
      </p:sp>
      <p:sp>
        <p:nvSpPr>
          <p:cNvPr id="94" name="Shape 94"/>
          <p:cNvSpPr/>
          <p:nvPr>
            <p:ph type="body" idx="1"/>
          </p:nvPr>
        </p:nvSpPr>
        <p:spPr>
          <a:xfrm>
            <a:off x="355600" y="1219200"/>
            <a:ext cx="12293600" cy="2311400"/>
          </a:xfrm>
          <a:prstGeom prst="rect">
            <a:avLst/>
          </a:prstGeom>
        </p:spPr>
        <p:txBody>
          <a:bodyPr/>
          <a:lstStyle/>
          <a:p>
            <a:pPr lvl="0">
              <a:defRPr sz="1800">
                <a:solidFill>
                  <a:srgbClr val="000000"/>
                </a:solidFill>
              </a:defRPr>
            </a:pPr>
            <a:r>
              <a:rPr sz="3800">
                <a:solidFill>
                  <a:srgbClr val="535353"/>
                </a:solidFill>
              </a:rPr>
              <a:t>Corn that expresses insecticide proteins from </a:t>
            </a:r>
            <a:r>
              <a:rPr i="1" sz="3800">
                <a:solidFill>
                  <a:srgbClr val="9437FF"/>
                </a:solidFill>
              </a:rPr>
              <a:t>B</a:t>
            </a:r>
            <a:r>
              <a:rPr i="1" sz="3800">
                <a:solidFill>
                  <a:srgbClr val="535353"/>
                </a:solidFill>
              </a:rPr>
              <a:t>acillus </a:t>
            </a:r>
            <a:r>
              <a:rPr i="1" sz="3800">
                <a:solidFill>
                  <a:srgbClr val="9437FF"/>
                </a:solidFill>
              </a:rPr>
              <a:t>t</a:t>
            </a:r>
            <a:r>
              <a:rPr i="1" sz="3800">
                <a:solidFill>
                  <a:srgbClr val="535353"/>
                </a:solidFill>
              </a:rPr>
              <a:t>huringiensis - </a:t>
            </a:r>
            <a:r>
              <a:rPr sz="3800">
                <a:solidFill>
                  <a:srgbClr val="535353"/>
                </a:solidFill>
              </a:rPr>
              <a:t>resistant to corn borer, corn ear worms, root worms</a:t>
            </a:r>
          </a:p>
        </p:txBody>
      </p:sp>
      <p:sp>
        <p:nvSpPr>
          <p:cNvPr id="95" name="Shape 95"/>
          <p:cNvSpPr/>
          <p:nvPr/>
        </p:nvSpPr>
        <p:spPr>
          <a:xfrm>
            <a:off x="393700" y="9093200"/>
            <a:ext cx="800100" cy="1739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2" marL="685800" indent="-304800" algn="l">
              <a:spcBef>
                <a:spcPts val="3800"/>
              </a:spcBef>
              <a:buClr>
                <a:srgbClr val="535353"/>
              </a:buClr>
              <a:buSzPct val="82000"/>
              <a:buChar char="•"/>
              <a:defRPr sz="1800">
                <a:solidFill>
                  <a:srgbClr val="000000"/>
                </a:solidFill>
              </a:defRPr>
            </a:pPr>
            <a:endParaRPr sz="3800">
              <a:solidFill>
                <a:srgbClr val="535353"/>
              </a:solidFill>
            </a:endParaRPr>
          </a:p>
        </p:txBody>
      </p:sp>
      <p:grpSp>
        <p:nvGrpSpPr>
          <p:cNvPr id="98" name="Group 98"/>
          <p:cNvGrpSpPr/>
          <p:nvPr/>
        </p:nvGrpSpPr>
        <p:grpSpPr>
          <a:xfrm>
            <a:off x="3378200" y="2840642"/>
            <a:ext cx="9372600" cy="5871558"/>
            <a:chOff x="-50800" y="-50800"/>
            <a:chExt cx="9372600" cy="5871557"/>
          </a:xfrm>
        </p:grpSpPr>
        <p:pic>
          <p:nvPicPr>
            <p:cNvPr id="97" name="F1.large.jpg"/>
            <p:cNvPicPr/>
            <p:nvPr/>
          </p:nvPicPr>
          <p:blipFill>
            <a:blip r:embed="rId2">
              <a:extLst/>
            </a:blip>
            <a:stretch>
              <a:fillRect/>
            </a:stretch>
          </p:blipFill>
          <p:spPr>
            <a:xfrm>
              <a:off x="0" y="0"/>
              <a:ext cx="9271000" cy="5769958"/>
            </a:xfrm>
            <a:prstGeom prst="rect">
              <a:avLst/>
            </a:prstGeom>
            <a:ln>
              <a:noFill/>
            </a:ln>
            <a:effectLst/>
          </p:spPr>
        </p:pic>
        <p:pic>
          <p:nvPicPr>
            <p:cNvPr id="96" name=""/>
            <p:cNvPicPr/>
            <p:nvPr/>
          </p:nvPicPr>
          <p:blipFill>
            <a:blip r:embed="rId3">
              <a:extLst/>
            </a:blip>
            <a:stretch>
              <a:fillRect/>
            </a:stretch>
          </p:blipFill>
          <p:spPr>
            <a:xfrm>
              <a:off x="-50800" y="-50800"/>
              <a:ext cx="9372600" cy="5871558"/>
            </a:xfrm>
            <a:prstGeom prst="rect">
              <a:avLst/>
            </a:prstGeom>
            <a:effectLst/>
          </p:spPr>
        </p:pic>
      </p:grpSp>
      <p:sp>
        <p:nvSpPr>
          <p:cNvPr id="99" name="Shape 99"/>
          <p:cNvSpPr/>
          <p:nvPr/>
        </p:nvSpPr>
        <p:spPr>
          <a:xfrm>
            <a:off x="330200" y="5143500"/>
            <a:ext cx="2857500" cy="2768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solidFill>
                  <a:srgbClr val="000000"/>
                </a:solidFill>
              </a:defRPr>
            </a:pPr>
            <a:r>
              <a:rPr sz="1200">
                <a:solidFill>
                  <a:srgbClr val="0433FF"/>
                </a:solidFill>
                <a:latin typeface="Times"/>
                <a:ea typeface="Times"/>
                <a:cs typeface="Times"/>
                <a:sym typeface="Times"/>
              </a:rPr>
              <a:t>Spatial distribution of maize containing one or more Bt traits for </a:t>
            </a:r>
            <a:r>
              <a:rPr i="1" sz="1200">
                <a:solidFill>
                  <a:srgbClr val="0433FF"/>
                </a:solidFill>
                <a:latin typeface="Times"/>
                <a:ea typeface="Times"/>
                <a:cs typeface="Times"/>
                <a:sym typeface="Times"/>
              </a:rPr>
              <a:t>O. nubilalis</a:t>
            </a:r>
            <a:r>
              <a:rPr sz="1200">
                <a:solidFill>
                  <a:srgbClr val="0433FF"/>
                </a:solidFill>
                <a:latin typeface="Times"/>
                <a:ea typeface="Times"/>
                <a:cs typeface="Times"/>
                <a:sym typeface="Times"/>
              </a:rPr>
              <a:t> control in 2006 in the United States.</a:t>
            </a:r>
            <a:r>
              <a:rPr sz="1200">
                <a:latin typeface="Times"/>
                <a:ea typeface="Times"/>
                <a:cs typeface="Times"/>
                <a:sym typeface="Times"/>
              </a:rPr>
              <a:t> Bt maize data are from USDA crop reporting districts reporting &gt;40,470 ha of maize, including the five states represented in this analysis (IL, Illinois; MN, Minnesota; WI, Wisconsin; IA, Iowa; NE, Nebraska). Areas in white had negligible maize hectares. Data are based on addresses of customer or retail outlet seed sales accounts, which may not accurately indicate cropping districts in which seed was ultimately planted. [©2008 Agricultural Biotechnology Stewardship Technical Committee]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355600" y="469900"/>
            <a:ext cx="12293600" cy="2438400"/>
          </a:xfrm>
          <a:prstGeom prst="rect">
            <a:avLst/>
          </a:prstGeom>
        </p:spPr>
        <p:txBody>
          <a:bodyPr/>
          <a:lstStyle>
            <a:lvl1pPr algn="l">
              <a:defRPr>
                <a:solidFill>
                  <a:srgbClr val="929000"/>
                </a:solidFill>
              </a:defRPr>
            </a:lvl1pPr>
          </a:lstStyle>
          <a:p>
            <a:pPr lvl="0">
              <a:defRPr cap="none" sz="1800">
                <a:solidFill>
                  <a:srgbClr val="000000"/>
                </a:solidFill>
              </a:defRPr>
            </a:pPr>
            <a:r>
              <a:rPr cap="all" sz="7200">
                <a:solidFill>
                  <a:srgbClr val="929000"/>
                </a:solidFill>
              </a:rPr>
              <a:t>Golden Rice</a:t>
            </a:r>
          </a:p>
        </p:txBody>
      </p:sp>
      <p:sp>
        <p:nvSpPr>
          <p:cNvPr id="102" name="Shape 102"/>
          <p:cNvSpPr/>
          <p:nvPr>
            <p:ph type="body" idx="1"/>
          </p:nvPr>
        </p:nvSpPr>
        <p:spPr>
          <a:xfrm>
            <a:off x="347133" y="2362200"/>
            <a:ext cx="8772460" cy="6553200"/>
          </a:xfrm>
          <a:prstGeom prst="rect">
            <a:avLst/>
          </a:prstGeom>
        </p:spPr>
        <p:txBody>
          <a:bodyPr/>
          <a:lstStyle/>
          <a:p>
            <a:pPr lvl="0">
              <a:defRPr sz="1800">
                <a:solidFill>
                  <a:srgbClr val="000000"/>
                </a:solidFill>
              </a:defRPr>
            </a:pPr>
            <a:r>
              <a:rPr sz="3800">
                <a:solidFill>
                  <a:srgbClr val="535353"/>
                </a:solidFill>
              </a:rPr>
              <a:t>&gt; 190 million children worldwide suffer Vitamin A deficiency</a:t>
            </a:r>
            <a:endParaRPr sz="3800">
              <a:solidFill>
                <a:srgbClr val="535353"/>
              </a:solidFill>
            </a:endParaRPr>
          </a:p>
          <a:p>
            <a:pPr lvl="0">
              <a:defRPr sz="1800">
                <a:solidFill>
                  <a:srgbClr val="000000"/>
                </a:solidFill>
              </a:defRPr>
            </a:pPr>
            <a:r>
              <a:rPr sz="3800">
                <a:solidFill>
                  <a:srgbClr val="535353"/>
                </a:solidFill>
              </a:rPr>
              <a:t>Initial GMO concern: not enough Vit A </a:t>
            </a:r>
            <a:endParaRPr sz="3800">
              <a:solidFill>
                <a:srgbClr val="535353"/>
              </a:solidFill>
            </a:endParaRPr>
          </a:p>
          <a:p>
            <a:pPr lvl="1">
              <a:defRPr sz="1800">
                <a:solidFill>
                  <a:srgbClr val="000000"/>
                </a:solidFill>
              </a:defRPr>
            </a:pPr>
            <a:r>
              <a:rPr sz="3800">
                <a:solidFill>
                  <a:srgbClr val="535353"/>
                </a:solidFill>
              </a:rPr>
              <a:t>Resolution: new strains</a:t>
            </a:r>
            <a:endParaRPr sz="3800">
              <a:solidFill>
                <a:srgbClr val="535353"/>
              </a:solidFill>
            </a:endParaRPr>
          </a:p>
          <a:p>
            <a:pPr lvl="1">
              <a:defRPr sz="1800">
                <a:solidFill>
                  <a:srgbClr val="000000"/>
                </a:solidFill>
              </a:defRPr>
            </a:pPr>
            <a:endParaRPr sz="3800">
              <a:solidFill>
                <a:srgbClr val="535353"/>
              </a:solidFill>
            </a:endParaRPr>
          </a:p>
          <a:p>
            <a:pPr lvl="0">
              <a:defRPr sz="1800">
                <a:solidFill>
                  <a:srgbClr val="000000"/>
                </a:solidFill>
              </a:defRPr>
            </a:pPr>
            <a:r>
              <a:rPr sz="3800">
                <a:solidFill>
                  <a:srgbClr val="535353"/>
                </a:solidFill>
              </a:rPr>
              <a:t>Pandora’s box to wide-spread GMO use?</a:t>
            </a:r>
            <a:endParaRPr sz="3800">
              <a:solidFill>
                <a:srgbClr val="535353"/>
              </a:solidFill>
            </a:endParaRPr>
          </a:p>
          <a:p>
            <a:pPr lvl="0">
              <a:defRPr sz="1800">
                <a:solidFill>
                  <a:srgbClr val="000000"/>
                </a:solidFill>
              </a:defRPr>
            </a:pPr>
            <a:r>
              <a:rPr sz="3800">
                <a:solidFill>
                  <a:srgbClr val="535353"/>
                </a:solidFill>
              </a:rPr>
              <a:t>Who benefits?</a:t>
            </a:r>
          </a:p>
        </p:txBody>
      </p:sp>
      <p:grpSp>
        <p:nvGrpSpPr>
          <p:cNvPr id="105" name="Group 105"/>
          <p:cNvGrpSpPr/>
          <p:nvPr/>
        </p:nvGrpSpPr>
        <p:grpSpPr>
          <a:xfrm>
            <a:off x="8358716" y="239852"/>
            <a:ext cx="4178301" cy="3365501"/>
            <a:chOff x="-88900" y="-50800"/>
            <a:chExt cx="4178300" cy="3365500"/>
          </a:xfrm>
        </p:grpSpPr>
        <p:pic>
          <p:nvPicPr>
            <p:cNvPr id="104" name="800px-Golden_Rice.jpg"/>
            <p:cNvPicPr/>
            <p:nvPr/>
          </p:nvPicPr>
          <p:blipFill>
            <a:blip r:embed="rId2">
              <a:extLst/>
            </a:blip>
            <a:stretch>
              <a:fillRect/>
            </a:stretch>
          </p:blipFill>
          <p:spPr>
            <a:xfrm>
              <a:off x="0" y="0"/>
              <a:ext cx="4000500" cy="3124200"/>
            </a:xfrm>
            <a:prstGeom prst="rect">
              <a:avLst/>
            </a:prstGeom>
            <a:ln>
              <a:noFill/>
            </a:ln>
            <a:effectLst/>
          </p:spPr>
        </p:pic>
        <p:pic>
          <p:nvPicPr>
            <p:cNvPr id="103" name=""/>
            <p:cNvPicPr/>
            <p:nvPr/>
          </p:nvPicPr>
          <p:blipFill>
            <a:blip r:embed="rId3">
              <a:extLst/>
            </a:blip>
            <a:stretch>
              <a:fillRect/>
            </a:stretch>
          </p:blipFill>
          <p:spPr>
            <a:xfrm>
              <a:off x="-88900" y="-50800"/>
              <a:ext cx="4178300" cy="3365500"/>
            </a:xfrm>
            <a:prstGeom prst="rect">
              <a:avLst/>
            </a:prstGeom>
            <a:effectLst/>
          </p:spPr>
        </p:pic>
      </p:grpSp>
      <p:sp>
        <p:nvSpPr>
          <p:cNvPr id="106" name="Shape 106"/>
          <p:cNvSpPr/>
          <p:nvPr/>
        </p:nvSpPr>
        <p:spPr>
          <a:xfrm>
            <a:off x="9262533" y="3492500"/>
            <a:ext cx="2788816" cy="279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defRPr sz="1200">
                <a:solidFill>
                  <a:srgbClr val="000000"/>
                </a:solidFill>
                <a:latin typeface="Times"/>
                <a:ea typeface="Times"/>
                <a:cs typeface="Times"/>
                <a:sym typeface="Times"/>
              </a:defRPr>
            </a:lvl1pPr>
          </a:lstStyle>
          <a:p>
            <a:pPr lvl="0">
              <a:defRPr sz="1800"/>
            </a:pPr>
            <a:r>
              <a:rPr sz="1200"/>
              <a:t>International Rice Research Institute (IRRI)</a:t>
            </a:r>
          </a:p>
        </p:txBody>
      </p:sp>
      <p:grpSp>
        <p:nvGrpSpPr>
          <p:cNvPr id="109" name="Group 109"/>
          <p:cNvGrpSpPr/>
          <p:nvPr/>
        </p:nvGrpSpPr>
        <p:grpSpPr>
          <a:xfrm>
            <a:off x="7222066" y="4641850"/>
            <a:ext cx="5511801" cy="2527300"/>
            <a:chOff x="-88900" y="-50800"/>
            <a:chExt cx="5511799" cy="2527300"/>
          </a:xfrm>
        </p:grpSpPr>
        <p:pic>
          <p:nvPicPr>
            <p:cNvPr id="108" name="how_GR2.jpg"/>
            <p:cNvPicPr/>
            <p:nvPr/>
          </p:nvPicPr>
          <p:blipFill>
            <a:blip r:embed="rId4">
              <a:extLst/>
            </a:blip>
            <a:stretch>
              <a:fillRect/>
            </a:stretch>
          </p:blipFill>
          <p:spPr>
            <a:xfrm>
              <a:off x="0" y="0"/>
              <a:ext cx="5334000" cy="2286000"/>
            </a:xfrm>
            <a:prstGeom prst="rect">
              <a:avLst/>
            </a:prstGeom>
            <a:ln>
              <a:noFill/>
            </a:ln>
            <a:effectLst/>
          </p:spPr>
        </p:pic>
        <p:pic>
          <p:nvPicPr>
            <p:cNvPr id="107" name=""/>
            <p:cNvPicPr/>
            <p:nvPr/>
          </p:nvPicPr>
          <p:blipFill>
            <a:blip r:embed="rId5">
              <a:extLst/>
            </a:blip>
            <a:stretch>
              <a:fillRect/>
            </a:stretch>
          </p:blipFill>
          <p:spPr>
            <a:xfrm>
              <a:off x="-88900" y="-50800"/>
              <a:ext cx="5511800" cy="2527300"/>
            </a:xfrm>
            <a:prstGeom prst="rect">
              <a:avLst/>
            </a:prstGeom>
            <a:effectLst/>
          </p:spPr>
        </p:pic>
      </p:gr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3225800" y="254000"/>
            <a:ext cx="12293600" cy="2438400"/>
          </a:xfrm>
          <a:prstGeom prst="rect">
            <a:avLst/>
          </a:prstGeom>
        </p:spPr>
        <p:txBody>
          <a:bodyPr/>
          <a:lstStyle>
            <a:lvl1pPr>
              <a:defRPr>
                <a:solidFill>
                  <a:srgbClr val="00F900"/>
                </a:solidFill>
              </a:defRPr>
            </a:lvl1pPr>
          </a:lstStyle>
          <a:p>
            <a:pPr lvl="0">
              <a:defRPr cap="none" sz="1800">
                <a:solidFill>
                  <a:srgbClr val="000000"/>
                </a:solidFill>
              </a:defRPr>
            </a:pPr>
            <a:r>
              <a:rPr cap="all" sz="7200">
                <a:solidFill>
                  <a:srgbClr val="00F900"/>
                </a:solidFill>
              </a:rPr>
              <a:t>Medicine</a:t>
            </a:r>
          </a:p>
        </p:txBody>
      </p:sp>
      <p:sp>
        <p:nvSpPr>
          <p:cNvPr id="112" name="Shape 112"/>
          <p:cNvSpPr/>
          <p:nvPr>
            <p:ph type="body" idx="1"/>
          </p:nvPr>
        </p:nvSpPr>
        <p:spPr>
          <a:xfrm>
            <a:off x="495300" y="2209800"/>
            <a:ext cx="12293600" cy="5842000"/>
          </a:xfrm>
          <a:prstGeom prst="rect">
            <a:avLst/>
          </a:prstGeom>
        </p:spPr>
        <p:txBody>
          <a:bodyPr/>
          <a:lstStyle/>
          <a:p>
            <a:pPr lvl="0">
              <a:defRPr sz="1800">
                <a:solidFill>
                  <a:srgbClr val="000000"/>
                </a:solidFill>
              </a:defRPr>
            </a:pPr>
            <a:r>
              <a:rPr sz="3800">
                <a:solidFill>
                  <a:srgbClr val="535353"/>
                </a:solidFill>
              </a:rPr>
              <a:t>Insulin via bacteria - 1982</a:t>
            </a:r>
            <a:endParaRPr sz="3800">
              <a:solidFill>
                <a:srgbClr val="535353"/>
              </a:solidFill>
            </a:endParaRPr>
          </a:p>
          <a:p>
            <a:pPr lvl="0">
              <a:defRPr sz="1800">
                <a:solidFill>
                  <a:srgbClr val="000000"/>
                </a:solidFill>
              </a:defRPr>
            </a:pPr>
            <a:r>
              <a:rPr sz="3800">
                <a:solidFill>
                  <a:srgbClr val="00F900"/>
                </a:solidFill>
              </a:rPr>
              <a:t>Human growth hormone</a:t>
            </a:r>
            <a:r>
              <a:rPr sz="3800">
                <a:solidFill>
                  <a:srgbClr val="535353"/>
                </a:solidFill>
              </a:rPr>
              <a:t> via plants - 1986</a:t>
            </a:r>
            <a:endParaRPr sz="3800">
              <a:solidFill>
                <a:srgbClr val="535353"/>
              </a:solidFill>
            </a:endParaRPr>
          </a:p>
          <a:p>
            <a:pPr lvl="0">
              <a:defRPr sz="1800">
                <a:solidFill>
                  <a:srgbClr val="000000"/>
                </a:solidFill>
              </a:defRPr>
            </a:pPr>
            <a:r>
              <a:rPr sz="3800">
                <a:solidFill>
                  <a:srgbClr val="535353"/>
                </a:solidFill>
              </a:rPr>
              <a:t>First antibody via plants  - 1989</a:t>
            </a:r>
            <a:endParaRPr sz="3800">
              <a:solidFill>
                <a:srgbClr val="535353"/>
              </a:solidFill>
            </a:endParaRPr>
          </a:p>
          <a:p>
            <a:pPr lvl="0">
              <a:defRPr sz="1800">
                <a:solidFill>
                  <a:srgbClr val="000000"/>
                </a:solidFill>
              </a:defRPr>
            </a:pPr>
            <a:r>
              <a:rPr sz="3800">
                <a:solidFill>
                  <a:srgbClr val="00F900"/>
                </a:solidFill>
              </a:rPr>
              <a:t>Transgenic mice</a:t>
            </a:r>
            <a:r>
              <a:rPr sz="3800">
                <a:solidFill>
                  <a:srgbClr val="535353"/>
                </a:solidFill>
              </a:rPr>
              <a:t> carry human genes for studies of expression, mutation, and medical trials</a:t>
            </a:r>
            <a:endParaRPr sz="3800">
              <a:solidFill>
                <a:srgbClr val="535353"/>
              </a:solidFill>
            </a:endParaRPr>
          </a:p>
          <a:p>
            <a:pPr lvl="0">
              <a:defRPr sz="1800">
                <a:solidFill>
                  <a:srgbClr val="000000"/>
                </a:solidFill>
              </a:defRPr>
            </a:pPr>
            <a:r>
              <a:rPr sz="3800">
                <a:solidFill>
                  <a:srgbClr val="00F900"/>
                </a:solidFill>
              </a:rPr>
              <a:t>Green fluorescent protein</a:t>
            </a:r>
            <a:r>
              <a:rPr sz="3800">
                <a:solidFill>
                  <a:srgbClr val="535353"/>
                </a:solidFill>
              </a:rPr>
              <a:t> from jellyfish to study gene expression in bacteria, yeast, pigs, mice, fruit flies</a:t>
            </a:r>
          </a:p>
        </p:txBody>
      </p:sp>
      <p:grpSp>
        <p:nvGrpSpPr>
          <p:cNvPr id="115" name="Group 115"/>
          <p:cNvGrpSpPr/>
          <p:nvPr/>
        </p:nvGrpSpPr>
        <p:grpSpPr>
          <a:xfrm>
            <a:off x="7861300" y="203200"/>
            <a:ext cx="4254986" cy="3225800"/>
            <a:chOff x="-88900" y="-50800"/>
            <a:chExt cx="4254985" cy="3225800"/>
          </a:xfrm>
        </p:grpSpPr>
        <p:pic>
          <p:nvPicPr>
            <p:cNvPr id="114" name="green_brown_mice_1.jpg"/>
            <p:cNvPicPr/>
            <p:nvPr/>
          </p:nvPicPr>
          <p:blipFill>
            <a:blip r:embed="rId2">
              <a:extLst/>
            </a:blip>
            <a:stretch>
              <a:fillRect/>
            </a:stretch>
          </p:blipFill>
          <p:spPr>
            <a:xfrm>
              <a:off x="0" y="0"/>
              <a:ext cx="4077186" cy="2984500"/>
            </a:xfrm>
            <a:prstGeom prst="rect">
              <a:avLst/>
            </a:prstGeom>
            <a:ln>
              <a:noFill/>
            </a:ln>
            <a:effectLst/>
          </p:spPr>
        </p:pic>
        <p:pic>
          <p:nvPicPr>
            <p:cNvPr id="113" name=""/>
            <p:cNvPicPr/>
            <p:nvPr/>
          </p:nvPicPr>
          <p:blipFill>
            <a:blip r:embed="rId3">
              <a:extLst/>
            </a:blip>
            <a:stretch>
              <a:fillRect/>
            </a:stretch>
          </p:blipFill>
          <p:spPr>
            <a:xfrm>
              <a:off x="-88900" y="-50800"/>
              <a:ext cx="4254986" cy="3225800"/>
            </a:xfrm>
            <a:prstGeom prst="rect">
              <a:avLst/>
            </a:prstGeom>
            <a:effectLst/>
          </p:spPr>
        </p:pic>
      </p:grpSp>
      <p:sp>
        <p:nvSpPr>
          <p:cNvPr id="116" name="Shape 116"/>
          <p:cNvSpPr/>
          <p:nvPr/>
        </p:nvSpPr>
        <p:spPr>
          <a:xfrm>
            <a:off x="10105975" y="3263900"/>
            <a:ext cx="1740397" cy="279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200"/>
            </a:lvl1pPr>
          </a:lstStyle>
          <a:p>
            <a:pPr lvl="0">
              <a:defRPr sz="1800">
                <a:solidFill>
                  <a:srgbClr val="000000"/>
                </a:solidFill>
              </a:defRPr>
            </a:pPr>
            <a:r>
              <a:rPr sz="1200">
                <a:solidFill>
                  <a:srgbClr val="535353"/>
                </a:solidFill>
              </a:rPr>
              <a:t>National Institute of Health</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355600" y="-406400"/>
            <a:ext cx="12293600" cy="2438400"/>
          </a:xfrm>
          <a:prstGeom prst="rect">
            <a:avLst/>
          </a:prstGeom>
        </p:spPr>
        <p:txBody>
          <a:bodyPr/>
          <a:lstStyle>
            <a:lvl1pPr>
              <a:defRPr>
                <a:solidFill>
                  <a:srgbClr val="008F00"/>
                </a:solidFill>
              </a:defRPr>
            </a:lvl1pPr>
          </a:lstStyle>
          <a:p>
            <a:pPr lvl="0">
              <a:defRPr cap="none" sz="1800">
                <a:solidFill>
                  <a:srgbClr val="000000"/>
                </a:solidFill>
              </a:defRPr>
            </a:pPr>
            <a:r>
              <a:rPr cap="all" sz="7200">
                <a:solidFill>
                  <a:srgbClr val="008F00"/>
                </a:solidFill>
              </a:rPr>
              <a:t>Future Possibilities</a:t>
            </a:r>
          </a:p>
        </p:txBody>
      </p:sp>
      <p:sp>
        <p:nvSpPr>
          <p:cNvPr id="119" name="Shape 119"/>
          <p:cNvSpPr/>
          <p:nvPr>
            <p:ph type="body" idx="1"/>
          </p:nvPr>
        </p:nvSpPr>
        <p:spPr>
          <a:xfrm>
            <a:off x="609600" y="1778000"/>
            <a:ext cx="12293600" cy="5930900"/>
          </a:xfrm>
          <a:prstGeom prst="rect">
            <a:avLst/>
          </a:prstGeom>
        </p:spPr>
        <p:txBody>
          <a:bodyPr/>
          <a:lstStyle/>
          <a:p>
            <a:pPr lvl="0">
              <a:defRPr sz="1800">
                <a:solidFill>
                  <a:srgbClr val="000000"/>
                </a:solidFill>
              </a:defRPr>
            </a:pPr>
            <a:r>
              <a:rPr sz="3800">
                <a:solidFill>
                  <a:srgbClr val="535353"/>
                </a:solidFill>
              </a:rPr>
              <a:t>Vaccine production</a:t>
            </a:r>
            <a:endParaRPr sz="3800">
              <a:solidFill>
                <a:srgbClr val="535353"/>
              </a:solidFill>
            </a:endParaRPr>
          </a:p>
          <a:p>
            <a:pPr lvl="0">
              <a:defRPr sz="1800">
                <a:solidFill>
                  <a:srgbClr val="000000"/>
                </a:solidFill>
              </a:defRPr>
            </a:pPr>
            <a:r>
              <a:rPr sz="3800">
                <a:solidFill>
                  <a:srgbClr val="535353"/>
                </a:solidFill>
              </a:rPr>
              <a:t>Fuel production</a:t>
            </a:r>
            <a:endParaRPr sz="3800">
              <a:solidFill>
                <a:srgbClr val="535353"/>
              </a:solidFill>
            </a:endParaRPr>
          </a:p>
          <a:p>
            <a:pPr lvl="0">
              <a:defRPr sz="1800">
                <a:solidFill>
                  <a:srgbClr val="000000"/>
                </a:solidFill>
              </a:defRPr>
            </a:pPr>
            <a:r>
              <a:rPr sz="3800">
                <a:solidFill>
                  <a:srgbClr val="535353"/>
                </a:solidFill>
              </a:rPr>
              <a:t>Biodegradation</a:t>
            </a:r>
            <a:endParaRPr sz="3800">
              <a:solidFill>
                <a:srgbClr val="535353"/>
              </a:solidFill>
            </a:endParaRPr>
          </a:p>
          <a:p>
            <a:pPr lvl="0">
              <a:defRPr sz="1800">
                <a:solidFill>
                  <a:srgbClr val="000000"/>
                </a:solidFill>
              </a:defRPr>
            </a:pPr>
            <a:r>
              <a:rPr sz="3800">
                <a:solidFill>
                  <a:srgbClr val="535353"/>
                </a:solidFill>
              </a:rPr>
              <a:t>Spider silk</a:t>
            </a:r>
            <a:endParaRPr sz="3800">
              <a:solidFill>
                <a:srgbClr val="535353"/>
              </a:solidFill>
            </a:endParaRPr>
          </a:p>
          <a:p>
            <a:pPr lvl="0">
              <a:defRPr sz="1800">
                <a:solidFill>
                  <a:srgbClr val="000000"/>
                </a:solidFill>
              </a:defRPr>
            </a:pPr>
            <a:r>
              <a:rPr sz="3800">
                <a:solidFill>
                  <a:srgbClr val="535353"/>
                </a:solidFill>
              </a:rPr>
              <a:t>Tissues and organs for transplant - </a:t>
            </a:r>
            <a:r>
              <a:rPr sz="3800">
                <a:solidFill>
                  <a:srgbClr val="008F00"/>
                </a:solidFill>
              </a:rPr>
              <a:t>xenotransplantation</a:t>
            </a:r>
            <a:endParaRPr sz="3800">
              <a:solidFill>
                <a:srgbClr val="535353"/>
              </a:solidFill>
            </a:endParaRPr>
          </a:p>
          <a:p>
            <a:pPr lvl="0">
              <a:defRPr sz="1800">
                <a:solidFill>
                  <a:srgbClr val="000000"/>
                </a:solidFill>
              </a:defRPr>
            </a:pPr>
            <a:r>
              <a:rPr sz="3800">
                <a:solidFill>
                  <a:srgbClr val="008F00"/>
                </a:solidFill>
              </a:rPr>
              <a:t>Gene therapy</a:t>
            </a:r>
            <a:r>
              <a:rPr sz="3800">
                <a:solidFill>
                  <a:srgbClr val="535353"/>
                </a:solidFill>
              </a:rPr>
              <a:t> - viruses deliver genes to cure disease </a:t>
            </a:r>
          </a:p>
        </p:txBody>
      </p:sp>
      <p:sp>
        <p:nvSpPr>
          <p:cNvPr id="120" name="Shape 120"/>
          <p:cNvSpPr/>
          <p:nvPr/>
        </p:nvSpPr>
        <p:spPr>
          <a:xfrm>
            <a:off x="7010400" y="8128000"/>
            <a:ext cx="55626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sz="1400">
                <a:solidFill>
                  <a:srgbClr val="232323"/>
                </a:solidFill>
              </a:defRPr>
            </a:lvl1pPr>
          </a:lstStyle>
          <a:p>
            <a:pPr lvl="0">
              <a:defRPr sz="1800">
                <a:solidFill>
                  <a:srgbClr val="000000"/>
                </a:solidFill>
              </a:defRPr>
            </a:pPr>
            <a:r>
              <a:rPr sz="1400">
                <a:solidFill>
                  <a:srgbClr val="232323"/>
                </a:solidFill>
              </a:rPr>
              <a:t>Images and animations are courtesy of the National Human Genome Research Institute's Talking Glossary (http://www.genome.gov/glossary/).</a:t>
            </a:r>
          </a:p>
        </p:txBody>
      </p:sp>
      <p:pic>
        <p:nvPicPr>
          <p:cNvPr id="121" name="gene_therapy_lg.jpg"/>
          <p:cNvPicPr/>
          <p:nvPr/>
        </p:nvPicPr>
        <p:blipFill>
          <a:blip r:embed="rId2">
            <a:extLst/>
          </a:blip>
          <a:stretch>
            <a:fillRect/>
          </a:stretch>
        </p:blipFill>
        <p:spPr>
          <a:xfrm>
            <a:off x="6959600" y="1466850"/>
            <a:ext cx="4559300" cy="4546481"/>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355600" y="-406400"/>
            <a:ext cx="12293600" cy="2438400"/>
          </a:xfrm>
          <a:prstGeom prst="rect">
            <a:avLst/>
          </a:prstGeom>
        </p:spPr>
        <p:txBody>
          <a:bodyPr/>
          <a:lstStyle>
            <a:lvl1pPr>
              <a:defRPr sz="6400">
                <a:solidFill>
                  <a:srgbClr val="009193"/>
                </a:solidFill>
              </a:defRPr>
            </a:lvl1pPr>
          </a:lstStyle>
          <a:p>
            <a:pPr lvl="0">
              <a:defRPr cap="none" sz="1800">
                <a:solidFill>
                  <a:srgbClr val="000000"/>
                </a:solidFill>
              </a:defRPr>
            </a:pPr>
            <a:r>
              <a:rPr cap="all" sz="6400">
                <a:solidFill>
                  <a:srgbClr val="009193"/>
                </a:solidFill>
              </a:rPr>
              <a:t>Environmental</a:t>
            </a:r>
          </a:p>
        </p:txBody>
      </p:sp>
      <p:sp>
        <p:nvSpPr>
          <p:cNvPr id="124" name="Shape 124"/>
          <p:cNvSpPr/>
          <p:nvPr>
            <p:ph type="body" idx="1"/>
          </p:nvPr>
        </p:nvSpPr>
        <p:spPr>
          <a:xfrm>
            <a:off x="698500" y="1473200"/>
            <a:ext cx="8062318" cy="7241531"/>
          </a:xfrm>
          <a:prstGeom prst="rect">
            <a:avLst/>
          </a:prstGeom>
        </p:spPr>
        <p:txBody>
          <a:bodyPr/>
          <a:lstStyle/>
          <a:p>
            <a:pPr lvl="0">
              <a:defRPr sz="1800">
                <a:solidFill>
                  <a:srgbClr val="000000"/>
                </a:solidFill>
              </a:defRPr>
            </a:pPr>
            <a:r>
              <a:rPr sz="3800">
                <a:solidFill>
                  <a:srgbClr val="535353"/>
                </a:solidFill>
              </a:rPr>
              <a:t>Changes in organisms with </a:t>
            </a:r>
            <a:r>
              <a:rPr sz="3800">
                <a:solidFill>
                  <a:srgbClr val="009193"/>
                </a:solidFill>
              </a:rPr>
              <a:t>foreign gene expression</a:t>
            </a:r>
            <a:endParaRPr sz="3800">
              <a:solidFill>
                <a:srgbClr val="009193"/>
              </a:solidFill>
            </a:endParaRPr>
          </a:p>
          <a:p>
            <a:pPr lvl="0">
              <a:defRPr sz="1800">
                <a:solidFill>
                  <a:srgbClr val="000000"/>
                </a:solidFill>
              </a:defRPr>
            </a:pPr>
            <a:r>
              <a:rPr sz="3800">
                <a:solidFill>
                  <a:srgbClr val="009193"/>
                </a:solidFill>
              </a:rPr>
              <a:t>Competition between wild-type &amp; GMOs</a:t>
            </a:r>
            <a:endParaRPr sz="3800">
              <a:solidFill>
                <a:srgbClr val="009193"/>
              </a:solidFill>
            </a:endParaRPr>
          </a:p>
          <a:p>
            <a:pPr lvl="0">
              <a:defRPr sz="1800">
                <a:solidFill>
                  <a:srgbClr val="000000"/>
                </a:solidFill>
              </a:defRPr>
            </a:pPr>
            <a:r>
              <a:rPr sz="3800">
                <a:solidFill>
                  <a:srgbClr val="009193"/>
                </a:solidFill>
              </a:rPr>
              <a:t>Changes in biodiversity</a:t>
            </a:r>
            <a:endParaRPr sz="3800">
              <a:solidFill>
                <a:srgbClr val="009193"/>
              </a:solidFill>
            </a:endParaRPr>
          </a:p>
          <a:p>
            <a:pPr lvl="1">
              <a:defRPr sz="1800">
                <a:solidFill>
                  <a:srgbClr val="000000"/>
                </a:solidFill>
              </a:defRPr>
            </a:pPr>
            <a:r>
              <a:rPr sz="3800">
                <a:solidFill>
                  <a:srgbClr val="535353"/>
                </a:solidFill>
              </a:rPr>
              <a:t>Herbicide resistance in weeds - natural selection</a:t>
            </a:r>
            <a:endParaRPr sz="3800">
              <a:solidFill>
                <a:srgbClr val="535353"/>
              </a:solidFill>
            </a:endParaRPr>
          </a:p>
          <a:p>
            <a:pPr lvl="1">
              <a:defRPr sz="1800">
                <a:solidFill>
                  <a:srgbClr val="000000"/>
                </a:solidFill>
              </a:defRPr>
            </a:pPr>
            <a:r>
              <a:rPr sz="3800">
                <a:solidFill>
                  <a:srgbClr val="535353"/>
                </a:solidFill>
              </a:rPr>
              <a:t>Antibiotic resistance in bacteria - </a:t>
            </a:r>
            <a:r>
              <a:rPr sz="3800">
                <a:solidFill>
                  <a:srgbClr val="009193"/>
                </a:solidFill>
              </a:rPr>
              <a:t>horizontal gene transfer</a:t>
            </a:r>
          </a:p>
        </p:txBody>
      </p:sp>
      <p:grpSp>
        <p:nvGrpSpPr>
          <p:cNvPr id="127" name="Group 127"/>
          <p:cNvGrpSpPr/>
          <p:nvPr/>
        </p:nvGrpSpPr>
        <p:grpSpPr>
          <a:xfrm>
            <a:off x="8289899" y="3883904"/>
            <a:ext cx="4298487" cy="4256796"/>
            <a:chOff x="-50800" y="-50800"/>
            <a:chExt cx="4298486" cy="4256795"/>
          </a:xfrm>
        </p:grpSpPr>
        <p:pic>
          <p:nvPicPr>
            <p:cNvPr id="126" name="Screen Shot 2014-02-25 at 10.10.48 AM.png"/>
            <p:cNvPicPr/>
            <p:nvPr/>
          </p:nvPicPr>
          <p:blipFill>
            <a:blip r:embed="rId2">
              <a:extLst/>
            </a:blip>
            <a:stretch>
              <a:fillRect/>
            </a:stretch>
          </p:blipFill>
          <p:spPr>
            <a:xfrm>
              <a:off x="0" y="0"/>
              <a:ext cx="4196887" cy="4155196"/>
            </a:xfrm>
            <a:prstGeom prst="rect">
              <a:avLst/>
            </a:prstGeom>
            <a:ln>
              <a:noFill/>
            </a:ln>
            <a:effectLst/>
          </p:spPr>
        </p:pic>
        <p:pic>
          <p:nvPicPr>
            <p:cNvPr id="125" name=""/>
            <p:cNvPicPr/>
            <p:nvPr/>
          </p:nvPicPr>
          <p:blipFill>
            <a:blip r:embed="rId3">
              <a:extLst/>
            </a:blip>
            <a:stretch>
              <a:fillRect/>
            </a:stretch>
          </p:blipFill>
          <p:spPr>
            <a:xfrm>
              <a:off x="-50800" y="-50800"/>
              <a:ext cx="4298487" cy="4256796"/>
            </a:xfrm>
            <a:prstGeom prst="rect">
              <a:avLst/>
            </a:prstGeom>
            <a:effectLst/>
          </p:spPr>
        </p:pic>
      </p:grpSp>
      <p:sp>
        <p:nvSpPr>
          <p:cNvPr id="128" name="Shape 128"/>
          <p:cNvSpPr/>
          <p:nvPr/>
        </p:nvSpPr>
        <p:spPr>
          <a:xfrm>
            <a:off x="8505152" y="8102600"/>
            <a:ext cx="3867982" cy="3048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400"/>
            </a:lvl1pPr>
          </a:lstStyle>
          <a:p>
            <a:pPr lvl="0">
              <a:defRPr sz="1800">
                <a:solidFill>
                  <a:srgbClr val="000000"/>
                </a:solidFill>
              </a:defRPr>
            </a:pPr>
            <a:r>
              <a:rPr sz="1400">
                <a:solidFill>
                  <a:srgbClr val="535353"/>
                </a:solidFill>
              </a:rPr>
              <a:t>Courtesy of University of Minnesota Extension Office</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2" name="Group 132"/>
          <p:cNvGrpSpPr/>
          <p:nvPr/>
        </p:nvGrpSpPr>
        <p:grpSpPr>
          <a:xfrm>
            <a:off x="2641600" y="929216"/>
            <a:ext cx="7721600" cy="6337301"/>
            <a:chOff x="-50800" y="-50800"/>
            <a:chExt cx="7721600" cy="6337300"/>
          </a:xfrm>
        </p:grpSpPr>
        <p:pic>
          <p:nvPicPr>
            <p:cNvPr id="131" name="pasted-image.png"/>
            <p:cNvPicPr/>
            <p:nvPr/>
          </p:nvPicPr>
          <p:blipFill>
            <a:blip r:embed="rId2">
              <a:extLst/>
            </a:blip>
            <a:stretch>
              <a:fillRect/>
            </a:stretch>
          </p:blipFill>
          <p:spPr>
            <a:xfrm>
              <a:off x="0" y="0"/>
              <a:ext cx="7620000" cy="6235700"/>
            </a:xfrm>
            <a:prstGeom prst="rect">
              <a:avLst/>
            </a:prstGeom>
            <a:ln>
              <a:noFill/>
            </a:ln>
            <a:effectLst/>
          </p:spPr>
        </p:pic>
        <p:pic>
          <p:nvPicPr>
            <p:cNvPr id="130" name=""/>
            <p:cNvPicPr/>
            <p:nvPr/>
          </p:nvPicPr>
          <p:blipFill>
            <a:blip r:embed="rId3">
              <a:extLst/>
            </a:blip>
            <a:stretch>
              <a:fillRect/>
            </a:stretch>
          </p:blipFill>
          <p:spPr>
            <a:xfrm>
              <a:off x="-50800" y="-50800"/>
              <a:ext cx="7721600" cy="6337300"/>
            </a:xfrm>
            <a:prstGeom prst="rect">
              <a:avLst/>
            </a:prstGeom>
            <a:effectLst/>
          </p:spPr>
        </p:pic>
      </p:grpSp>
      <p:sp>
        <p:nvSpPr>
          <p:cNvPr id="133" name="Shape 133"/>
          <p:cNvSpPr/>
          <p:nvPr/>
        </p:nvSpPr>
        <p:spPr>
          <a:xfrm>
            <a:off x="8769312" y="7397750"/>
            <a:ext cx="1460576"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000">
                <a:solidFill>
                  <a:srgbClr val="535353"/>
                </a:solidFill>
              </a:rPr>
              <a:t>Image: Courtesy of </a:t>
            </a:r>
            <a:r>
              <a:rPr i="1" sz="1000">
                <a:solidFill>
                  <a:srgbClr val="535353"/>
                </a:solidFill>
              </a:rPr>
              <a:t>Nature</a:t>
            </a:r>
            <a:r>
              <a:rPr sz="1000">
                <a:solidFill>
                  <a:srgbClr val="535353"/>
                </a:solidFill>
              </a:rPr>
              <a:t>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journal.pone.0029187.g002.png"/>
          <p:cNvPicPr/>
          <p:nvPr/>
        </p:nvPicPr>
        <p:blipFill>
          <a:blip r:embed="rId2">
            <a:extLst/>
          </a:blip>
          <a:stretch>
            <a:fillRect/>
          </a:stretch>
        </p:blipFill>
        <p:spPr>
          <a:xfrm>
            <a:off x="224366" y="1485900"/>
            <a:ext cx="7038180" cy="7340600"/>
          </a:xfrm>
          <a:prstGeom prst="rect">
            <a:avLst/>
          </a:prstGeom>
          <a:ln w="12700">
            <a:miter lim="400000"/>
          </a:ln>
        </p:spPr>
      </p:pic>
      <p:sp>
        <p:nvSpPr>
          <p:cNvPr id="136" name="Shape 136"/>
          <p:cNvSpPr/>
          <p:nvPr/>
        </p:nvSpPr>
        <p:spPr>
          <a:xfrm>
            <a:off x="7632700" y="1708150"/>
            <a:ext cx="47244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spcBef>
                <a:spcPts val="1600"/>
              </a:spcBef>
              <a:defRPr sz="1800">
                <a:solidFill>
                  <a:srgbClr val="000000"/>
                </a:solidFill>
              </a:defRPr>
            </a:pPr>
            <a:r>
              <a:rPr sz="3600">
                <a:solidFill>
                  <a:srgbClr val="009193"/>
                </a:solidFill>
              </a:rPr>
              <a:t>Methicillin-Resistant Staphylococcus aureus (MRSA)</a:t>
            </a:r>
            <a:endParaRPr sz="3600">
              <a:solidFill>
                <a:srgbClr val="009193"/>
              </a:solidFill>
            </a:endParaRPr>
          </a:p>
          <a:p>
            <a:pPr lvl="0">
              <a:defRPr sz="1800">
                <a:solidFill>
                  <a:srgbClr val="000000"/>
                </a:solidFill>
              </a:defRPr>
            </a:pPr>
            <a:endParaRPr sz="4200">
              <a:solidFill>
                <a:srgbClr val="009193"/>
              </a:solidFill>
            </a:endParaRPr>
          </a:p>
          <a:p>
            <a:pPr lvl="0">
              <a:defRPr sz="1800">
                <a:solidFill>
                  <a:srgbClr val="000000"/>
                </a:solidFill>
              </a:defRPr>
            </a:pPr>
            <a:r>
              <a:rPr sz="4200">
                <a:solidFill>
                  <a:srgbClr val="009193"/>
                </a:solidFill>
              </a:rPr>
              <a:t>Resistant to 10 major antibiotics</a:t>
            </a:r>
            <a:endParaRPr sz="4200">
              <a:solidFill>
                <a:srgbClr val="009193"/>
              </a:solidFill>
            </a:endParaRPr>
          </a:p>
          <a:p>
            <a:pPr lvl="0">
              <a:buSzPct val="125000"/>
              <a:buChar char="•"/>
              <a:defRPr sz="1800">
                <a:solidFill>
                  <a:srgbClr val="000000"/>
                </a:solidFill>
              </a:defRPr>
            </a:pPr>
            <a:endParaRPr sz="4200">
              <a:solidFill>
                <a:srgbClr val="535353"/>
              </a:solidFill>
            </a:endParaRPr>
          </a:p>
          <a:p>
            <a:pPr lvl="0">
              <a:defRPr sz="1800">
                <a:solidFill>
                  <a:srgbClr val="000000"/>
                </a:solidFill>
              </a:defRPr>
            </a:pPr>
            <a:r>
              <a:rPr sz="4200">
                <a:solidFill>
                  <a:srgbClr val="535353"/>
                </a:solidFill>
              </a:rPr>
              <a:t>Natural selection &amp; genetic engineering</a:t>
            </a:r>
            <a:endParaRPr sz="4200">
              <a:solidFill>
                <a:srgbClr val="535353"/>
              </a:solidFill>
            </a:endParaRPr>
          </a:p>
          <a:p>
            <a:pPr lvl="0">
              <a:defRPr sz="1800">
                <a:solidFill>
                  <a:srgbClr val="000000"/>
                </a:solidFill>
              </a:defRPr>
            </a:pPr>
            <a:endParaRPr>
              <a:solidFill>
                <a:srgbClr val="535353"/>
              </a:solidFill>
            </a:endParaRPr>
          </a:p>
          <a:p>
            <a:pPr lvl="0">
              <a:defRPr sz="1800">
                <a:solidFill>
                  <a:srgbClr val="000000"/>
                </a:solidFill>
              </a:defRPr>
            </a:pPr>
            <a:r>
              <a:rPr>
                <a:solidFill>
                  <a:srgbClr val="535353"/>
                </a:solidFill>
              </a:rPr>
              <a:t>Yamamoto et al. 2012. PLOS One</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Mrsa_incidence_at_seattle_childrens.gif"/>
          <p:cNvPicPr/>
          <p:nvPr/>
        </p:nvPicPr>
        <p:blipFill>
          <a:blip r:embed="rId2">
            <a:extLst/>
          </a:blip>
          <a:stretch>
            <a:fillRect/>
          </a:stretch>
        </p:blipFill>
        <p:spPr>
          <a:xfrm>
            <a:off x="3644900" y="1397000"/>
            <a:ext cx="5715000" cy="4064000"/>
          </a:xfrm>
          <a:prstGeom prst="rect">
            <a:avLst/>
          </a:prstGeom>
          <a:ln w="12700">
            <a:miter lim="400000"/>
          </a:ln>
        </p:spPr>
      </p:pic>
      <p:sp>
        <p:nvSpPr>
          <p:cNvPr id="139" name="Shape 139"/>
          <p:cNvSpPr/>
          <p:nvPr/>
        </p:nvSpPr>
        <p:spPr>
          <a:xfrm>
            <a:off x="3619500" y="5454650"/>
            <a:ext cx="6070600" cy="128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sz="1800">
                <a:solidFill>
                  <a:srgbClr val="000000"/>
                </a:solidFill>
                <a:latin typeface="Times"/>
                <a:ea typeface="Times"/>
                <a:cs typeface="Times"/>
                <a:sym typeface="Times"/>
              </a:defRPr>
            </a:lvl1pPr>
          </a:lstStyle>
          <a:p>
            <a:pPr lvl="0"/>
            <a:r>
              <a:t>Increase in HA (hospital acquired)-MRSA infections among patients in Seattle Children's Hospital through 2007. HA-MRSA is more dangerous than CA(community acquired)-MRSA. Courtesy of MicrobeWiki.</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xfrm>
            <a:off x="241300" y="0"/>
            <a:ext cx="12293600" cy="2438400"/>
          </a:xfrm>
          <a:prstGeom prst="rect">
            <a:avLst/>
          </a:prstGeom>
        </p:spPr>
        <p:txBody>
          <a:bodyPr/>
          <a:lstStyle>
            <a:lvl1pPr>
              <a:defRPr>
                <a:solidFill>
                  <a:srgbClr val="009193"/>
                </a:solidFill>
              </a:defRPr>
            </a:lvl1pPr>
          </a:lstStyle>
          <a:p>
            <a:pPr lvl="0">
              <a:defRPr cap="none" sz="1800">
                <a:solidFill>
                  <a:srgbClr val="000000"/>
                </a:solidFill>
              </a:defRPr>
            </a:pPr>
            <a:r>
              <a:rPr cap="all" sz="7200">
                <a:solidFill>
                  <a:srgbClr val="009193"/>
                </a:solidFill>
              </a:rPr>
              <a:t>Economic</a:t>
            </a:r>
          </a:p>
        </p:txBody>
      </p:sp>
      <p:sp>
        <p:nvSpPr>
          <p:cNvPr id="142" name="Shape 142"/>
          <p:cNvSpPr/>
          <p:nvPr>
            <p:ph type="body" idx="1"/>
          </p:nvPr>
        </p:nvSpPr>
        <p:spPr>
          <a:xfrm>
            <a:off x="241300" y="1587500"/>
            <a:ext cx="12293600" cy="6908800"/>
          </a:xfrm>
          <a:prstGeom prst="rect">
            <a:avLst/>
          </a:prstGeom>
        </p:spPr>
        <p:txBody>
          <a:bodyPr/>
          <a:lstStyle/>
          <a:p>
            <a:pPr lvl="0" marL="288757" indent="-288757">
              <a:defRPr sz="1800">
                <a:solidFill>
                  <a:srgbClr val="000000"/>
                </a:solidFill>
              </a:defRPr>
            </a:pPr>
            <a:r>
              <a:rPr sz="3600">
                <a:solidFill>
                  <a:srgbClr val="535353"/>
                </a:solidFill>
              </a:rPr>
              <a:t>Affordable medicines</a:t>
            </a:r>
            <a:endParaRPr sz="3600">
              <a:solidFill>
                <a:srgbClr val="535353"/>
              </a:solidFill>
            </a:endParaRPr>
          </a:p>
          <a:p>
            <a:pPr lvl="0" marL="288757" indent="-288757">
              <a:defRPr sz="1800">
                <a:solidFill>
                  <a:srgbClr val="000000"/>
                </a:solidFill>
              </a:defRPr>
            </a:pPr>
            <a:r>
              <a:rPr sz="3600">
                <a:solidFill>
                  <a:srgbClr val="535353"/>
                </a:solidFill>
              </a:rPr>
              <a:t>Reduced pesticide/herbicide use</a:t>
            </a:r>
            <a:endParaRPr sz="3600">
              <a:solidFill>
                <a:srgbClr val="535353"/>
              </a:solidFill>
            </a:endParaRPr>
          </a:p>
          <a:p>
            <a:pPr lvl="0" marL="288757" indent="-288757">
              <a:defRPr sz="1800">
                <a:solidFill>
                  <a:srgbClr val="000000"/>
                </a:solidFill>
              </a:defRPr>
            </a:pPr>
            <a:r>
              <a:rPr sz="3600">
                <a:solidFill>
                  <a:srgbClr val="009193"/>
                </a:solidFill>
              </a:rPr>
              <a:t>Patented GMOs</a:t>
            </a:r>
            <a:r>
              <a:rPr sz="3600">
                <a:solidFill>
                  <a:srgbClr val="535353"/>
                </a:solidFill>
              </a:rPr>
              <a:t> favor GMO producers - </a:t>
            </a:r>
            <a:r>
              <a:rPr sz="3600">
                <a:solidFill>
                  <a:srgbClr val="009193"/>
                </a:solidFill>
              </a:rPr>
              <a:t>no evidence</a:t>
            </a:r>
            <a:endParaRPr sz="3600">
              <a:solidFill>
                <a:srgbClr val="535353"/>
              </a:solidFill>
            </a:endParaRPr>
          </a:p>
          <a:p>
            <a:pPr lvl="0" marL="288757" indent="-288757">
              <a:defRPr sz="1800">
                <a:solidFill>
                  <a:srgbClr val="000000"/>
                </a:solidFill>
              </a:defRPr>
            </a:pPr>
            <a:r>
              <a:rPr sz="3600">
                <a:solidFill>
                  <a:srgbClr val="535353"/>
                </a:solidFill>
              </a:rPr>
              <a:t>New challenges </a:t>
            </a:r>
            <a:endParaRPr sz="3600">
              <a:solidFill>
                <a:srgbClr val="535353"/>
              </a:solidFill>
            </a:endParaRPr>
          </a:p>
          <a:p>
            <a:pPr lvl="1" marL="669757" indent="-288757">
              <a:defRPr sz="1800">
                <a:solidFill>
                  <a:srgbClr val="000000"/>
                </a:solidFill>
              </a:defRPr>
            </a:pPr>
            <a:r>
              <a:rPr sz="3600">
                <a:solidFill>
                  <a:srgbClr val="009193"/>
                </a:solidFill>
              </a:rPr>
              <a:t>Intellectual property rights</a:t>
            </a:r>
            <a:endParaRPr sz="3600">
              <a:solidFill>
                <a:srgbClr val="009193"/>
              </a:solidFill>
            </a:endParaRPr>
          </a:p>
          <a:p>
            <a:pPr lvl="1" marL="669757" indent="-288757">
              <a:defRPr sz="1800">
                <a:solidFill>
                  <a:srgbClr val="000000"/>
                </a:solidFill>
              </a:defRPr>
            </a:pPr>
            <a:r>
              <a:rPr sz="3600">
                <a:solidFill>
                  <a:srgbClr val="009193"/>
                </a:solidFill>
              </a:rPr>
              <a:t>Privacy &amp; use of genetic information</a:t>
            </a:r>
            <a:endParaRPr sz="3600">
              <a:solidFill>
                <a:srgbClr val="009193"/>
              </a:solidFill>
            </a:endParaRPr>
          </a:p>
          <a:p>
            <a:pPr lvl="1" marL="669757" indent="-288757">
              <a:defRPr sz="1800">
                <a:solidFill>
                  <a:srgbClr val="000000"/>
                </a:solidFill>
              </a:defRPr>
            </a:pPr>
            <a:r>
              <a:rPr sz="3600">
                <a:solidFill>
                  <a:srgbClr val="009193"/>
                </a:solidFill>
              </a:rPr>
              <a:t>Patenting of life forms</a:t>
            </a:r>
          </a:p>
        </p:txBody>
      </p:sp>
      <p:pic>
        <p:nvPicPr>
          <p:cNvPr id="143" name="banmap.png"/>
          <p:cNvPicPr/>
          <p:nvPr/>
        </p:nvPicPr>
        <p:blipFill>
          <a:blip r:embed="rId2">
            <a:extLst/>
          </a:blip>
          <a:srcRect l="816" t="158" r="197" b="7426"/>
          <a:stretch>
            <a:fillRect/>
          </a:stretch>
        </p:blipFill>
        <p:spPr>
          <a:xfrm>
            <a:off x="7721600" y="4458187"/>
            <a:ext cx="4711700" cy="3848101"/>
          </a:xfrm>
          <a:prstGeom prst="rect">
            <a:avLst/>
          </a:prstGeom>
          <a:ln w="12700">
            <a:miter lim="400000"/>
          </a:ln>
        </p:spPr>
      </p:pic>
      <p:sp>
        <p:nvSpPr>
          <p:cNvPr id="144" name="Shape 144"/>
          <p:cNvSpPr/>
          <p:nvPr/>
        </p:nvSpPr>
        <p:spPr>
          <a:xfrm>
            <a:off x="10425298" y="8407400"/>
            <a:ext cx="2041551" cy="279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1200">
                <a:solidFill>
                  <a:srgbClr val="535353"/>
                </a:solidFill>
              </a:rPr>
              <a:t>Courtesy of </a:t>
            </a:r>
            <a:r>
              <a:rPr sz="1200" u="sng">
                <a:solidFill>
                  <a:srgbClr val="535353"/>
                </a:solidFill>
                <a:hlinkClick r:id="rId3" invalidUrl="" action="" tgtFrame="" tooltip="" history="1" highlightClick="0" endSnd="0"/>
              </a:rPr>
              <a:t>www.labelgmos.org</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lvl1pPr>
              <a:defRPr>
                <a:solidFill>
                  <a:srgbClr val="009051"/>
                </a:solidFill>
              </a:defRPr>
            </a:lvl1pPr>
          </a:lstStyle>
          <a:p>
            <a:pPr lvl="0">
              <a:defRPr cap="none" sz="1800">
                <a:solidFill>
                  <a:srgbClr val="000000"/>
                </a:solidFill>
              </a:defRPr>
            </a:pPr>
            <a:r>
              <a:rPr cap="all" sz="7200">
                <a:solidFill>
                  <a:srgbClr val="009051"/>
                </a:solidFill>
              </a:rPr>
              <a:t>Learning Objectives</a:t>
            </a:r>
          </a:p>
        </p:txBody>
      </p:sp>
      <p:sp>
        <p:nvSpPr>
          <p:cNvPr id="54" name="Shape 54"/>
          <p:cNvSpPr/>
          <p:nvPr>
            <p:ph type="body" idx="1"/>
          </p:nvPr>
        </p:nvSpPr>
        <p:spPr>
          <a:xfrm>
            <a:off x="355600" y="2781300"/>
            <a:ext cx="12293600" cy="4191000"/>
          </a:xfrm>
          <a:prstGeom prst="rect">
            <a:avLst/>
          </a:prstGeom>
        </p:spPr>
        <p:txBody>
          <a:bodyPr/>
          <a:lstStyle/>
          <a:p>
            <a:pPr lvl="0">
              <a:defRPr sz="1800">
                <a:solidFill>
                  <a:srgbClr val="000000"/>
                </a:solidFill>
              </a:defRPr>
            </a:pPr>
            <a:r>
              <a:rPr sz="3800">
                <a:solidFill>
                  <a:srgbClr val="424242"/>
                </a:solidFill>
              </a:rPr>
              <a:t>Appreciate </a:t>
            </a:r>
            <a:r>
              <a:rPr sz="3800">
                <a:solidFill>
                  <a:srgbClr val="009193"/>
                </a:solidFill>
              </a:rPr>
              <a:t>benefits</a:t>
            </a:r>
            <a:r>
              <a:rPr sz="3800">
                <a:solidFill>
                  <a:srgbClr val="424242"/>
                </a:solidFill>
              </a:rPr>
              <a:t> of genetically modified organisms </a:t>
            </a:r>
            <a:r>
              <a:rPr sz="3800">
                <a:solidFill>
                  <a:srgbClr val="009193"/>
                </a:solidFill>
              </a:rPr>
              <a:t>(GMOs)</a:t>
            </a:r>
            <a:endParaRPr sz="3800">
              <a:solidFill>
                <a:srgbClr val="0433FF"/>
              </a:solidFill>
            </a:endParaRPr>
          </a:p>
          <a:p>
            <a:pPr lvl="0">
              <a:defRPr sz="1800">
                <a:solidFill>
                  <a:srgbClr val="000000"/>
                </a:solidFill>
              </a:defRPr>
            </a:pPr>
            <a:r>
              <a:rPr sz="3800">
                <a:solidFill>
                  <a:srgbClr val="424242"/>
                </a:solidFill>
              </a:rPr>
              <a:t>Clarify </a:t>
            </a:r>
            <a:r>
              <a:rPr sz="3800">
                <a:solidFill>
                  <a:srgbClr val="009193"/>
                </a:solidFill>
              </a:rPr>
              <a:t>concerns</a:t>
            </a:r>
            <a:r>
              <a:rPr sz="3800">
                <a:solidFill>
                  <a:srgbClr val="424242"/>
                </a:solidFill>
              </a:rPr>
              <a:t> about </a:t>
            </a:r>
            <a:r>
              <a:rPr sz="3800">
                <a:solidFill>
                  <a:srgbClr val="009193"/>
                </a:solidFill>
              </a:rPr>
              <a:t>GMOs</a:t>
            </a:r>
            <a:endParaRPr sz="3800">
              <a:solidFill>
                <a:srgbClr val="9437FF"/>
              </a:solidFill>
            </a:endParaRPr>
          </a:p>
          <a:p>
            <a:pPr lvl="0">
              <a:defRPr sz="1800">
                <a:solidFill>
                  <a:srgbClr val="000000"/>
                </a:solidFill>
              </a:defRPr>
            </a:pPr>
            <a:r>
              <a:rPr sz="3800">
                <a:solidFill>
                  <a:srgbClr val="212121"/>
                </a:solidFill>
              </a:rPr>
              <a:t>Evaluate</a:t>
            </a:r>
            <a:r>
              <a:rPr sz="3800">
                <a:solidFill>
                  <a:srgbClr val="9437FF"/>
                </a:solidFill>
              </a:rPr>
              <a:t> </a:t>
            </a:r>
            <a:r>
              <a:rPr sz="3800">
                <a:solidFill>
                  <a:srgbClr val="009193"/>
                </a:solidFill>
              </a:rPr>
              <a:t>case studies of GMOs</a:t>
            </a:r>
            <a:endParaRPr sz="3800">
              <a:solidFill>
                <a:srgbClr val="0433FF"/>
              </a:solidFill>
            </a:endParaRPr>
          </a:p>
          <a:p>
            <a:pPr lvl="0">
              <a:defRPr sz="1800">
                <a:solidFill>
                  <a:srgbClr val="000000"/>
                </a:solidFill>
              </a:defRPr>
            </a:pPr>
            <a:r>
              <a:rPr sz="3800">
                <a:solidFill>
                  <a:srgbClr val="009193"/>
                </a:solidFill>
              </a:rPr>
              <a:t>Prioritize biodiversity</a:t>
            </a:r>
          </a:p>
        </p:txBody>
      </p:sp>
      <p:pic>
        <p:nvPicPr>
          <p:cNvPr id="55" name="pasted-image.png"/>
          <p:cNvPicPr/>
          <p:nvPr/>
        </p:nvPicPr>
        <p:blipFill>
          <a:blip r:embed="rId2">
            <a:extLst/>
          </a:blip>
          <a:stretch>
            <a:fillRect/>
          </a:stretch>
        </p:blipFill>
        <p:spPr>
          <a:xfrm>
            <a:off x="6995711" y="4750681"/>
            <a:ext cx="5755090" cy="4431419"/>
          </a:xfrm>
          <a:prstGeom prst="rect">
            <a:avLst/>
          </a:prstGeom>
          <a:ln w="12700">
            <a:miter lim="400000"/>
          </a:ln>
        </p:spPr>
      </p:pic>
      <p:sp>
        <p:nvSpPr>
          <p:cNvPr id="56" name="Shape 56"/>
          <p:cNvSpPr/>
          <p:nvPr/>
        </p:nvSpPr>
        <p:spPr>
          <a:xfrm>
            <a:off x="11021445" y="9141883"/>
            <a:ext cx="1460576"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1000">
                <a:solidFill>
                  <a:srgbClr val="535353"/>
                </a:solidFill>
              </a:rPr>
              <a:t>Image: Courtesy of </a:t>
            </a:r>
            <a:r>
              <a:rPr i="1" sz="1000">
                <a:solidFill>
                  <a:srgbClr val="535353"/>
                </a:solidFill>
              </a:rPr>
              <a:t>Nature</a:t>
            </a:r>
            <a:r>
              <a:rPr sz="1000">
                <a:solidFill>
                  <a:srgbClr val="535353"/>
                </a:solidFill>
              </a:rPr>
              <a:t>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a:defRPr>
                <a:solidFill>
                  <a:srgbClr val="009193"/>
                </a:solidFill>
              </a:defRPr>
            </a:lvl1pPr>
          </a:lstStyle>
          <a:p>
            <a:pPr lvl="0">
              <a:defRPr cap="none" sz="1800">
                <a:solidFill>
                  <a:srgbClr val="000000"/>
                </a:solidFill>
              </a:defRPr>
            </a:pPr>
            <a:r>
              <a:rPr cap="all" sz="7200">
                <a:solidFill>
                  <a:srgbClr val="009193"/>
                </a:solidFill>
              </a:rPr>
              <a:t>Social</a:t>
            </a:r>
          </a:p>
        </p:txBody>
      </p:sp>
      <p:sp>
        <p:nvSpPr>
          <p:cNvPr id="147" name="Shape 147"/>
          <p:cNvSpPr/>
          <p:nvPr>
            <p:ph type="body" idx="1"/>
          </p:nvPr>
        </p:nvSpPr>
        <p:spPr>
          <a:xfrm>
            <a:off x="207174" y="1416050"/>
            <a:ext cx="12590453" cy="4178300"/>
          </a:xfrm>
          <a:prstGeom prst="rect">
            <a:avLst/>
          </a:prstGeom>
        </p:spPr>
        <p:txBody>
          <a:bodyPr/>
          <a:lstStyle/>
          <a:p>
            <a:pPr lvl="0" marL="0" indent="0" algn="ctr">
              <a:buSzTx/>
              <a:buNone/>
              <a:defRPr sz="1800">
                <a:solidFill>
                  <a:srgbClr val="000000"/>
                </a:solidFill>
              </a:defRPr>
            </a:pPr>
            <a:r>
              <a:rPr sz="3800">
                <a:solidFill>
                  <a:srgbClr val="009193"/>
                </a:solidFill>
              </a:rPr>
              <a:t>Fight disease &amp; promote human health</a:t>
            </a:r>
            <a:r>
              <a:rPr sz="3800">
                <a:solidFill>
                  <a:srgbClr val="011993"/>
                </a:solidFill>
              </a:rPr>
              <a:t> - personalized medicine</a:t>
            </a:r>
            <a:endParaRPr sz="3800">
              <a:solidFill>
                <a:srgbClr val="011993"/>
              </a:solidFill>
            </a:endParaRPr>
          </a:p>
          <a:p>
            <a:pPr lvl="0" marL="0" indent="0" algn="ctr">
              <a:buSzTx/>
              <a:buNone/>
              <a:defRPr sz="1800">
                <a:solidFill>
                  <a:srgbClr val="000000"/>
                </a:solidFill>
              </a:defRPr>
            </a:pPr>
            <a:r>
              <a:rPr sz="3800">
                <a:solidFill>
                  <a:srgbClr val="009193"/>
                </a:solidFill>
              </a:rPr>
              <a:t>Horizontal gene transfer</a:t>
            </a:r>
            <a:r>
              <a:rPr sz="3800">
                <a:solidFill>
                  <a:srgbClr val="9437FF"/>
                </a:solidFill>
              </a:rPr>
              <a:t> </a:t>
            </a:r>
            <a:r>
              <a:rPr sz="3800">
                <a:solidFill>
                  <a:srgbClr val="011993"/>
                </a:solidFill>
              </a:rPr>
              <a:t>- no risk in humans</a:t>
            </a:r>
          </a:p>
        </p:txBody>
      </p:sp>
      <p:pic>
        <p:nvPicPr>
          <p:cNvPr id="148" name="pasted-image.png"/>
          <p:cNvPicPr/>
          <p:nvPr/>
        </p:nvPicPr>
        <p:blipFill>
          <a:blip r:embed="rId2">
            <a:extLst/>
          </a:blip>
          <a:stretch>
            <a:fillRect/>
          </a:stretch>
        </p:blipFill>
        <p:spPr>
          <a:xfrm>
            <a:off x="2468388" y="4866114"/>
            <a:ext cx="8572443" cy="3901083"/>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lvl1pPr>
              <a:defRPr>
                <a:solidFill>
                  <a:srgbClr val="009193"/>
                </a:solidFill>
              </a:defRPr>
            </a:lvl1pPr>
          </a:lstStyle>
          <a:p>
            <a:pPr lvl="0">
              <a:defRPr cap="none" sz="1800">
                <a:solidFill>
                  <a:srgbClr val="000000"/>
                </a:solidFill>
              </a:defRPr>
            </a:pPr>
            <a:r>
              <a:rPr cap="all" sz="7200">
                <a:solidFill>
                  <a:srgbClr val="009193"/>
                </a:solidFill>
              </a:rPr>
              <a:t>Social</a:t>
            </a:r>
          </a:p>
        </p:txBody>
      </p:sp>
      <p:sp>
        <p:nvSpPr>
          <p:cNvPr id="151" name="Shape 151"/>
          <p:cNvSpPr/>
          <p:nvPr>
            <p:ph type="body" idx="1"/>
          </p:nvPr>
        </p:nvSpPr>
        <p:spPr>
          <a:xfrm>
            <a:off x="241300" y="1701800"/>
            <a:ext cx="12293600" cy="6769100"/>
          </a:xfrm>
          <a:prstGeom prst="rect">
            <a:avLst/>
          </a:prstGeom>
        </p:spPr>
        <p:txBody>
          <a:bodyPr/>
          <a:lstStyle/>
          <a:p>
            <a:pPr lvl="0" marL="0" indent="0" algn="ctr">
              <a:buSzTx/>
              <a:buNone/>
              <a:defRPr sz="1800">
                <a:solidFill>
                  <a:srgbClr val="000000"/>
                </a:solidFill>
              </a:defRPr>
            </a:pPr>
            <a:r>
              <a:rPr sz="3800">
                <a:solidFill>
                  <a:srgbClr val="009193"/>
                </a:solidFill>
              </a:rPr>
              <a:t>Ethical conundrums</a:t>
            </a:r>
            <a:endParaRPr sz="3800">
              <a:solidFill>
                <a:srgbClr val="009193"/>
              </a:solidFill>
            </a:endParaRPr>
          </a:p>
          <a:p>
            <a:pPr lvl="1" marL="0" indent="381000" algn="ctr">
              <a:buSzTx/>
              <a:buNone/>
              <a:defRPr sz="1800">
                <a:solidFill>
                  <a:srgbClr val="000000"/>
                </a:solidFill>
              </a:defRPr>
            </a:pPr>
            <a:r>
              <a:rPr sz="3800">
                <a:solidFill>
                  <a:srgbClr val="535353"/>
                </a:solidFill>
              </a:rPr>
              <a:t>Food choices - organic farming</a:t>
            </a:r>
            <a:endParaRPr sz="3800">
              <a:solidFill>
                <a:srgbClr val="535353"/>
              </a:solidFill>
            </a:endParaRPr>
          </a:p>
          <a:p>
            <a:pPr lvl="1" marL="0" indent="381000" algn="ctr">
              <a:buSzTx/>
              <a:buNone/>
              <a:defRPr sz="1800">
                <a:solidFill>
                  <a:srgbClr val="000000"/>
                </a:solidFill>
              </a:defRPr>
            </a:pPr>
            <a:r>
              <a:rPr sz="3800">
                <a:solidFill>
                  <a:srgbClr val="535353"/>
                </a:solidFill>
              </a:rPr>
              <a:t>Food labeling</a:t>
            </a:r>
            <a:endParaRPr sz="3800">
              <a:solidFill>
                <a:srgbClr val="535353"/>
              </a:solidFill>
            </a:endParaRPr>
          </a:p>
          <a:p>
            <a:pPr lvl="1" marL="0" indent="381000" algn="ctr">
              <a:buSzTx/>
              <a:buNone/>
              <a:defRPr sz="1800">
                <a:solidFill>
                  <a:srgbClr val="000000"/>
                </a:solidFill>
              </a:defRPr>
            </a:pPr>
            <a:r>
              <a:rPr sz="3800">
                <a:solidFill>
                  <a:srgbClr val="535353"/>
                </a:solidFill>
              </a:rPr>
              <a:t>Plant, animal &amp; ecosystem rights</a:t>
            </a:r>
            <a:endParaRPr sz="3800">
              <a:solidFill>
                <a:srgbClr val="535353"/>
              </a:solidFill>
            </a:endParaRPr>
          </a:p>
          <a:p>
            <a:pPr lvl="1" marL="0" indent="381000" algn="ctr">
              <a:buSzTx/>
              <a:buNone/>
              <a:defRPr sz="1800">
                <a:solidFill>
                  <a:srgbClr val="000000"/>
                </a:solidFill>
              </a:defRPr>
            </a:pPr>
            <a:r>
              <a:rPr sz="3800">
                <a:solidFill>
                  <a:srgbClr val="009193"/>
                </a:solidFill>
              </a:rPr>
              <a:t>Role of science &amp; technology in society</a:t>
            </a:r>
            <a:endParaRPr sz="3800">
              <a:solidFill>
                <a:srgbClr val="009193"/>
              </a:solidFill>
            </a:endParaRPr>
          </a:p>
          <a:p>
            <a:pPr lvl="1" marL="0" indent="381000" algn="ctr">
              <a:buSzTx/>
              <a:buNone/>
              <a:defRPr sz="1800">
                <a:solidFill>
                  <a:srgbClr val="000000"/>
                </a:solidFill>
              </a:defRPr>
            </a:pPr>
            <a:r>
              <a:rPr sz="3800">
                <a:solidFill>
                  <a:srgbClr val="535353"/>
                </a:solidFill>
              </a:rPr>
              <a:t>Uncertainty</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pasted-image.png"/>
          <p:cNvPicPr/>
          <p:nvPr/>
        </p:nvPicPr>
        <p:blipFill>
          <a:blip r:embed="rId2">
            <a:alphaModFix amt="34303"/>
            <a:extLst/>
          </a:blip>
          <a:stretch>
            <a:fillRect/>
          </a:stretch>
        </p:blipFill>
        <p:spPr>
          <a:xfrm>
            <a:off x="27516" y="-8467"/>
            <a:ext cx="12949768" cy="10359814"/>
          </a:xfrm>
          <a:prstGeom prst="rect">
            <a:avLst/>
          </a:prstGeom>
          <a:ln w="12700">
            <a:miter lim="400000"/>
          </a:ln>
        </p:spPr>
      </p:pic>
      <p:sp>
        <p:nvSpPr>
          <p:cNvPr id="154" name="Shape 154"/>
          <p:cNvSpPr/>
          <p:nvPr>
            <p:ph type="body" idx="1"/>
          </p:nvPr>
        </p:nvSpPr>
        <p:spPr>
          <a:xfrm>
            <a:off x="355600" y="1651000"/>
            <a:ext cx="12293600" cy="5842000"/>
          </a:xfrm>
          <a:prstGeom prst="rect">
            <a:avLst/>
          </a:prstGeom>
        </p:spPr>
        <p:txBody>
          <a:bodyPr/>
          <a:lstStyle/>
          <a:p>
            <a:pPr lvl="0" marL="0" indent="0" algn="ctr">
              <a:buSzTx/>
              <a:buNone/>
              <a:defRPr sz="1800">
                <a:solidFill>
                  <a:srgbClr val="000000"/>
                </a:solidFill>
              </a:defRPr>
            </a:pPr>
            <a:r>
              <a:rPr sz="3800">
                <a:solidFill>
                  <a:srgbClr val="212121"/>
                </a:solidFill>
                <a:latin typeface="Gill Sans"/>
                <a:ea typeface="Gill Sans"/>
                <a:cs typeface="Gill Sans"/>
                <a:sym typeface="Gill Sans"/>
              </a:rPr>
              <a:t>Man or GMO?</a:t>
            </a:r>
            <a:endParaRPr sz="3800">
              <a:solidFill>
                <a:srgbClr val="212121"/>
              </a:solidFill>
              <a:latin typeface="Gill Sans"/>
              <a:ea typeface="Gill Sans"/>
              <a:cs typeface="Gill Sans"/>
              <a:sym typeface="Gill Sans"/>
            </a:endParaRPr>
          </a:p>
          <a:p>
            <a:pPr lvl="0" marL="0" indent="0" algn="ctr">
              <a:buSzTx/>
              <a:buNone/>
              <a:defRPr sz="1800">
                <a:solidFill>
                  <a:srgbClr val="000000"/>
                </a:solidFill>
              </a:defRPr>
            </a:pPr>
            <a:r>
              <a:rPr sz="3800">
                <a:solidFill>
                  <a:srgbClr val="011993"/>
                </a:solidFill>
                <a:latin typeface="Gill Sans"/>
                <a:ea typeface="Gill Sans"/>
                <a:cs typeface="Gill Sans"/>
                <a:sym typeface="Gill Sans"/>
              </a:rPr>
              <a:t>Should we or shouldn’t we?</a:t>
            </a:r>
            <a:endParaRPr sz="3800">
              <a:solidFill>
                <a:srgbClr val="011993"/>
              </a:solidFill>
              <a:latin typeface="Gill Sans"/>
              <a:ea typeface="Gill Sans"/>
              <a:cs typeface="Gill Sans"/>
              <a:sym typeface="Gill Sans"/>
            </a:endParaRPr>
          </a:p>
          <a:p>
            <a:pPr lvl="0" marL="0" indent="0" algn="ctr">
              <a:buSzTx/>
              <a:buNone/>
              <a:defRPr sz="1800">
                <a:solidFill>
                  <a:srgbClr val="000000"/>
                </a:solidFill>
              </a:defRPr>
            </a:pPr>
            <a:r>
              <a:rPr sz="3800">
                <a:solidFill>
                  <a:srgbClr val="941100"/>
                </a:solidFill>
                <a:latin typeface="Gill Sans"/>
                <a:ea typeface="Gill Sans"/>
                <a:cs typeface="Gill Sans"/>
                <a:sym typeface="Gill Sans"/>
              </a:rPr>
              <a:t>How do we know when we have gone too far?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lvl1pPr>
              <a:defRPr sz="6800">
                <a:solidFill>
                  <a:srgbClr val="009193"/>
                </a:solidFill>
              </a:defRPr>
            </a:lvl1pPr>
          </a:lstStyle>
          <a:p>
            <a:pPr lvl="0">
              <a:defRPr cap="none" sz="1800">
                <a:solidFill>
                  <a:srgbClr val="000000"/>
                </a:solidFill>
              </a:defRPr>
            </a:pPr>
            <a:r>
              <a:rPr cap="all" sz="6800">
                <a:solidFill>
                  <a:srgbClr val="009193"/>
                </a:solidFill>
              </a:rPr>
              <a:t>HOmework</a:t>
            </a:r>
          </a:p>
        </p:txBody>
      </p:sp>
      <p:sp>
        <p:nvSpPr>
          <p:cNvPr id="157" name="Shape 157"/>
          <p:cNvSpPr/>
          <p:nvPr>
            <p:ph type="body" idx="1"/>
          </p:nvPr>
        </p:nvSpPr>
        <p:spPr>
          <a:xfrm>
            <a:off x="355600" y="2811627"/>
            <a:ext cx="12293600" cy="4130346"/>
          </a:xfrm>
          <a:prstGeom prst="rect">
            <a:avLst/>
          </a:prstGeom>
        </p:spPr>
        <p:txBody>
          <a:bodyPr/>
          <a:lstStyle/>
          <a:p>
            <a:pPr lvl="0" marL="0" indent="0" algn="ctr" defTabSz="554990">
              <a:spcBef>
                <a:spcPts val="4300"/>
              </a:spcBef>
              <a:buSzTx/>
              <a:buNone/>
              <a:defRPr sz="1800">
                <a:solidFill>
                  <a:srgbClr val="000000"/>
                </a:solidFill>
              </a:defRPr>
            </a:pPr>
            <a:r>
              <a:rPr sz="4370">
                <a:solidFill>
                  <a:srgbClr val="009193"/>
                </a:solidFill>
              </a:rPr>
              <a:t>Genetics Worksheet due Today</a:t>
            </a:r>
            <a:endParaRPr sz="4370">
              <a:solidFill>
                <a:srgbClr val="009193"/>
              </a:solidFill>
            </a:endParaRPr>
          </a:p>
          <a:p>
            <a:pPr lvl="0" marL="0" indent="0" algn="ctr" defTabSz="554990">
              <a:spcBef>
                <a:spcPts val="4300"/>
              </a:spcBef>
              <a:buSzTx/>
              <a:buNone/>
              <a:defRPr sz="1800">
                <a:solidFill>
                  <a:srgbClr val="000000"/>
                </a:solidFill>
              </a:defRPr>
            </a:pPr>
            <a:r>
              <a:rPr sz="4370">
                <a:solidFill>
                  <a:srgbClr val="5A5F5E"/>
                </a:solidFill>
              </a:rPr>
              <a:t>Habitat Worksheet due Mon. Feb. 23</a:t>
            </a:r>
            <a:endParaRPr sz="4370">
              <a:solidFill>
                <a:srgbClr val="5A5F5E"/>
              </a:solidFill>
            </a:endParaRPr>
          </a:p>
          <a:p>
            <a:pPr lvl="0" marL="0" indent="0" algn="ctr" defTabSz="554990">
              <a:spcBef>
                <a:spcPts val="4300"/>
              </a:spcBef>
              <a:buSzTx/>
              <a:buNone/>
              <a:defRPr sz="1800">
                <a:solidFill>
                  <a:srgbClr val="000000"/>
                </a:solidFill>
              </a:defRPr>
            </a:pPr>
            <a:r>
              <a:rPr sz="4370">
                <a:solidFill>
                  <a:srgbClr val="009193"/>
                </a:solidFill>
              </a:rPr>
              <a:t>Bring picture of an endangered species Friday &amp; know why it is endangered</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8669697" y="1536700"/>
            <a:ext cx="3901753" cy="711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a:solidFill>
                  <a:srgbClr val="008F00"/>
                </a:solidFill>
              </a:defRPr>
            </a:lvl1pPr>
          </a:lstStyle>
          <a:p>
            <a:pPr lvl="0">
              <a:defRPr sz="1800">
                <a:solidFill>
                  <a:srgbClr val="000000"/>
                </a:solidFill>
              </a:defRPr>
            </a:pPr>
            <a:r>
              <a:rPr sz="4200">
                <a:solidFill>
                  <a:srgbClr val="008F00"/>
                </a:solidFill>
              </a:rPr>
              <a:t>Artificial Selection</a:t>
            </a:r>
          </a:p>
        </p:txBody>
      </p:sp>
      <p:sp>
        <p:nvSpPr>
          <p:cNvPr id="59" name="Shape 59"/>
          <p:cNvSpPr/>
          <p:nvPr/>
        </p:nvSpPr>
        <p:spPr>
          <a:xfrm>
            <a:off x="-138274" y="1536700"/>
            <a:ext cx="4533901" cy="711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200">
                <a:solidFill>
                  <a:srgbClr val="008F00"/>
                </a:solidFill>
              </a:defRPr>
            </a:lvl1pPr>
          </a:lstStyle>
          <a:p>
            <a:pPr lvl="0">
              <a:defRPr sz="1800">
                <a:solidFill>
                  <a:srgbClr val="000000"/>
                </a:solidFill>
              </a:defRPr>
            </a:pPr>
            <a:r>
              <a:rPr sz="4200">
                <a:solidFill>
                  <a:srgbClr val="008F00"/>
                </a:solidFill>
              </a:rPr>
              <a:t>Genetic Engineering</a:t>
            </a:r>
          </a:p>
        </p:txBody>
      </p:sp>
      <p:sp>
        <p:nvSpPr>
          <p:cNvPr id="60" name="Shape 60"/>
          <p:cNvSpPr/>
          <p:nvPr/>
        </p:nvSpPr>
        <p:spPr>
          <a:xfrm>
            <a:off x="5347605" y="1536700"/>
            <a:ext cx="1715543" cy="711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a:solidFill>
                  <a:srgbClr val="008F00"/>
                </a:solidFill>
              </a:defRPr>
            </a:lvl1pPr>
          </a:lstStyle>
          <a:p>
            <a:pPr lvl="0">
              <a:defRPr sz="1800">
                <a:solidFill>
                  <a:srgbClr val="000000"/>
                </a:solidFill>
              </a:defRPr>
            </a:pPr>
            <a:r>
              <a:rPr sz="4200">
                <a:solidFill>
                  <a:srgbClr val="008F00"/>
                </a:solidFill>
              </a:rPr>
              <a:t>Cloning</a:t>
            </a:r>
          </a:p>
        </p:txBody>
      </p:sp>
      <p:pic>
        <p:nvPicPr>
          <p:cNvPr id="61" name="gmo-genetically-modified-organism_50290d5e92a11.jpg"/>
          <p:cNvPicPr/>
          <p:nvPr/>
        </p:nvPicPr>
        <p:blipFill>
          <a:blip r:embed="rId2">
            <a:extLst/>
          </a:blip>
          <a:srcRect l="2318" t="59" r="4395" b="80346"/>
          <a:stretch>
            <a:fillRect/>
          </a:stretch>
        </p:blipFill>
        <p:spPr>
          <a:xfrm>
            <a:off x="8565" y="2339928"/>
            <a:ext cx="12979401" cy="2060622"/>
          </a:xfrm>
          <a:prstGeom prst="rect">
            <a:avLst/>
          </a:prstGeom>
          <a:ln w="12700">
            <a:miter lim="400000"/>
          </a:ln>
        </p:spPr>
      </p:pic>
      <p:pic>
        <p:nvPicPr>
          <p:cNvPr id="62" name="gmo-genetically-modified-organism_50290d5e92a11.jpg"/>
          <p:cNvPicPr/>
          <p:nvPr/>
        </p:nvPicPr>
        <p:blipFill>
          <a:blip r:embed="rId2">
            <a:extLst/>
          </a:blip>
          <a:srcRect l="963" t="19414" r="61468" b="38052"/>
          <a:stretch>
            <a:fillRect/>
          </a:stretch>
        </p:blipFill>
        <p:spPr>
          <a:xfrm>
            <a:off x="3856665" y="4362450"/>
            <a:ext cx="5283201" cy="4521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2"/>
      <p:bldP build="whole" bldLvl="1" animBg="1" rev="0" advAuto="0" spid="6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355600" y="-317500"/>
            <a:ext cx="12293600" cy="2438400"/>
          </a:xfrm>
          <a:prstGeom prst="rect">
            <a:avLst/>
          </a:prstGeom>
        </p:spPr>
        <p:txBody>
          <a:bodyPr/>
          <a:lstStyle/>
          <a:p>
            <a:pPr lvl="0">
              <a:defRPr cap="none" sz="1800">
                <a:solidFill>
                  <a:srgbClr val="000000"/>
                </a:solidFill>
              </a:defRPr>
            </a:pPr>
            <a:r>
              <a:rPr cap="all" sz="7200">
                <a:solidFill>
                  <a:srgbClr val="535353"/>
                </a:solidFill>
              </a:rPr>
              <a:t>GMO</a:t>
            </a:r>
            <a:r>
              <a:rPr cap="small" sz="7200">
                <a:solidFill>
                  <a:srgbClr val="535353"/>
                </a:solidFill>
              </a:rPr>
              <a:t> History</a:t>
            </a:r>
          </a:p>
        </p:txBody>
      </p:sp>
      <p:sp>
        <p:nvSpPr>
          <p:cNvPr id="65" name="Shape 65"/>
          <p:cNvSpPr/>
          <p:nvPr>
            <p:ph type="body" idx="1"/>
          </p:nvPr>
        </p:nvSpPr>
        <p:spPr>
          <a:xfrm>
            <a:off x="355600" y="1468966"/>
            <a:ext cx="9205252" cy="8129853"/>
          </a:xfrm>
          <a:prstGeom prst="rect">
            <a:avLst/>
          </a:prstGeom>
        </p:spPr>
        <p:txBody>
          <a:bodyPr>
            <a:normAutofit fontScale="100000" lnSpcReduction="0"/>
          </a:bodyPr>
          <a:lstStyle/>
          <a:p>
            <a:pPr lvl="0" marL="246888" indent="-246888" defTabSz="473201">
              <a:spcBef>
                <a:spcPts val="3000"/>
              </a:spcBef>
              <a:defRPr sz="1800">
                <a:solidFill>
                  <a:srgbClr val="000000"/>
                </a:solidFill>
              </a:defRPr>
            </a:pPr>
            <a:r>
              <a:rPr sz="3078">
                <a:solidFill>
                  <a:srgbClr val="008F00"/>
                </a:solidFill>
              </a:rPr>
              <a:t>1973 - Bacteria</a:t>
            </a:r>
            <a:endParaRPr sz="3078">
              <a:solidFill>
                <a:srgbClr val="008F00"/>
              </a:solidFill>
            </a:endParaRPr>
          </a:p>
          <a:p>
            <a:pPr lvl="0" marL="246888" indent="-246888" defTabSz="473201">
              <a:spcBef>
                <a:spcPts val="3000"/>
              </a:spcBef>
              <a:defRPr sz="1800">
                <a:solidFill>
                  <a:srgbClr val="000000"/>
                </a:solidFill>
              </a:defRPr>
            </a:pPr>
            <a:r>
              <a:rPr sz="3078">
                <a:solidFill>
                  <a:srgbClr val="535353"/>
                </a:solidFill>
              </a:rPr>
              <a:t>1974 - Mice</a:t>
            </a:r>
            <a:endParaRPr sz="3078">
              <a:solidFill>
                <a:srgbClr val="535353"/>
              </a:solidFill>
            </a:endParaRPr>
          </a:p>
          <a:p>
            <a:pPr lvl="0" marL="246888" indent="-246888" defTabSz="473201">
              <a:spcBef>
                <a:spcPts val="3000"/>
              </a:spcBef>
              <a:defRPr sz="1800">
                <a:solidFill>
                  <a:srgbClr val="000000"/>
                </a:solidFill>
              </a:defRPr>
            </a:pPr>
            <a:r>
              <a:rPr sz="3078">
                <a:solidFill>
                  <a:srgbClr val="535353"/>
                </a:solidFill>
              </a:rPr>
              <a:t>1976 - Genetic engineering company formed, Genentech</a:t>
            </a:r>
            <a:endParaRPr sz="3078">
              <a:solidFill>
                <a:srgbClr val="535353"/>
              </a:solidFill>
            </a:endParaRPr>
          </a:p>
          <a:p>
            <a:pPr lvl="0" marL="246888" indent="-246888" defTabSz="473201">
              <a:spcBef>
                <a:spcPts val="3000"/>
              </a:spcBef>
              <a:defRPr sz="1800">
                <a:solidFill>
                  <a:srgbClr val="000000"/>
                </a:solidFill>
              </a:defRPr>
            </a:pPr>
            <a:r>
              <a:rPr sz="3078">
                <a:solidFill>
                  <a:srgbClr val="008F00"/>
                </a:solidFill>
              </a:rPr>
              <a:t>1980 - Supreme Court allowed patenting GMOs</a:t>
            </a:r>
            <a:endParaRPr sz="3078">
              <a:solidFill>
                <a:srgbClr val="008F00"/>
              </a:solidFill>
            </a:endParaRPr>
          </a:p>
          <a:p>
            <a:pPr lvl="0" marL="246888" indent="-246888" defTabSz="473201">
              <a:spcBef>
                <a:spcPts val="3000"/>
              </a:spcBef>
              <a:defRPr sz="1800">
                <a:solidFill>
                  <a:srgbClr val="000000"/>
                </a:solidFill>
              </a:defRPr>
            </a:pPr>
            <a:r>
              <a:rPr sz="3078">
                <a:solidFill>
                  <a:srgbClr val="535353"/>
                </a:solidFill>
              </a:rPr>
              <a:t>1982 - Insulin producing bacteria commercialized</a:t>
            </a:r>
            <a:endParaRPr sz="3078">
              <a:solidFill>
                <a:srgbClr val="535353"/>
              </a:solidFill>
            </a:endParaRPr>
          </a:p>
          <a:p>
            <a:pPr lvl="0" marL="246888" indent="-246888" defTabSz="473201">
              <a:spcBef>
                <a:spcPts val="3000"/>
              </a:spcBef>
              <a:defRPr sz="1800">
                <a:solidFill>
                  <a:srgbClr val="000000"/>
                </a:solidFill>
              </a:defRPr>
            </a:pPr>
            <a:r>
              <a:rPr sz="3078">
                <a:solidFill>
                  <a:srgbClr val="008F00"/>
                </a:solidFill>
              </a:rPr>
              <a:t>1994 - Flavr Savr tomatoes </a:t>
            </a:r>
            <a:endParaRPr sz="3078">
              <a:solidFill>
                <a:srgbClr val="008F00"/>
              </a:solidFill>
            </a:endParaRPr>
          </a:p>
          <a:p>
            <a:pPr lvl="0" marL="246888" indent="-246888" defTabSz="473201">
              <a:spcBef>
                <a:spcPts val="3000"/>
              </a:spcBef>
              <a:defRPr sz="1800">
                <a:solidFill>
                  <a:srgbClr val="000000"/>
                </a:solidFill>
              </a:defRPr>
            </a:pPr>
            <a:r>
              <a:rPr sz="3078">
                <a:solidFill>
                  <a:srgbClr val="424242"/>
                </a:solidFill>
              </a:rPr>
              <a:t>2003 - GloFish</a:t>
            </a:r>
            <a:endParaRPr sz="3078">
              <a:solidFill>
                <a:srgbClr val="424242"/>
              </a:solidFill>
            </a:endParaRPr>
          </a:p>
          <a:p>
            <a:pPr lvl="0" marL="246888" indent="-246888" defTabSz="473201">
              <a:spcBef>
                <a:spcPts val="3000"/>
              </a:spcBef>
              <a:defRPr sz="1800">
                <a:solidFill>
                  <a:srgbClr val="000000"/>
                </a:solidFill>
              </a:defRPr>
            </a:pPr>
            <a:r>
              <a:rPr sz="3078">
                <a:solidFill>
                  <a:srgbClr val="008F00"/>
                </a:solidFill>
              </a:rPr>
              <a:t>2010 - Venter Institute synthesizes entire genome &amp; places in an empty cell</a:t>
            </a:r>
            <a:endParaRPr sz="3078">
              <a:solidFill>
                <a:srgbClr val="008F00"/>
              </a:solidFill>
            </a:endParaRPr>
          </a:p>
          <a:p>
            <a:pPr lvl="0" marL="246888" indent="-246888" defTabSz="473201">
              <a:spcBef>
                <a:spcPts val="3000"/>
              </a:spcBef>
              <a:defRPr sz="1800">
                <a:solidFill>
                  <a:srgbClr val="000000"/>
                </a:solidFill>
              </a:defRPr>
            </a:pPr>
            <a:r>
              <a:rPr sz="3078">
                <a:solidFill>
                  <a:srgbClr val="5A5F5E"/>
                </a:solidFill>
              </a:rPr>
              <a:t>2012 - States take up GMO labeling initiatives</a:t>
            </a:r>
          </a:p>
        </p:txBody>
      </p:sp>
      <p:pic>
        <p:nvPicPr>
          <p:cNvPr id="66" name="pasted-image.png"/>
          <p:cNvPicPr/>
          <p:nvPr/>
        </p:nvPicPr>
        <p:blipFill>
          <a:blip r:embed="rId2">
            <a:extLst/>
          </a:blip>
          <a:stretch>
            <a:fillRect/>
          </a:stretch>
        </p:blipFill>
        <p:spPr>
          <a:xfrm>
            <a:off x="8864878" y="4084264"/>
            <a:ext cx="3941492" cy="4463739"/>
          </a:xfrm>
          <a:prstGeom prst="rect">
            <a:avLst/>
          </a:prstGeom>
          <a:ln w="25400">
            <a:miter lim="400000"/>
          </a:ln>
          <a:effectLst>
            <a:outerShdw sx="100000" sy="100000" kx="0" ky="0" algn="b" rotWithShape="0" blurRad="127000" dist="76200" dir="5520000">
              <a:srgbClr val="000000">
                <a:alpha val="60000"/>
              </a:srgbClr>
            </a:outerShdw>
          </a:effectLst>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1388533" y="1528233"/>
            <a:ext cx="10464801" cy="647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solidFill>
                  <a:srgbClr val="008F00"/>
                </a:solidFill>
              </a:defRPr>
            </a:lvl1pPr>
          </a:lstStyle>
          <a:p>
            <a:pPr lvl="0">
              <a:defRPr sz="1800">
                <a:solidFill>
                  <a:srgbClr val="000000"/>
                </a:solidFill>
              </a:defRPr>
            </a:pPr>
            <a:r>
              <a:rPr sz="3800">
                <a:solidFill>
                  <a:srgbClr val="008F00"/>
                </a:solidFill>
              </a:rPr>
              <a:t>Why utilize GMOs?</a:t>
            </a:r>
          </a:p>
        </p:txBody>
      </p:sp>
      <p:pic>
        <p:nvPicPr>
          <p:cNvPr id="69" name="pasted-image.png"/>
          <p:cNvPicPr/>
          <p:nvPr/>
        </p:nvPicPr>
        <p:blipFill>
          <a:blip r:embed="rId2">
            <a:extLst/>
          </a:blip>
          <a:stretch>
            <a:fillRect/>
          </a:stretch>
        </p:blipFill>
        <p:spPr>
          <a:xfrm>
            <a:off x="3960283" y="2463800"/>
            <a:ext cx="5321301" cy="48260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355600" y="533400"/>
            <a:ext cx="12293600" cy="8001000"/>
          </a:xfrm>
          <a:prstGeom prst="rect">
            <a:avLst/>
          </a:prstGeom>
        </p:spPr>
        <p:txBody>
          <a:bodyPr>
            <a:normAutofit fontScale="100000" lnSpcReduction="0"/>
          </a:bodyPr>
          <a:lstStyle/>
          <a:p>
            <a:pPr lvl="0">
              <a:defRPr sz="1800">
                <a:solidFill>
                  <a:srgbClr val="000000"/>
                </a:solidFill>
              </a:defRPr>
            </a:pPr>
            <a:r>
              <a:rPr sz="3800">
                <a:solidFill>
                  <a:srgbClr val="008F00"/>
                </a:solidFill>
              </a:rPr>
              <a:t>Optimize agricultural performance</a:t>
            </a:r>
            <a:endParaRPr sz="3800">
              <a:solidFill>
                <a:srgbClr val="008F00"/>
              </a:solidFill>
            </a:endParaRPr>
          </a:p>
          <a:p>
            <a:pPr lvl="1">
              <a:defRPr sz="1800">
                <a:solidFill>
                  <a:srgbClr val="000000"/>
                </a:solidFill>
              </a:defRPr>
            </a:pPr>
            <a:r>
              <a:rPr sz="3800">
                <a:solidFill>
                  <a:srgbClr val="535353"/>
                </a:solidFill>
              </a:rPr>
              <a:t>Increase yield</a:t>
            </a:r>
            <a:endParaRPr sz="3800">
              <a:solidFill>
                <a:srgbClr val="535353"/>
              </a:solidFill>
            </a:endParaRPr>
          </a:p>
          <a:p>
            <a:pPr lvl="1">
              <a:defRPr sz="1800">
                <a:solidFill>
                  <a:srgbClr val="000000"/>
                </a:solidFill>
              </a:defRPr>
            </a:pPr>
            <a:r>
              <a:rPr sz="3800">
                <a:solidFill>
                  <a:srgbClr val="535353"/>
                </a:solidFill>
              </a:rPr>
              <a:t>Reduce cost &amp; pesticides</a:t>
            </a:r>
            <a:endParaRPr sz="3800">
              <a:solidFill>
                <a:srgbClr val="535353"/>
              </a:solidFill>
            </a:endParaRPr>
          </a:p>
          <a:p>
            <a:pPr lvl="1">
              <a:defRPr sz="1800">
                <a:solidFill>
                  <a:srgbClr val="000000"/>
                </a:solidFill>
              </a:defRPr>
            </a:pPr>
            <a:r>
              <a:rPr sz="3800">
                <a:solidFill>
                  <a:srgbClr val="535353"/>
                </a:solidFill>
              </a:rPr>
              <a:t>Drought &amp; frost tolerance</a:t>
            </a:r>
            <a:endParaRPr sz="3800">
              <a:solidFill>
                <a:srgbClr val="535353"/>
              </a:solidFill>
            </a:endParaRPr>
          </a:p>
          <a:p>
            <a:pPr lvl="1">
              <a:defRPr sz="1800">
                <a:solidFill>
                  <a:srgbClr val="000000"/>
                </a:solidFill>
              </a:defRPr>
            </a:pPr>
            <a:r>
              <a:rPr sz="3800">
                <a:solidFill>
                  <a:srgbClr val="535353"/>
                </a:solidFill>
              </a:rPr>
              <a:t>Enhance food quality</a:t>
            </a:r>
            <a:endParaRPr sz="3800">
              <a:solidFill>
                <a:srgbClr val="535353"/>
              </a:solidFill>
            </a:endParaRPr>
          </a:p>
          <a:p>
            <a:pPr lvl="1">
              <a:defRPr sz="1800">
                <a:solidFill>
                  <a:srgbClr val="000000"/>
                </a:solidFill>
              </a:defRPr>
            </a:pPr>
            <a:r>
              <a:rPr sz="3800">
                <a:solidFill>
                  <a:srgbClr val="535353"/>
                </a:solidFill>
              </a:rPr>
              <a:t>Resist pests and disease</a:t>
            </a:r>
            <a:endParaRPr sz="3800">
              <a:solidFill>
                <a:srgbClr val="535353"/>
              </a:solidFill>
            </a:endParaRPr>
          </a:p>
          <a:p>
            <a:pPr lvl="1">
              <a:defRPr sz="1800">
                <a:solidFill>
                  <a:srgbClr val="000000"/>
                </a:solidFill>
              </a:defRPr>
            </a:pPr>
            <a:r>
              <a:rPr sz="3800">
                <a:solidFill>
                  <a:srgbClr val="535353"/>
                </a:solidFill>
              </a:rPr>
              <a:t>Heavy metal &amp; salt tolerance</a:t>
            </a:r>
            <a:endParaRPr sz="3800">
              <a:solidFill>
                <a:srgbClr val="535353"/>
              </a:solidFill>
            </a:endParaRPr>
          </a:p>
          <a:p>
            <a:pPr lvl="0">
              <a:defRPr sz="1800">
                <a:solidFill>
                  <a:srgbClr val="000000"/>
                </a:solidFill>
              </a:defRPr>
            </a:pPr>
            <a:r>
              <a:rPr sz="3800">
                <a:solidFill>
                  <a:srgbClr val="009193"/>
                </a:solidFill>
              </a:rPr>
              <a:t>Create pharmaceuticals</a:t>
            </a:r>
            <a:endParaRPr sz="3800">
              <a:solidFill>
                <a:srgbClr val="009193"/>
              </a:solidFill>
            </a:endParaRPr>
          </a:p>
          <a:p>
            <a:pPr lvl="1">
              <a:defRPr sz="1800">
                <a:solidFill>
                  <a:srgbClr val="000000"/>
                </a:solidFill>
              </a:defRPr>
            </a:pPr>
            <a:r>
              <a:rPr sz="3800">
                <a:solidFill>
                  <a:srgbClr val="535353"/>
                </a:solidFill>
              </a:rPr>
              <a:t>Reduce cost</a:t>
            </a:r>
            <a:endParaRPr sz="3800">
              <a:solidFill>
                <a:srgbClr val="535353"/>
              </a:solidFill>
            </a:endParaRPr>
          </a:p>
          <a:p>
            <a:pPr lvl="1">
              <a:defRPr sz="1800">
                <a:solidFill>
                  <a:srgbClr val="000000"/>
                </a:solidFill>
              </a:defRPr>
            </a:pPr>
            <a:r>
              <a:rPr sz="3800">
                <a:solidFill>
                  <a:srgbClr val="535353"/>
                </a:solidFill>
              </a:rPr>
              <a:t>Increase production capacity</a:t>
            </a:r>
            <a:endParaRPr sz="3800">
              <a:solidFill>
                <a:srgbClr val="535353"/>
              </a:solidFill>
            </a:endParaRPr>
          </a:p>
          <a:p>
            <a:pPr lvl="1">
              <a:defRPr sz="1800">
                <a:solidFill>
                  <a:srgbClr val="000000"/>
                </a:solidFill>
              </a:defRPr>
            </a:pPr>
            <a:r>
              <a:rPr sz="3800">
                <a:solidFill>
                  <a:srgbClr val="535353"/>
                </a:solidFill>
              </a:rPr>
              <a:t>Benefits growing population</a:t>
            </a:r>
          </a:p>
        </p:txBody>
      </p:sp>
      <p:pic>
        <p:nvPicPr>
          <p:cNvPr id="72" name="pasted-image.png"/>
          <p:cNvPicPr/>
          <p:nvPr/>
        </p:nvPicPr>
        <p:blipFill>
          <a:blip r:embed="rId2">
            <a:extLst/>
          </a:blip>
          <a:srcRect l="0" t="46073" r="0" b="0"/>
          <a:stretch>
            <a:fillRect/>
          </a:stretch>
        </p:blipFill>
        <p:spPr>
          <a:xfrm>
            <a:off x="6129866" y="5777507"/>
            <a:ext cx="6135861" cy="3685689"/>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cap="all" sz="7200">
                <a:solidFill>
                  <a:srgbClr val="531B93"/>
                </a:solidFill>
              </a:defRPr>
            </a:lvl1pPr>
          </a:lstStyle>
          <a:p>
            <a:pPr lvl="0">
              <a:defRPr cap="none" sz="1800">
                <a:solidFill>
                  <a:srgbClr val="000000"/>
                </a:solidFill>
              </a:defRPr>
            </a:pPr>
            <a:r>
              <a:rPr cap="all" sz="7200">
                <a:solidFill>
                  <a:srgbClr val="531B93"/>
                </a:solidFill>
              </a:rPr>
              <a:t>Agriculture</a:t>
            </a:r>
          </a:p>
        </p:txBody>
      </p:sp>
      <p:pic>
        <p:nvPicPr>
          <p:cNvPr id="75" name="pasted-image.png"/>
          <p:cNvPicPr/>
          <p:nvPr/>
        </p:nvPicPr>
        <p:blipFill>
          <a:blip r:embed="rId2">
            <a:extLst/>
          </a:blip>
          <a:stretch>
            <a:fillRect/>
          </a:stretch>
        </p:blipFill>
        <p:spPr>
          <a:xfrm>
            <a:off x="1041400" y="2808816"/>
            <a:ext cx="10922000" cy="478790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pasted-image.png"/>
          <p:cNvPicPr/>
          <p:nvPr/>
        </p:nvPicPr>
        <p:blipFill>
          <a:blip r:embed="rId2">
            <a:alphaModFix amt="43009"/>
            <a:extLst/>
          </a:blip>
          <a:stretch>
            <a:fillRect/>
          </a:stretch>
        </p:blipFill>
        <p:spPr>
          <a:xfrm>
            <a:off x="-268803" y="1695450"/>
            <a:ext cx="13542406" cy="7628053"/>
          </a:xfrm>
          <a:prstGeom prst="rect">
            <a:avLst/>
          </a:prstGeom>
          <a:ln w="12700">
            <a:miter lim="400000"/>
          </a:ln>
        </p:spPr>
      </p:pic>
      <p:sp>
        <p:nvSpPr>
          <p:cNvPr id="78" name="Shape 78"/>
          <p:cNvSpPr/>
          <p:nvPr>
            <p:ph type="title"/>
          </p:nvPr>
        </p:nvSpPr>
        <p:spPr>
          <a:xfrm>
            <a:off x="355600" y="-101600"/>
            <a:ext cx="12293600" cy="2438400"/>
          </a:xfrm>
          <a:prstGeom prst="rect">
            <a:avLst/>
          </a:prstGeom>
        </p:spPr>
        <p:txBody>
          <a:bodyPr/>
          <a:lstStyle>
            <a:lvl1pPr>
              <a:defRPr>
                <a:solidFill>
                  <a:srgbClr val="008F00"/>
                </a:solidFill>
              </a:defRPr>
            </a:lvl1pPr>
          </a:lstStyle>
          <a:p>
            <a:pPr lvl="0">
              <a:defRPr cap="none" sz="1800">
                <a:solidFill>
                  <a:srgbClr val="000000"/>
                </a:solidFill>
              </a:defRPr>
            </a:pPr>
            <a:r>
              <a:rPr cap="all" sz="7200">
                <a:solidFill>
                  <a:srgbClr val="008F00"/>
                </a:solidFill>
              </a:rPr>
              <a:t>Agriculture</a:t>
            </a:r>
          </a:p>
        </p:txBody>
      </p:sp>
      <p:sp>
        <p:nvSpPr>
          <p:cNvPr id="79" name="Shape 79"/>
          <p:cNvSpPr/>
          <p:nvPr>
            <p:ph type="body" idx="1"/>
          </p:nvPr>
        </p:nvSpPr>
        <p:spPr>
          <a:xfrm>
            <a:off x="355600" y="2588476"/>
            <a:ext cx="12293600" cy="5842001"/>
          </a:xfrm>
          <a:prstGeom prst="rect">
            <a:avLst/>
          </a:prstGeom>
        </p:spPr>
        <p:txBody>
          <a:bodyPr/>
          <a:lstStyle/>
          <a:p>
            <a:pPr lvl="0">
              <a:defRPr sz="1800">
                <a:solidFill>
                  <a:srgbClr val="000000"/>
                </a:solidFill>
              </a:defRPr>
            </a:pPr>
            <a:r>
              <a:rPr sz="3800">
                <a:solidFill>
                  <a:srgbClr val="008F00"/>
                </a:solidFill>
                <a:latin typeface="Gill Sans"/>
                <a:ea typeface="Gill Sans"/>
                <a:cs typeface="Gill Sans"/>
                <a:sym typeface="Gill Sans"/>
              </a:rPr>
              <a:t>Herbicide resistant</a:t>
            </a:r>
            <a:r>
              <a:rPr sz="3800">
                <a:solidFill>
                  <a:srgbClr val="535353"/>
                </a:solidFill>
                <a:latin typeface="Gill Sans"/>
                <a:ea typeface="Gill Sans"/>
                <a:cs typeface="Gill Sans"/>
                <a:sym typeface="Gill Sans"/>
              </a:rPr>
              <a:t> soybeans, maize, rapeseed &amp; cotton - RoundupReady &amp; LibertyLink </a:t>
            </a:r>
            <a:endParaRPr sz="3800">
              <a:solidFill>
                <a:srgbClr val="535353"/>
              </a:solidFill>
              <a:latin typeface="Gill Sans"/>
              <a:ea typeface="Gill Sans"/>
              <a:cs typeface="Gill Sans"/>
              <a:sym typeface="Gill Sans"/>
            </a:endParaRPr>
          </a:p>
          <a:p>
            <a:pPr lvl="0">
              <a:defRPr sz="1800">
                <a:solidFill>
                  <a:srgbClr val="000000"/>
                </a:solidFill>
              </a:defRPr>
            </a:pPr>
            <a:r>
              <a:rPr sz="3800">
                <a:solidFill>
                  <a:srgbClr val="008F00"/>
                </a:solidFill>
                <a:latin typeface="Gill Sans"/>
                <a:ea typeface="Gill Sans"/>
                <a:cs typeface="Gill Sans"/>
                <a:sym typeface="Gill Sans"/>
              </a:rPr>
              <a:t>Insect resistant</a:t>
            </a:r>
            <a:r>
              <a:rPr sz="3800">
                <a:solidFill>
                  <a:srgbClr val="535353"/>
                </a:solidFill>
                <a:latin typeface="Gill Sans"/>
                <a:ea typeface="Gill Sans"/>
                <a:cs typeface="Gill Sans"/>
                <a:sym typeface="Gill Sans"/>
              </a:rPr>
              <a:t> corn </a:t>
            </a:r>
            <a:endParaRPr sz="3800">
              <a:solidFill>
                <a:srgbClr val="535353"/>
              </a:solidFill>
              <a:latin typeface="Gill Sans"/>
              <a:ea typeface="Gill Sans"/>
              <a:cs typeface="Gill Sans"/>
              <a:sym typeface="Gill Sans"/>
            </a:endParaRPr>
          </a:p>
          <a:p>
            <a:pPr lvl="0">
              <a:defRPr sz="1800">
                <a:solidFill>
                  <a:srgbClr val="000000"/>
                </a:solidFill>
              </a:defRPr>
            </a:pPr>
            <a:r>
              <a:rPr sz="3800">
                <a:solidFill>
                  <a:srgbClr val="008F00"/>
                </a:solidFill>
                <a:latin typeface="Gill Sans"/>
                <a:ea typeface="Gill Sans"/>
                <a:cs typeface="Gill Sans"/>
                <a:sym typeface="Gill Sans"/>
              </a:rPr>
              <a:t>Virus resistant</a:t>
            </a:r>
            <a:r>
              <a:rPr sz="3800">
                <a:solidFill>
                  <a:srgbClr val="535353"/>
                </a:solidFill>
                <a:latin typeface="Gill Sans"/>
                <a:ea typeface="Gill Sans"/>
                <a:cs typeface="Gill Sans"/>
                <a:sym typeface="Gill Sans"/>
              </a:rPr>
              <a:t> plums, papaya &amp; tobacco </a:t>
            </a:r>
            <a:endParaRPr sz="3800">
              <a:solidFill>
                <a:srgbClr val="535353"/>
              </a:solidFill>
              <a:latin typeface="Gill Sans"/>
              <a:ea typeface="Gill Sans"/>
              <a:cs typeface="Gill Sans"/>
              <a:sym typeface="Gill Sans"/>
            </a:endParaRPr>
          </a:p>
          <a:p>
            <a:pPr lvl="0">
              <a:defRPr sz="1800">
                <a:solidFill>
                  <a:srgbClr val="000000"/>
                </a:solidFill>
              </a:defRPr>
            </a:pPr>
            <a:r>
              <a:rPr sz="3800">
                <a:solidFill>
                  <a:srgbClr val="929000"/>
                </a:solidFill>
                <a:latin typeface="Gill Sans"/>
                <a:ea typeface="Gill Sans"/>
                <a:cs typeface="Gill Sans"/>
                <a:sym typeface="Gill Sans"/>
              </a:rPr>
              <a:t>Golden rice</a:t>
            </a:r>
            <a:r>
              <a:rPr sz="3800">
                <a:solidFill>
                  <a:srgbClr val="535353"/>
                </a:solidFill>
                <a:latin typeface="Gill Sans"/>
                <a:ea typeface="Gill Sans"/>
                <a:cs typeface="Gill Sans"/>
                <a:sym typeface="Gill Sans"/>
              </a:rPr>
              <a:t> - makes pre-cursor to Vitamin A</a:t>
            </a:r>
            <a:endParaRPr sz="3800">
              <a:solidFill>
                <a:srgbClr val="535353"/>
              </a:solidFill>
              <a:latin typeface="Gill Sans"/>
              <a:ea typeface="Gill Sans"/>
              <a:cs typeface="Gill Sans"/>
              <a:sym typeface="Gill Sans"/>
            </a:endParaRPr>
          </a:p>
          <a:p>
            <a:pPr lvl="0">
              <a:defRPr sz="1800">
                <a:solidFill>
                  <a:srgbClr val="000000"/>
                </a:solidFill>
              </a:defRPr>
            </a:pPr>
            <a:r>
              <a:rPr sz="3800">
                <a:solidFill>
                  <a:srgbClr val="008F00"/>
                </a:solidFill>
                <a:latin typeface="Gill Sans"/>
                <a:ea typeface="Gill Sans"/>
                <a:cs typeface="Gill Sans"/>
                <a:sym typeface="Gill Sans"/>
              </a:rPr>
              <a:t>Biofuel production</a:t>
            </a:r>
            <a:r>
              <a:rPr sz="3800">
                <a:solidFill>
                  <a:srgbClr val="535353"/>
                </a:solidFill>
                <a:latin typeface="Gill Sans"/>
                <a:ea typeface="Gill Sans"/>
                <a:cs typeface="Gill Sans"/>
                <a:sym typeface="Gill Sans"/>
              </a:rPr>
              <a:t> - algae, jathropa, maize &amp; poplars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3" name="Group 83"/>
          <p:cNvGrpSpPr/>
          <p:nvPr/>
        </p:nvGrpSpPr>
        <p:grpSpPr>
          <a:xfrm>
            <a:off x="2351710" y="1010886"/>
            <a:ext cx="9960846" cy="5733694"/>
            <a:chOff x="-50800" y="-50800"/>
            <a:chExt cx="9960844" cy="5733693"/>
          </a:xfrm>
        </p:grpSpPr>
        <p:pic>
          <p:nvPicPr>
            <p:cNvPr id="82" name="gm-crops-online-D-1-800x457.jpg"/>
            <p:cNvPicPr/>
            <p:nvPr/>
          </p:nvPicPr>
          <p:blipFill>
            <a:blip r:embed="rId2">
              <a:extLst/>
            </a:blip>
            <a:stretch>
              <a:fillRect/>
            </a:stretch>
          </p:blipFill>
          <p:spPr>
            <a:xfrm>
              <a:off x="0" y="0"/>
              <a:ext cx="9859245" cy="5632094"/>
            </a:xfrm>
            <a:prstGeom prst="rect">
              <a:avLst/>
            </a:prstGeom>
            <a:ln>
              <a:noFill/>
            </a:ln>
            <a:effectLst/>
          </p:spPr>
        </p:pic>
        <p:pic>
          <p:nvPicPr>
            <p:cNvPr id="81" name=""/>
            <p:cNvPicPr/>
            <p:nvPr/>
          </p:nvPicPr>
          <p:blipFill>
            <a:blip r:embed="rId3">
              <a:extLst/>
            </a:blip>
            <a:stretch>
              <a:fillRect/>
            </a:stretch>
          </p:blipFill>
          <p:spPr>
            <a:xfrm>
              <a:off x="-50800" y="-50800"/>
              <a:ext cx="9960845" cy="5733694"/>
            </a:xfrm>
            <a:prstGeom prst="rect">
              <a:avLst/>
            </a:prstGeom>
            <a:effectLst/>
          </p:spPr>
        </p:pic>
      </p:grpSp>
      <p:sp>
        <p:nvSpPr>
          <p:cNvPr id="84" name="Shape 84"/>
          <p:cNvSpPr/>
          <p:nvPr/>
        </p:nvSpPr>
        <p:spPr>
          <a:xfrm>
            <a:off x="9659468" y="6796616"/>
            <a:ext cx="2567398"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800"/>
            </a:lvl1pPr>
          </a:lstStyle>
          <a:p>
            <a:pPr lvl="0">
              <a:defRPr>
                <a:solidFill>
                  <a:srgbClr val="000000"/>
                </a:solidFill>
              </a:defRPr>
            </a:pPr>
            <a:r>
              <a:rPr>
                <a:solidFill>
                  <a:srgbClr val="535353"/>
                </a:solidFill>
              </a:rPr>
              <a:t>The Washington Post, 2013</a:t>
            </a:r>
          </a:p>
        </p:txBody>
      </p:sp>
      <p:sp>
        <p:nvSpPr>
          <p:cNvPr id="85" name="Shape 85"/>
          <p:cNvSpPr/>
          <p:nvPr/>
        </p:nvSpPr>
        <p:spPr>
          <a:xfrm>
            <a:off x="3897926" y="247649"/>
            <a:ext cx="5208948" cy="711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200">
                <a:solidFill>
                  <a:srgbClr val="531B93"/>
                </a:solidFill>
              </a:defRPr>
            </a:lvl1pPr>
          </a:lstStyle>
          <a:p>
            <a:pPr lvl="0">
              <a:defRPr sz="1800">
                <a:solidFill>
                  <a:srgbClr val="000000"/>
                </a:solidFill>
              </a:defRPr>
            </a:pPr>
            <a:r>
              <a:rPr sz="4200">
                <a:solidFill>
                  <a:srgbClr val="531B93"/>
                </a:solidFill>
              </a:rPr>
              <a:t>Global GMO agriculture</a:t>
            </a:r>
          </a:p>
        </p:txBody>
      </p:sp>
      <p:pic>
        <p:nvPicPr>
          <p:cNvPr id="86" name="pasted-image.png"/>
          <p:cNvPicPr/>
          <p:nvPr/>
        </p:nvPicPr>
        <p:blipFill>
          <a:blip r:embed="rId4">
            <a:extLst/>
          </a:blip>
          <a:stretch>
            <a:fillRect/>
          </a:stretch>
        </p:blipFill>
        <p:spPr>
          <a:xfrm>
            <a:off x="364066" y="6510232"/>
            <a:ext cx="5867061" cy="2593552"/>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