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5143500" cx="9144000"/>
  <p:notesSz cx="6858000" cy="9144000"/>
  <p:embeddedFontLst>
    <p:embeddedFont>
      <p:font typeface="Economica"/>
      <p:regular r:id="rId21"/>
      <p:bold r:id="rId22"/>
      <p:italic r:id="rId23"/>
      <p:boldItalic r:id="rId24"/>
    </p:embeddedFont>
    <p:embeddedFont>
      <p:font typeface="Open Sans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Economica-bold.fntdata"/><Relationship Id="rId21" Type="http://schemas.openxmlformats.org/officeDocument/2006/relationships/font" Target="fonts/Economica-regular.fntdata"/><Relationship Id="rId24" Type="http://schemas.openxmlformats.org/officeDocument/2006/relationships/font" Target="fonts/Economica-boldItalic.fntdata"/><Relationship Id="rId23" Type="http://schemas.openxmlformats.org/officeDocument/2006/relationships/font" Target="fonts/Economica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OpenSans-bold.fntdata"/><Relationship Id="rId25" Type="http://schemas.openxmlformats.org/officeDocument/2006/relationships/font" Target="fonts/OpenSans-regular.fntdata"/><Relationship Id="rId28" Type="http://schemas.openxmlformats.org/officeDocument/2006/relationships/font" Target="fonts/OpenSans-boldItalic.fntdata"/><Relationship Id="rId27" Type="http://schemas.openxmlformats.org/officeDocument/2006/relationships/font" Target="fonts/OpenSans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744013" y="756700"/>
            <a:ext cx="1081625" cy="1124950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Shape 11"/>
          <p:cNvSpPr/>
          <p:nvPr/>
        </p:nvSpPr>
        <p:spPr>
          <a:xfrm rot="10800000">
            <a:off x="5318350" y="3266725"/>
            <a:ext cx="1081625" cy="1124950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Shape 1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flipH="1">
            <a:off x="7595938" y="460225"/>
            <a:ext cx="1081625" cy="1124950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Shape 17"/>
          <p:cNvSpPr/>
          <p:nvPr/>
        </p:nvSpPr>
        <p:spPr>
          <a:xfrm flipH="1" rot="10800000">
            <a:off x="466425" y="3558325"/>
            <a:ext cx="1081625" cy="1124950"/>
          </a:xfrm>
          <a:custGeom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Shape 18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Shape 2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Shape 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Shape 4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Shape 44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ctrTitle"/>
          </p:nvPr>
        </p:nvSpPr>
        <p:spPr>
          <a:xfrm>
            <a:off x="311700" y="1011975"/>
            <a:ext cx="8520600" cy="14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Food Security 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Vocabulary</a:t>
            </a:r>
            <a:endParaRPr/>
          </a:p>
        </p:txBody>
      </p:sp>
      <p:sp>
        <p:nvSpPr>
          <p:cNvPr id="63" name="Shape 63"/>
          <p:cNvSpPr txBox="1"/>
          <p:nvPr>
            <p:ph idx="1" type="subTitle"/>
          </p:nvPr>
        </p:nvSpPr>
        <p:spPr>
          <a:xfrm>
            <a:off x="311700" y="34711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Feed 1010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Institute for Systems Biology</a:t>
            </a:r>
            <a:endParaRPr sz="1800"/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60086" y="2548173"/>
            <a:ext cx="1623825" cy="85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3: Exit Ticket</a:t>
            </a:r>
            <a:endParaRPr/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AutoNum type="arabicPeriod"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Why is it important to consider stakeholders when generating a plan?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AutoNum type="arabicPeriod"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After hearing about the other stakeholders, was there a particular stakeholder that had more of an impact on food security?</a:t>
            </a:r>
            <a:endParaRPr b="1" sz="2400"/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4: Warm-up</a:t>
            </a:r>
            <a:endParaRPr/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is a “</a:t>
            </a:r>
            <a:r>
              <a:rPr b="1" lang="en"/>
              <a:t>Nutrient Cycle</a:t>
            </a:r>
            <a:r>
              <a:rPr lang="en"/>
              <a:t>”?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Give 2 examples of nutrient cycles.</a:t>
            </a:r>
            <a:endParaRPr/>
          </a:p>
        </p:txBody>
      </p:sp>
      <p:pic>
        <p:nvPicPr>
          <p:cNvPr id="135" name="Shape 1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4: Exit Ticket</a:t>
            </a:r>
            <a:endParaRPr/>
          </a:p>
        </p:txBody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Nutrient Cycles</a:t>
            </a:r>
            <a:endParaRPr/>
          </a:p>
          <a:p>
            <a:pPr indent="-342900" lvl="0" marL="45720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Draw and label a systems diagram that shows one of the nutrient cycles within an aquaponics system.</a:t>
            </a:r>
            <a:endParaRPr/>
          </a:p>
        </p:txBody>
      </p:sp>
      <p:pic>
        <p:nvPicPr>
          <p:cNvPr id="142" name="Shape 1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5: Warm-up</a:t>
            </a:r>
            <a:endParaRPr/>
          </a:p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is the definition of an “</a:t>
            </a:r>
            <a:r>
              <a:rPr b="1" lang="en"/>
              <a:t>Ecosystem</a:t>
            </a:r>
            <a:r>
              <a:rPr lang="en"/>
              <a:t>”?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is the definition of a “</a:t>
            </a:r>
            <a:r>
              <a:rPr b="1" lang="en"/>
              <a:t>Nonrenewable Resource</a:t>
            </a:r>
            <a:r>
              <a:rPr lang="en"/>
              <a:t>”?</a:t>
            </a:r>
            <a:endParaRPr/>
          </a:p>
        </p:txBody>
      </p:sp>
      <p:pic>
        <p:nvPicPr>
          <p:cNvPr id="149" name="Shape 1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5: Exit Ticket</a:t>
            </a:r>
            <a:endParaRPr/>
          </a:p>
        </p:txBody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Ecosystem and Nonrenewable Resource</a:t>
            </a:r>
            <a:endParaRPr b="1"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Show how an </a:t>
            </a:r>
            <a:r>
              <a:rPr b="1" lang="en"/>
              <a:t>ecosystem</a:t>
            </a:r>
            <a:r>
              <a:rPr lang="en"/>
              <a:t> can be illustrated as a system.</a:t>
            </a:r>
            <a:endParaRPr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How would overuse of a </a:t>
            </a:r>
            <a:r>
              <a:rPr b="1" lang="en"/>
              <a:t>nonrenewable resource </a:t>
            </a:r>
            <a:r>
              <a:rPr lang="en"/>
              <a:t>affect the ecosystem you just illustrated?</a:t>
            </a:r>
            <a:endParaRPr/>
          </a:p>
        </p:txBody>
      </p:sp>
      <p:pic>
        <p:nvPicPr>
          <p:cNvPr id="156" name="Shape 1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6: Warm-up</a:t>
            </a:r>
            <a:endParaRPr/>
          </a:p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is the definition of a “</a:t>
            </a:r>
            <a:r>
              <a:rPr b="1" lang="en"/>
              <a:t>Greenhouse Gases</a:t>
            </a:r>
            <a:r>
              <a:rPr lang="en"/>
              <a:t>?</a:t>
            </a:r>
            <a:endParaRPr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is the definition of a “</a:t>
            </a:r>
            <a:r>
              <a:rPr b="1" lang="en"/>
              <a:t>Subsidy</a:t>
            </a:r>
            <a:r>
              <a:rPr lang="en"/>
              <a:t>”?</a:t>
            </a:r>
            <a:endParaRPr/>
          </a:p>
        </p:txBody>
      </p:sp>
      <p:pic>
        <p:nvPicPr>
          <p:cNvPr id="163" name="Shape 1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6: Exit Ticket</a:t>
            </a:r>
            <a:endParaRPr/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Greenhouse Gas and Subsidy</a:t>
            </a:r>
            <a:endParaRPr b="1"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List 3 ways greenhouse gases are produced in agriculture.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Explain how climate change could affect growing crops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How could providing subsidies affect the price of crops? </a:t>
            </a:r>
            <a:endParaRPr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How is the availability of a crop related to the price of the crop?</a:t>
            </a:r>
            <a:endParaRPr/>
          </a:p>
        </p:txBody>
      </p:sp>
      <p:pic>
        <p:nvPicPr>
          <p:cNvPr id="170" name="Shape 1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Food Security Vocabulary: Warm Ups and Exit Tickets</a:t>
            </a:r>
            <a:endParaRPr sz="4000"/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16500" y="1377625"/>
            <a:ext cx="38331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Lesson 1: </a:t>
            </a:r>
            <a:r>
              <a:rPr lang="en"/>
              <a:t>Food Security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Lesson 2: </a:t>
            </a:r>
            <a:r>
              <a:rPr lang="en"/>
              <a:t>Sustainability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Optional Lab: </a:t>
            </a:r>
            <a:r>
              <a:rPr lang="en"/>
              <a:t>Photosynthesis &amp; Nitrification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Lesson 3:</a:t>
            </a:r>
            <a:r>
              <a:rPr lang="en"/>
              <a:t> Nutrient Cycling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Lesson 4:</a:t>
            </a:r>
            <a:r>
              <a:rPr lang="en"/>
              <a:t> Ecosystem and Nonrenewable Resource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 txBox="1"/>
          <p:nvPr>
            <p:ph idx="4294967295" type="body"/>
          </p:nvPr>
        </p:nvSpPr>
        <p:spPr>
          <a:xfrm>
            <a:off x="4980975" y="1377625"/>
            <a:ext cx="3999900" cy="273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Lesson 5:</a:t>
            </a:r>
            <a:r>
              <a:rPr lang="en"/>
              <a:t> Urbanization and Desertification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Lesson 6: </a:t>
            </a:r>
            <a:r>
              <a:rPr lang="en"/>
              <a:t>Climate</a:t>
            </a:r>
            <a:r>
              <a:rPr lang="en"/>
              <a:t> Change and Farm Subsidies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/>
              <a:t>Extra options:</a:t>
            </a:r>
            <a:r>
              <a:rPr lang="en"/>
              <a:t> desalination, biofuel, microbiology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1: Warm up</a:t>
            </a:r>
            <a:endParaRPr/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is the definition of “</a:t>
            </a:r>
            <a:r>
              <a:rPr b="1" lang="en"/>
              <a:t>Food Security</a:t>
            </a:r>
            <a:r>
              <a:rPr lang="en"/>
              <a:t>”</a:t>
            </a:r>
            <a:endParaRPr/>
          </a:p>
        </p:txBody>
      </p:sp>
      <p:pic>
        <p:nvPicPr>
          <p:cNvPr id="79" name="Shape 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1: Exit Ticket</a:t>
            </a:r>
            <a:endParaRPr/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Food Security</a:t>
            </a:r>
            <a:endParaRPr b="1"/>
          </a:p>
          <a:p>
            <a:pPr indent="-342900" lvl="0" marL="45720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Is the answer to food insecurity simply growing more food?</a:t>
            </a:r>
            <a:endParaRPr/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2: Warm up</a:t>
            </a:r>
            <a:endParaRPr/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is the definition of “</a:t>
            </a:r>
            <a:r>
              <a:rPr b="1" lang="en"/>
              <a:t>Sustainability</a:t>
            </a:r>
            <a:r>
              <a:rPr lang="en"/>
              <a:t>”?</a:t>
            </a:r>
            <a:endParaRPr/>
          </a:p>
        </p:txBody>
      </p:sp>
      <p:pic>
        <p:nvPicPr>
          <p:cNvPr id="93" name="Shape 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2: Exit Ticket</a:t>
            </a:r>
            <a:endParaRPr/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Fill out the “Agricultural Necessities Chart” on your handout to compare the biotic and abiotic factors needed in different agricultural production systems.</a:t>
            </a:r>
            <a:endParaRPr/>
          </a:p>
        </p:txBody>
      </p:sp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Calculating an Efficient System</a:t>
            </a:r>
            <a:r>
              <a:rPr lang="en"/>
              <a:t>: Warm up</a:t>
            </a:r>
            <a:endParaRPr/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is the definition of “</a:t>
            </a:r>
            <a:r>
              <a:rPr b="1" lang="en"/>
              <a:t>Photosynthesis</a:t>
            </a:r>
            <a:r>
              <a:rPr lang="en"/>
              <a:t>”?</a:t>
            </a:r>
            <a:endParaRPr/>
          </a:p>
          <a:p>
            <a:pPr indent="-342900" lvl="0" marL="457200">
              <a:spcBef>
                <a:spcPts val="0"/>
              </a:spcBef>
              <a:spcAft>
                <a:spcPts val="1600"/>
              </a:spcAft>
              <a:buSzPts val="1800"/>
              <a:buAutoNum type="arabicPeriod"/>
            </a:pPr>
            <a:r>
              <a:rPr lang="en"/>
              <a:t>What is the definition of “</a:t>
            </a:r>
            <a:r>
              <a:rPr b="1" lang="en"/>
              <a:t>Nitrification</a:t>
            </a:r>
            <a:r>
              <a:rPr lang="en"/>
              <a:t>”?</a:t>
            </a:r>
            <a:endParaRPr/>
          </a:p>
        </p:txBody>
      </p:sp>
      <p:pic>
        <p:nvPicPr>
          <p:cNvPr id="107" name="Shape 1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Calculating an Efficient System: Exit Ticket</a:t>
            </a:r>
            <a:endParaRPr/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Photosynthesis and Nitrification</a:t>
            </a:r>
            <a:endParaRPr b="1"/>
          </a:p>
          <a:p>
            <a:pPr indent="-342900" lvl="0" marL="45720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If </a:t>
            </a:r>
            <a:r>
              <a:rPr b="1" lang="en"/>
              <a:t>photosynthesis</a:t>
            </a:r>
            <a:r>
              <a:rPr lang="en"/>
              <a:t> slowed down in your aquaponic system, how do you think that would affect </a:t>
            </a:r>
            <a:r>
              <a:rPr b="1" lang="en"/>
              <a:t>nitrification</a:t>
            </a:r>
            <a:r>
              <a:rPr lang="en"/>
              <a:t>? Explain your reasoning.</a:t>
            </a:r>
            <a:endParaRPr/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3: Warm-up</a:t>
            </a:r>
            <a:endParaRPr/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/>
              <a:t>How would you define what a stakeholder is?</a:t>
            </a:r>
            <a:endParaRPr sz="2400"/>
          </a:p>
        </p:txBody>
      </p:sp>
      <p:pic>
        <p:nvPicPr>
          <p:cNvPr id="121" name="Shape 1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2273" y="4437250"/>
            <a:ext cx="1092377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