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95" r:id="rId2"/>
    <p:sldId id="288" r:id="rId3"/>
    <p:sldId id="274" r:id="rId4"/>
    <p:sldId id="277" r:id="rId5"/>
    <p:sldId id="284" r:id="rId6"/>
    <p:sldId id="292" r:id="rId7"/>
    <p:sldId id="283" r:id="rId8"/>
    <p:sldId id="282" r:id="rId9"/>
    <p:sldId id="281" r:id="rId10"/>
    <p:sldId id="280" r:id="rId11"/>
    <p:sldId id="279" r:id="rId12"/>
    <p:sldId id="285" r:id="rId13"/>
    <p:sldId id="291" r:id="rId14"/>
    <p:sldId id="272" r:id="rId15"/>
    <p:sldId id="260" r:id="rId16"/>
    <p:sldId id="294" r:id="rId17"/>
    <p:sldId id="268" r:id="rId18"/>
    <p:sldId id="28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6600"/>
    <a:srgbClr val="FF0000"/>
    <a:srgbClr val="76F4FA"/>
    <a:srgbClr val="FF7C80"/>
    <a:srgbClr val="FF505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wmoore\My%20Documents\ISB%20Work\Spectrophotometer\Mock%20calibration%20cur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wmoore\My%20Documents\ISB%20Work\Spectrophotometer\Mock%20calibration%20curv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wmoore\My%20Documents\ISB%20Work\Spectrophotometer\Mock%20calibration%20curv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wmoore\My%20Documents\ISB%20Work\Spectrophotometer\Mock%20calibration%20curv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wmoore\My%20Documents\ISB%20Work\Spectrophotometer\Mock%20calibration%20curv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wmoore\My%20Documents\ISB%20Work\Spectrophotometer\Mock%20calibration%20curv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wmoore\My%20Documents\ISB%20Work\Spectrophotometer\Mock%20calibration%20curv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wmoore\My%20Documents\ISB%20Work\Spectrophotometer\Mock%20calibration%20cur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trendline>
            <c:spPr>
              <a:ln>
                <a:solidFill>
                  <a:schemeClr val="tx1"/>
                </a:solidFill>
              </a:ln>
            </c:spPr>
            <c:trendlineType val="power"/>
            <c:dispRSqr val="0"/>
            <c:dispEq val="0"/>
          </c:trendline>
          <c:trendline>
            <c:spPr>
              <a:ln w="0">
                <a:solidFill>
                  <a:sysClr val="window" lastClr="FFFFFF">
                    <a:alpha val="0"/>
                  </a:sys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Sheet1!$A$25:$A$31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Sheet1!$B$25:$B$31</c:f>
              <c:numCache>
                <c:formatCode>0.0</c:formatCode>
                <c:ptCount val="7"/>
                <c:pt idx="0">
                  <c:v>0.30000000000000004</c:v>
                </c:pt>
                <c:pt idx="1">
                  <c:v>1.3559123539096778</c:v>
                </c:pt>
                <c:pt idx="2">
                  <c:v>2.4734084536802756</c:v>
                </c:pt>
                <c:pt idx="3">
                  <c:v>3.6372181869537257</c:v>
                </c:pt>
                <c:pt idx="4">
                  <c:v>4.7191551774475062</c:v>
                </c:pt>
                <c:pt idx="5">
                  <c:v>5.7753385187390496</c:v>
                </c:pt>
                <c:pt idx="6">
                  <c:v>6.7758824441792624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0528"/>
        <c:axId val="48392064"/>
      </c:scatterChart>
      <c:valAx>
        <c:axId val="48390528"/>
        <c:scaling>
          <c:orientation val="minMax"/>
          <c:max val="6"/>
          <c:min val="0"/>
        </c:scaling>
        <c:delete val="0"/>
        <c:axPos val="b"/>
        <c:majorGridlines/>
        <c:minorGridlines/>
        <c:numFmt formatCode="0" sourceLinked="0"/>
        <c:majorTickMark val="out"/>
        <c:minorTickMark val="none"/>
        <c:tickLblPos val="nextTo"/>
        <c:crossAx val="48392064"/>
        <c:crosses val="autoZero"/>
        <c:crossBetween val="midCat"/>
      </c:valAx>
      <c:valAx>
        <c:axId val="48392064"/>
        <c:scaling>
          <c:orientation val="minMax"/>
        </c:scaling>
        <c:delete val="0"/>
        <c:axPos val="l"/>
        <c:majorGridlines/>
        <c:minorGridlines/>
        <c:numFmt formatCode="0.0" sourceLinked="1"/>
        <c:majorTickMark val="out"/>
        <c:minorTickMark val="none"/>
        <c:tickLblPos val="nextTo"/>
        <c:crossAx val="483905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trendline>
            <c:spPr>
              <a:ln>
                <a:solidFill>
                  <a:schemeClr val="tx1"/>
                </a:solidFill>
              </a:ln>
            </c:spPr>
            <c:trendlineType val="power"/>
            <c:dispRSqr val="0"/>
            <c:dispEq val="0"/>
          </c:trendline>
          <c:trendline>
            <c:spPr>
              <a:ln w="0">
                <a:solidFill>
                  <a:sysClr val="window" lastClr="FFFFFF">
                    <a:alpha val="0"/>
                  </a:sys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Sheet1!$A$25:$A$31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Sheet1!$B$25:$B$31</c:f>
              <c:numCache>
                <c:formatCode>0.0</c:formatCode>
                <c:ptCount val="7"/>
                <c:pt idx="0">
                  <c:v>0.30000000000000004</c:v>
                </c:pt>
                <c:pt idx="1">
                  <c:v>1.3559123539096778</c:v>
                </c:pt>
                <c:pt idx="2">
                  <c:v>2.4734084536802756</c:v>
                </c:pt>
                <c:pt idx="3">
                  <c:v>3.6372181869537257</c:v>
                </c:pt>
                <c:pt idx="4">
                  <c:v>4.7191551774475053</c:v>
                </c:pt>
                <c:pt idx="5">
                  <c:v>5.7753385187390496</c:v>
                </c:pt>
                <c:pt idx="6">
                  <c:v>6.7758824441792624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578816"/>
        <c:axId val="62075648"/>
      </c:scatterChart>
      <c:valAx>
        <c:axId val="60578816"/>
        <c:scaling>
          <c:orientation val="minMax"/>
          <c:max val="6"/>
          <c:min val="0"/>
        </c:scaling>
        <c:delete val="0"/>
        <c:axPos val="b"/>
        <c:majorGridlines/>
        <c:minorGridlines/>
        <c:numFmt formatCode="0" sourceLinked="0"/>
        <c:majorTickMark val="out"/>
        <c:minorTickMark val="none"/>
        <c:tickLblPos val="nextTo"/>
        <c:crossAx val="62075648"/>
        <c:crosses val="autoZero"/>
        <c:crossBetween val="midCat"/>
      </c:valAx>
      <c:valAx>
        <c:axId val="62075648"/>
        <c:scaling>
          <c:orientation val="minMax"/>
        </c:scaling>
        <c:delete val="0"/>
        <c:axPos val="l"/>
        <c:majorGridlines/>
        <c:minorGridlines/>
        <c:numFmt formatCode="0.0" sourceLinked="1"/>
        <c:majorTickMark val="out"/>
        <c:minorTickMark val="none"/>
        <c:tickLblPos val="nextTo"/>
        <c:crossAx val="605788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trendline>
            <c:spPr>
              <a:ln>
                <a:solidFill>
                  <a:schemeClr val="tx1"/>
                </a:solidFill>
              </a:ln>
            </c:spPr>
            <c:trendlineType val="power"/>
            <c:dispRSqr val="0"/>
            <c:dispEq val="0"/>
          </c:trendline>
          <c:trendline>
            <c:spPr>
              <a:ln w="0">
                <a:solidFill>
                  <a:sysClr val="window" lastClr="FFFFFF">
                    <a:alpha val="0"/>
                  </a:sys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Sheet1!$A$25:$A$31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Sheet1!$B$25:$B$31</c:f>
              <c:numCache>
                <c:formatCode>0.0</c:formatCode>
                <c:ptCount val="7"/>
                <c:pt idx="0">
                  <c:v>0.30000000000000004</c:v>
                </c:pt>
                <c:pt idx="1">
                  <c:v>1.3559123539096778</c:v>
                </c:pt>
                <c:pt idx="2">
                  <c:v>2.4734084536802756</c:v>
                </c:pt>
                <c:pt idx="3">
                  <c:v>3.6372181869537257</c:v>
                </c:pt>
                <c:pt idx="4">
                  <c:v>4.7191551774475053</c:v>
                </c:pt>
                <c:pt idx="5">
                  <c:v>5.7753385187390496</c:v>
                </c:pt>
                <c:pt idx="6">
                  <c:v>6.7758824441792624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72416"/>
        <c:axId val="64594688"/>
      </c:scatterChart>
      <c:valAx>
        <c:axId val="64572416"/>
        <c:scaling>
          <c:orientation val="minMax"/>
          <c:max val="6"/>
          <c:min val="0"/>
        </c:scaling>
        <c:delete val="0"/>
        <c:axPos val="b"/>
        <c:majorGridlines/>
        <c:minorGridlines/>
        <c:numFmt formatCode="0" sourceLinked="0"/>
        <c:majorTickMark val="out"/>
        <c:minorTickMark val="none"/>
        <c:tickLblPos val="nextTo"/>
        <c:crossAx val="64594688"/>
        <c:crosses val="autoZero"/>
        <c:crossBetween val="midCat"/>
      </c:valAx>
      <c:valAx>
        <c:axId val="64594688"/>
        <c:scaling>
          <c:orientation val="minMax"/>
        </c:scaling>
        <c:delete val="0"/>
        <c:axPos val="l"/>
        <c:majorGridlines/>
        <c:minorGridlines/>
        <c:numFmt formatCode="0.0" sourceLinked="1"/>
        <c:majorTickMark val="out"/>
        <c:minorTickMark val="none"/>
        <c:tickLblPos val="nextTo"/>
        <c:crossAx val="645724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trendline>
            <c:spPr>
              <a:ln>
                <a:solidFill>
                  <a:schemeClr val="tx1"/>
                </a:solidFill>
              </a:ln>
            </c:spPr>
            <c:trendlineType val="power"/>
            <c:dispRSqr val="0"/>
            <c:dispEq val="0"/>
          </c:trendline>
          <c:trendline>
            <c:spPr>
              <a:ln w="0">
                <a:solidFill>
                  <a:sysClr val="window" lastClr="FFFFFF">
                    <a:alpha val="0"/>
                  </a:sys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Sheet1!$A$25:$A$31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Sheet1!$B$25:$B$31</c:f>
              <c:numCache>
                <c:formatCode>0.0</c:formatCode>
                <c:ptCount val="7"/>
                <c:pt idx="0">
                  <c:v>0.30000000000000004</c:v>
                </c:pt>
                <c:pt idx="1">
                  <c:v>1.3559123539096778</c:v>
                </c:pt>
                <c:pt idx="2">
                  <c:v>2.4734084536802756</c:v>
                </c:pt>
                <c:pt idx="3">
                  <c:v>3.6372181869537257</c:v>
                </c:pt>
                <c:pt idx="4">
                  <c:v>4.7191551774475053</c:v>
                </c:pt>
                <c:pt idx="5">
                  <c:v>5.7753385187390496</c:v>
                </c:pt>
                <c:pt idx="6">
                  <c:v>6.7758824441792624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47552"/>
        <c:axId val="64649088"/>
      </c:scatterChart>
      <c:valAx>
        <c:axId val="64647552"/>
        <c:scaling>
          <c:orientation val="minMax"/>
          <c:max val="6"/>
          <c:min val="0"/>
        </c:scaling>
        <c:delete val="0"/>
        <c:axPos val="b"/>
        <c:majorGridlines/>
        <c:minorGridlines/>
        <c:numFmt formatCode="0" sourceLinked="0"/>
        <c:majorTickMark val="out"/>
        <c:minorTickMark val="none"/>
        <c:tickLblPos val="nextTo"/>
        <c:crossAx val="64649088"/>
        <c:crosses val="autoZero"/>
        <c:crossBetween val="midCat"/>
      </c:valAx>
      <c:valAx>
        <c:axId val="64649088"/>
        <c:scaling>
          <c:orientation val="minMax"/>
        </c:scaling>
        <c:delete val="0"/>
        <c:axPos val="l"/>
        <c:majorGridlines/>
        <c:minorGridlines/>
        <c:numFmt formatCode="0.0" sourceLinked="1"/>
        <c:majorTickMark val="out"/>
        <c:minorTickMark val="none"/>
        <c:tickLblPos val="nextTo"/>
        <c:crossAx val="64647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trendline>
            <c:spPr>
              <a:ln>
                <a:solidFill>
                  <a:schemeClr val="tx1"/>
                </a:solidFill>
              </a:ln>
            </c:spPr>
            <c:trendlineType val="power"/>
            <c:dispRSqr val="0"/>
            <c:dispEq val="0"/>
          </c:trendline>
          <c:trendline>
            <c:spPr>
              <a:ln w="0">
                <a:solidFill>
                  <a:sysClr val="window" lastClr="FFFFFF">
                    <a:alpha val="0"/>
                  </a:sys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Sheet1!$A$25:$A$31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Sheet1!$B$25:$B$31</c:f>
              <c:numCache>
                <c:formatCode>0.0</c:formatCode>
                <c:ptCount val="7"/>
                <c:pt idx="0">
                  <c:v>0.30000000000000004</c:v>
                </c:pt>
                <c:pt idx="1">
                  <c:v>1.3559123539096778</c:v>
                </c:pt>
                <c:pt idx="2">
                  <c:v>2.4734084536802756</c:v>
                </c:pt>
                <c:pt idx="3">
                  <c:v>3.6372181869537257</c:v>
                </c:pt>
                <c:pt idx="4">
                  <c:v>4.7191551774475053</c:v>
                </c:pt>
                <c:pt idx="5">
                  <c:v>5.7753385187390496</c:v>
                </c:pt>
                <c:pt idx="6">
                  <c:v>6.7758824441792624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171648"/>
        <c:axId val="66173184"/>
      </c:scatterChart>
      <c:valAx>
        <c:axId val="66171648"/>
        <c:scaling>
          <c:orientation val="minMax"/>
          <c:max val="6"/>
          <c:min val="0"/>
        </c:scaling>
        <c:delete val="0"/>
        <c:axPos val="b"/>
        <c:majorGridlines/>
        <c:minorGridlines/>
        <c:numFmt formatCode="0" sourceLinked="0"/>
        <c:majorTickMark val="out"/>
        <c:minorTickMark val="none"/>
        <c:tickLblPos val="nextTo"/>
        <c:crossAx val="66173184"/>
        <c:crosses val="autoZero"/>
        <c:crossBetween val="midCat"/>
      </c:valAx>
      <c:valAx>
        <c:axId val="66173184"/>
        <c:scaling>
          <c:orientation val="minMax"/>
        </c:scaling>
        <c:delete val="0"/>
        <c:axPos val="l"/>
        <c:majorGridlines/>
        <c:minorGridlines/>
        <c:numFmt formatCode="0.0" sourceLinked="1"/>
        <c:majorTickMark val="out"/>
        <c:minorTickMark val="none"/>
        <c:tickLblPos val="nextTo"/>
        <c:crossAx val="66171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trendline>
            <c:spPr>
              <a:ln>
                <a:solidFill>
                  <a:schemeClr val="tx1"/>
                </a:solidFill>
              </a:ln>
            </c:spPr>
            <c:trendlineType val="power"/>
            <c:dispRSqr val="0"/>
            <c:dispEq val="0"/>
          </c:trendline>
          <c:trendline>
            <c:spPr>
              <a:ln w="0">
                <a:solidFill>
                  <a:sysClr val="window" lastClr="FFFFFF">
                    <a:alpha val="0"/>
                  </a:sys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Sheet1!$A$25:$A$31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Sheet1!$B$25:$B$31</c:f>
              <c:numCache>
                <c:formatCode>0.0</c:formatCode>
                <c:ptCount val="7"/>
                <c:pt idx="0">
                  <c:v>0.30000000000000004</c:v>
                </c:pt>
                <c:pt idx="1">
                  <c:v>1.3559123539096778</c:v>
                </c:pt>
                <c:pt idx="2">
                  <c:v>2.4734084536802756</c:v>
                </c:pt>
                <c:pt idx="3">
                  <c:v>3.6372181869537257</c:v>
                </c:pt>
                <c:pt idx="4">
                  <c:v>4.7191551774475053</c:v>
                </c:pt>
                <c:pt idx="5">
                  <c:v>5.7753385187390496</c:v>
                </c:pt>
                <c:pt idx="6">
                  <c:v>6.7758824441792624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83008"/>
        <c:axId val="66284544"/>
      </c:scatterChart>
      <c:valAx>
        <c:axId val="66283008"/>
        <c:scaling>
          <c:orientation val="minMax"/>
          <c:max val="6"/>
          <c:min val="0"/>
        </c:scaling>
        <c:delete val="0"/>
        <c:axPos val="b"/>
        <c:majorGridlines/>
        <c:minorGridlines/>
        <c:numFmt formatCode="0" sourceLinked="0"/>
        <c:majorTickMark val="out"/>
        <c:minorTickMark val="none"/>
        <c:tickLblPos val="nextTo"/>
        <c:crossAx val="66284544"/>
        <c:crosses val="autoZero"/>
        <c:crossBetween val="midCat"/>
      </c:valAx>
      <c:valAx>
        <c:axId val="66284544"/>
        <c:scaling>
          <c:orientation val="minMax"/>
        </c:scaling>
        <c:delete val="0"/>
        <c:axPos val="l"/>
        <c:majorGridlines/>
        <c:minorGridlines/>
        <c:numFmt formatCode="0.0" sourceLinked="1"/>
        <c:majorTickMark val="out"/>
        <c:minorTickMark val="none"/>
        <c:tickLblPos val="nextTo"/>
        <c:crossAx val="662830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trendline>
            <c:spPr>
              <a:ln>
                <a:solidFill>
                  <a:schemeClr val="tx1"/>
                </a:solidFill>
              </a:ln>
            </c:spPr>
            <c:trendlineType val="power"/>
            <c:dispRSqr val="0"/>
            <c:dispEq val="0"/>
          </c:trendline>
          <c:trendline>
            <c:spPr>
              <a:ln w="0">
                <a:solidFill>
                  <a:sysClr val="window" lastClr="FFFFFF">
                    <a:alpha val="0"/>
                  </a:sys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Sheet1!$A$25:$A$31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Sheet1!$B$25:$B$31</c:f>
              <c:numCache>
                <c:formatCode>0.0</c:formatCode>
                <c:ptCount val="7"/>
                <c:pt idx="0">
                  <c:v>0.30000000000000004</c:v>
                </c:pt>
                <c:pt idx="1">
                  <c:v>1.3559123539096778</c:v>
                </c:pt>
                <c:pt idx="2">
                  <c:v>2.4734084536802756</c:v>
                </c:pt>
                <c:pt idx="3">
                  <c:v>3.6372181869537257</c:v>
                </c:pt>
                <c:pt idx="4">
                  <c:v>4.7191551774475053</c:v>
                </c:pt>
                <c:pt idx="5">
                  <c:v>5.7753385187390496</c:v>
                </c:pt>
                <c:pt idx="6">
                  <c:v>6.7758824441792624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95136"/>
        <c:axId val="66425600"/>
      </c:scatterChart>
      <c:valAx>
        <c:axId val="66395136"/>
        <c:scaling>
          <c:orientation val="minMax"/>
          <c:max val="6"/>
          <c:min val="0"/>
        </c:scaling>
        <c:delete val="0"/>
        <c:axPos val="b"/>
        <c:majorGridlines/>
        <c:minorGridlines/>
        <c:numFmt formatCode="0" sourceLinked="0"/>
        <c:majorTickMark val="out"/>
        <c:minorTickMark val="none"/>
        <c:tickLblPos val="nextTo"/>
        <c:crossAx val="66425600"/>
        <c:crosses val="autoZero"/>
        <c:crossBetween val="midCat"/>
      </c:valAx>
      <c:valAx>
        <c:axId val="66425600"/>
        <c:scaling>
          <c:orientation val="minMax"/>
        </c:scaling>
        <c:delete val="0"/>
        <c:axPos val="l"/>
        <c:majorGridlines/>
        <c:minorGridlines/>
        <c:numFmt formatCode="0.0" sourceLinked="1"/>
        <c:majorTickMark val="out"/>
        <c:minorTickMark val="none"/>
        <c:tickLblPos val="nextTo"/>
        <c:crossAx val="663951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trendline>
            <c:spPr>
              <a:ln>
                <a:solidFill>
                  <a:schemeClr val="tx1"/>
                </a:solidFill>
              </a:ln>
            </c:spPr>
            <c:trendlineType val="power"/>
            <c:dispRSqr val="0"/>
            <c:dispEq val="0"/>
          </c:trendline>
          <c:trendline>
            <c:spPr>
              <a:ln w="0">
                <a:solidFill>
                  <a:sysClr val="window" lastClr="FFFFFF">
                    <a:alpha val="0"/>
                  </a:sys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Sheet1!$A$25:$A$31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Sheet1!$B$25:$B$31</c:f>
              <c:numCache>
                <c:formatCode>0.0</c:formatCode>
                <c:ptCount val="7"/>
                <c:pt idx="0">
                  <c:v>0.30000000000000004</c:v>
                </c:pt>
                <c:pt idx="1">
                  <c:v>1.3559123539096778</c:v>
                </c:pt>
                <c:pt idx="2">
                  <c:v>2.4734084536802725</c:v>
                </c:pt>
                <c:pt idx="3">
                  <c:v>3.6372181869537226</c:v>
                </c:pt>
                <c:pt idx="4">
                  <c:v>4.7191551774475045</c:v>
                </c:pt>
                <c:pt idx="5">
                  <c:v>5.7753385187390496</c:v>
                </c:pt>
                <c:pt idx="6">
                  <c:v>6.7758824441792624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516096"/>
        <c:axId val="66517632"/>
      </c:scatterChart>
      <c:valAx>
        <c:axId val="66516096"/>
        <c:scaling>
          <c:orientation val="minMax"/>
          <c:max val="6"/>
          <c:min val="0"/>
        </c:scaling>
        <c:delete val="0"/>
        <c:axPos val="b"/>
        <c:majorGridlines/>
        <c:minorGridlines/>
        <c:numFmt formatCode="0" sourceLinked="0"/>
        <c:majorTickMark val="out"/>
        <c:minorTickMark val="none"/>
        <c:tickLblPos val="nextTo"/>
        <c:crossAx val="66517632"/>
        <c:crosses val="autoZero"/>
        <c:crossBetween val="midCat"/>
      </c:valAx>
      <c:valAx>
        <c:axId val="66517632"/>
        <c:scaling>
          <c:orientation val="minMax"/>
        </c:scaling>
        <c:delete val="0"/>
        <c:axPos val="l"/>
        <c:majorGridlines/>
        <c:minorGridlines/>
        <c:numFmt formatCode="0.0" sourceLinked="1"/>
        <c:majorTickMark val="out"/>
        <c:minorTickMark val="none"/>
        <c:tickLblPos val="nextTo"/>
        <c:crossAx val="665160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09EB63-B031-45B3-93ED-33D740678ED2}" type="datetime1">
              <a:rPr lang="en-US"/>
              <a:pPr/>
              <a:t>10/21/2015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C3460A-C358-4F21-8302-516353EE0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8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3BF24-F0DC-4617-B331-03A52DE8F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1628-7E80-40F3-B3B9-F64BF715C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A8C0-2EF8-47B4-9035-2DD7D60A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A12E1-4430-43AC-9835-100D9B61D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AC164-0A31-468F-BCF6-277E25E1A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D9ED-5F8C-493D-8C96-29B039F0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988C1-08E7-4DE4-9099-CD2228412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02AC1-D485-4808-AF20-66CAD8D72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8BD6-844E-415B-B036-A28CDAF68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5B664-C117-4774-AD33-E27A946B6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0F91-5D27-462B-8D11-7D9B80612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F4960F1-D45D-493E-B1FC-A99EDF7C4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2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2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2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52" y="3068960"/>
            <a:ext cx="7772400" cy="1470025"/>
          </a:xfrm>
        </p:spPr>
        <p:txBody>
          <a:bodyPr/>
          <a:lstStyle/>
          <a:p>
            <a:r>
              <a:rPr lang="en-US" sz="2400" dirty="0"/>
              <a:t>Lesson 5 – Observing Beyond our Senses: Inquiry Drives </a:t>
            </a:r>
            <a:r>
              <a:rPr lang="en-US" sz="2400" dirty="0" smtClean="0"/>
              <a:t>Technology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92" y="4859628"/>
            <a:ext cx="4032920" cy="1521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504835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Driving Question:</a:t>
            </a:r>
          </a:p>
          <a:p>
            <a:pPr algn="ctr"/>
            <a:r>
              <a:rPr lang="en-US" sz="2800" dirty="0" smtClean="0"/>
              <a:t>How </a:t>
            </a:r>
            <a:r>
              <a:rPr lang="en-US" sz="2800" dirty="0"/>
              <a:t>could we use the observed light properties to create an accurate measuring device?</a:t>
            </a:r>
          </a:p>
        </p:txBody>
      </p:sp>
    </p:spTree>
    <p:extLst>
      <p:ext uri="{BB962C8B-B14F-4D97-AF65-F5344CB8AC3E}">
        <p14:creationId xmlns:p14="http://schemas.microsoft.com/office/powerpoint/2010/main" val="22595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http://www.beaconlearningcenter.com/WebLessons/MeasuringTools/METRIC_RUL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67373">
            <a:off x="6234113" y="1758950"/>
            <a:ext cx="271303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sz="5400" smtClean="0"/>
              <a:t>How do we know spring scales are accurate?</a:t>
            </a:r>
          </a:p>
        </p:txBody>
      </p:sp>
      <p:grpSp>
        <p:nvGrpSpPr>
          <p:cNvPr id="21507" name="Group 6"/>
          <p:cNvGrpSpPr>
            <a:grpSpLocks/>
          </p:cNvGrpSpPr>
          <p:nvPr/>
        </p:nvGrpSpPr>
        <p:grpSpPr bwMode="auto">
          <a:xfrm>
            <a:off x="544513" y="5105400"/>
            <a:ext cx="674687" cy="1219200"/>
            <a:chOff x="7509767" y="4419600"/>
            <a:chExt cx="1310383" cy="1838325"/>
          </a:xfrm>
        </p:grpSpPr>
        <p:pic>
          <p:nvPicPr>
            <p:cNvPr id="21528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21363152">
              <a:off x="7509767" y="5397257"/>
              <a:ext cx="1283921" cy="556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1 kg</a:t>
              </a:r>
            </a:p>
          </p:txBody>
        </p:sp>
      </p:grpSp>
      <p:grpSp>
        <p:nvGrpSpPr>
          <p:cNvPr id="21508" name="Group 6"/>
          <p:cNvGrpSpPr>
            <a:grpSpLocks/>
          </p:cNvGrpSpPr>
          <p:nvPr/>
        </p:nvGrpSpPr>
        <p:grpSpPr bwMode="auto">
          <a:xfrm>
            <a:off x="4902200" y="4724400"/>
            <a:ext cx="1117600" cy="1752600"/>
            <a:chOff x="7517255" y="4419600"/>
            <a:chExt cx="1302895" cy="1838325"/>
          </a:xfrm>
        </p:grpSpPr>
        <p:pic>
          <p:nvPicPr>
            <p:cNvPr id="2152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 rot="21363152">
              <a:off x="7517255" y="5497863"/>
              <a:ext cx="1283923" cy="484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4 kg</a:t>
              </a:r>
            </a:p>
          </p:txBody>
        </p:sp>
      </p:grpSp>
      <p:grpSp>
        <p:nvGrpSpPr>
          <p:cNvPr id="21509" name="Group 6"/>
          <p:cNvGrpSpPr>
            <a:grpSpLocks/>
          </p:cNvGrpSpPr>
          <p:nvPr/>
        </p:nvGrpSpPr>
        <p:grpSpPr bwMode="auto">
          <a:xfrm>
            <a:off x="2514600" y="5029200"/>
            <a:ext cx="838200" cy="1371600"/>
            <a:chOff x="7488325" y="4419600"/>
            <a:chExt cx="1331825" cy="1838325"/>
          </a:xfrm>
        </p:grpSpPr>
        <p:pic>
          <p:nvPicPr>
            <p:cNvPr id="21524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21363152">
              <a:off x="7488325" y="5356264"/>
              <a:ext cx="1283921" cy="536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2 kg</a:t>
              </a:r>
            </a:p>
          </p:txBody>
        </p:sp>
      </p:grpSp>
      <p:graphicFrame>
        <p:nvGraphicFramePr>
          <p:cNvPr id="25" name="Chart 24"/>
          <p:cNvGraphicFramePr/>
          <p:nvPr/>
        </p:nvGraphicFramePr>
        <p:xfrm>
          <a:off x="717322" y="1447800"/>
          <a:ext cx="5686425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11" name="Rectangle 25"/>
          <p:cNvSpPr>
            <a:spLocks noChangeArrowheads="1"/>
          </p:cNvSpPr>
          <p:nvPr/>
        </p:nvSpPr>
        <p:spPr bwMode="auto">
          <a:xfrm rot="-5400000">
            <a:off x="-738188" y="2566988"/>
            <a:ext cx="267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 stretch (cm)</a:t>
            </a:r>
          </a:p>
        </p:txBody>
      </p:sp>
      <p:sp>
        <p:nvSpPr>
          <p:cNvPr id="21512" name="Rectangle 26"/>
          <p:cNvSpPr>
            <a:spLocks noChangeArrowheads="1"/>
          </p:cNvSpPr>
          <p:nvPr/>
        </p:nvSpPr>
        <p:spPr bwMode="auto">
          <a:xfrm>
            <a:off x="2622550" y="44196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mass (kg)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7305675" y="5553075"/>
            <a:ext cx="2590800" cy="19050"/>
          </a:xfrm>
          <a:prstGeom prst="line">
            <a:avLst/>
          </a:prstGeom>
          <a:ln w="95250">
            <a:solidFill>
              <a:srgbClr val="99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5-Point Star 35"/>
          <p:cNvSpPr/>
          <p:nvPr/>
        </p:nvSpPr>
        <p:spPr>
          <a:xfrm>
            <a:off x="5311775" y="2057400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8" name="5-Point Star 37"/>
          <p:cNvSpPr/>
          <p:nvPr/>
        </p:nvSpPr>
        <p:spPr>
          <a:xfrm>
            <a:off x="4452938" y="2438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9" name="5-Point Star 38"/>
          <p:cNvSpPr/>
          <p:nvPr/>
        </p:nvSpPr>
        <p:spPr>
          <a:xfrm>
            <a:off x="3614738" y="2819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0" name="5-Point Star 39"/>
          <p:cNvSpPr/>
          <p:nvPr/>
        </p:nvSpPr>
        <p:spPr>
          <a:xfrm>
            <a:off x="2776538" y="3178175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1" name="5-Point Star 40"/>
          <p:cNvSpPr/>
          <p:nvPr/>
        </p:nvSpPr>
        <p:spPr>
          <a:xfrm>
            <a:off x="1916113" y="3548063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2" name="5-Point Star 41"/>
          <p:cNvSpPr/>
          <p:nvPr/>
        </p:nvSpPr>
        <p:spPr>
          <a:xfrm>
            <a:off x="1066800" y="3962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15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10800000">
            <a:off x="8305800" y="3732213"/>
            <a:ext cx="533400" cy="158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800600" y="4648200"/>
            <a:ext cx="1371600" cy="1905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7" name="Rounded Rectangle 46"/>
          <p:cNvSpPr/>
          <p:nvPr/>
        </p:nvSpPr>
        <p:spPr>
          <a:xfrm>
            <a:off x="479425" y="5029200"/>
            <a:ext cx="838200" cy="1371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http://www.beaconlearningcenter.com/WebLessons/MeasuringTools/METRIC_RUL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67373">
            <a:off x="6234113" y="1758950"/>
            <a:ext cx="271303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sz="5400" smtClean="0"/>
              <a:t>How do we know spring scales are accurate?</a:t>
            </a:r>
          </a:p>
        </p:txBody>
      </p:sp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544513" y="5105400"/>
            <a:ext cx="674687" cy="1219200"/>
            <a:chOff x="7509767" y="4419600"/>
            <a:chExt cx="1310383" cy="1838325"/>
          </a:xfrm>
        </p:grpSpPr>
        <p:pic>
          <p:nvPicPr>
            <p:cNvPr id="225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21363152">
              <a:off x="7509767" y="5397257"/>
              <a:ext cx="1283921" cy="556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1 kg</a:t>
              </a:r>
            </a:p>
          </p:txBody>
        </p:sp>
      </p:grp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4902200" y="4724400"/>
            <a:ext cx="1117600" cy="1752600"/>
            <a:chOff x="7517255" y="4419600"/>
            <a:chExt cx="1302895" cy="1838325"/>
          </a:xfrm>
        </p:grpSpPr>
        <p:pic>
          <p:nvPicPr>
            <p:cNvPr id="22551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 rot="21363152">
              <a:off x="7517255" y="5497863"/>
              <a:ext cx="1283923" cy="484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4 kg</a:t>
              </a:r>
            </a:p>
          </p:txBody>
        </p:sp>
      </p:grpSp>
      <p:grpSp>
        <p:nvGrpSpPr>
          <p:cNvPr id="22533" name="Group 6"/>
          <p:cNvGrpSpPr>
            <a:grpSpLocks/>
          </p:cNvGrpSpPr>
          <p:nvPr/>
        </p:nvGrpSpPr>
        <p:grpSpPr bwMode="auto">
          <a:xfrm>
            <a:off x="2514600" y="5029200"/>
            <a:ext cx="838200" cy="1371600"/>
            <a:chOff x="7488325" y="4419600"/>
            <a:chExt cx="1331825" cy="1838325"/>
          </a:xfrm>
        </p:grpSpPr>
        <p:pic>
          <p:nvPicPr>
            <p:cNvPr id="22549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21363152">
              <a:off x="7488325" y="5356264"/>
              <a:ext cx="1283921" cy="536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2 kg</a:t>
              </a:r>
            </a:p>
          </p:txBody>
        </p:sp>
      </p:grpSp>
      <p:graphicFrame>
        <p:nvGraphicFramePr>
          <p:cNvPr id="25" name="Chart 24"/>
          <p:cNvGraphicFramePr/>
          <p:nvPr/>
        </p:nvGraphicFramePr>
        <p:xfrm>
          <a:off x="717322" y="1447800"/>
          <a:ext cx="5686425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5" name="Rectangle 25"/>
          <p:cNvSpPr>
            <a:spLocks noChangeArrowheads="1"/>
          </p:cNvSpPr>
          <p:nvPr/>
        </p:nvSpPr>
        <p:spPr bwMode="auto">
          <a:xfrm rot="-5400000">
            <a:off x="-738188" y="2566988"/>
            <a:ext cx="267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 stretch (cm)</a:t>
            </a:r>
          </a:p>
        </p:txBody>
      </p:sp>
      <p:sp>
        <p:nvSpPr>
          <p:cNvPr id="22536" name="Rectangle 26"/>
          <p:cNvSpPr>
            <a:spLocks noChangeArrowheads="1"/>
          </p:cNvSpPr>
          <p:nvPr/>
        </p:nvSpPr>
        <p:spPr bwMode="auto">
          <a:xfrm>
            <a:off x="2622550" y="44196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mass (kg)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7305675" y="5553075"/>
            <a:ext cx="2590800" cy="19050"/>
          </a:xfrm>
          <a:prstGeom prst="line">
            <a:avLst/>
          </a:prstGeom>
          <a:ln w="95250">
            <a:solidFill>
              <a:srgbClr val="99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5-Point Star 35"/>
          <p:cNvSpPr/>
          <p:nvPr/>
        </p:nvSpPr>
        <p:spPr>
          <a:xfrm>
            <a:off x="6172200" y="1752600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7" name="5-Point Star 36"/>
          <p:cNvSpPr/>
          <p:nvPr/>
        </p:nvSpPr>
        <p:spPr>
          <a:xfrm>
            <a:off x="5300663" y="2057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8" name="5-Point Star 37"/>
          <p:cNvSpPr/>
          <p:nvPr/>
        </p:nvSpPr>
        <p:spPr>
          <a:xfrm>
            <a:off x="4452938" y="2438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9" name="5-Point Star 38"/>
          <p:cNvSpPr/>
          <p:nvPr/>
        </p:nvSpPr>
        <p:spPr>
          <a:xfrm>
            <a:off x="3614738" y="2819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0" name="5-Point Star 39"/>
          <p:cNvSpPr/>
          <p:nvPr/>
        </p:nvSpPr>
        <p:spPr>
          <a:xfrm>
            <a:off x="2776538" y="3178175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1" name="5-Point Star 40"/>
          <p:cNvSpPr/>
          <p:nvPr/>
        </p:nvSpPr>
        <p:spPr>
          <a:xfrm>
            <a:off x="1916113" y="3548063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2" name="5-Point Star 41"/>
          <p:cNvSpPr/>
          <p:nvPr/>
        </p:nvSpPr>
        <p:spPr>
          <a:xfrm>
            <a:off x="1066800" y="3962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254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10800000">
            <a:off x="8305800" y="4038600"/>
            <a:ext cx="533400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800600" y="4648200"/>
            <a:ext cx="1371600" cy="1905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6" name="Rounded Rectangle 45"/>
          <p:cNvSpPr/>
          <p:nvPr/>
        </p:nvSpPr>
        <p:spPr>
          <a:xfrm>
            <a:off x="2438400" y="4953000"/>
            <a:ext cx="990600" cy="1524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sz="5400" smtClean="0"/>
              <a:t>How do we know spring scales are accurate?</a:t>
            </a:r>
          </a:p>
        </p:txBody>
      </p:sp>
      <p:graphicFrame>
        <p:nvGraphicFramePr>
          <p:cNvPr id="25" name="Chart 24"/>
          <p:cNvGraphicFramePr/>
          <p:nvPr/>
        </p:nvGraphicFramePr>
        <p:xfrm>
          <a:off x="717322" y="1447800"/>
          <a:ext cx="5686425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5"/>
          <p:cNvSpPr>
            <a:spLocks noChangeArrowheads="1"/>
          </p:cNvSpPr>
          <p:nvPr/>
        </p:nvSpPr>
        <p:spPr bwMode="auto">
          <a:xfrm rot="-5400000">
            <a:off x="-738188" y="2566988"/>
            <a:ext cx="267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 stretch (cm)</a:t>
            </a:r>
          </a:p>
        </p:txBody>
      </p:sp>
      <p:sp>
        <p:nvSpPr>
          <p:cNvPr id="23556" name="Rectangle 26"/>
          <p:cNvSpPr>
            <a:spLocks noChangeArrowheads="1"/>
          </p:cNvSpPr>
          <p:nvPr/>
        </p:nvSpPr>
        <p:spPr bwMode="auto">
          <a:xfrm>
            <a:off x="2622550" y="44196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mass (kg)</a:t>
            </a:r>
          </a:p>
        </p:txBody>
      </p:sp>
      <p:sp>
        <p:nvSpPr>
          <p:cNvPr id="37" name="5-Point Star 36"/>
          <p:cNvSpPr/>
          <p:nvPr/>
        </p:nvSpPr>
        <p:spPr>
          <a:xfrm>
            <a:off x="5300663" y="2057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8" name="5-Point Star 37"/>
          <p:cNvSpPr/>
          <p:nvPr/>
        </p:nvSpPr>
        <p:spPr>
          <a:xfrm>
            <a:off x="4452938" y="2438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9" name="5-Point Star 38"/>
          <p:cNvSpPr/>
          <p:nvPr/>
        </p:nvSpPr>
        <p:spPr>
          <a:xfrm>
            <a:off x="3614738" y="2819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0" name="5-Point Star 39"/>
          <p:cNvSpPr/>
          <p:nvPr/>
        </p:nvSpPr>
        <p:spPr>
          <a:xfrm>
            <a:off x="2776538" y="3178175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1" name="5-Point Star 40"/>
          <p:cNvSpPr/>
          <p:nvPr/>
        </p:nvSpPr>
        <p:spPr>
          <a:xfrm>
            <a:off x="1916113" y="3548063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2" name="5-Point Star 41"/>
          <p:cNvSpPr/>
          <p:nvPr/>
        </p:nvSpPr>
        <p:spPr>
          <a:xfrm>
            <a:off x="1066800" y="3962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8" name="5-Point Star 27"/>
          <p:cNvSpPr/>
          <p:nvPr/>
        </p:nvSpPr>
        <p:spPr>
          <a:xfrm>
            <a:off x="6161088" y="17526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90600" y="1676400"/>
            <a:ext cx="5486400" cy="24384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324600" y="1371600"/>
            <a:ext cx="269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2D050"/>
                </a:solidFill>
              </a:rPr>
              <a:t>Calibration curve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0" y="5029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mass causes a stretch of 5.5 cm?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089025" y="2416175"/>
            <a:ext cx="373380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V="1">
            <a:off x="3913982" y="3336131"/>
            <a:ext cx="1828800" cy="111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rot="20770922">
            <a:off x="5418138" y="5297488"/>
            <a:ext cx="403860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7200" b="1" kern="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=4.34 kg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65088" y="4953000"/>
            <a:ext cx="9372601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7200" b="1" kern="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Final calibration data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0" y="5595938"/>
            <a:ext cx="571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Stretch = mass (1.13) + 0.60</a:t>
            </a:r>
          </a:p>
          <a:p>
            <a:r>
              <a:rPr lang="en-US" sz="3200" b="1">
                <a:solidFill>
                  <a:schemeClr val="accent2"/>
                </a:solidFill>
              </a:rPr>
              <a:t>Mass = (stretch – 0.60) / 1.13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709738" y="6172200"/>
            <a:ext cx="1371600" cy="4572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92D050"/>
                </a:solidFill>
              </a:rPr>
              <a:t>5.5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9" grpId="0"/>
      <p:bldP spid="50" grpId="0"/>
      <p:bldP spid="51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90600"/>
            <a:ext cx="8534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What would we need to know to make an accurate calibration curve for our device?</a:t>
            </a:r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11798">
            <a:off x="4440238" y="3657600"/>
            <a:ext cx="35131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316038" y="4114800"/>
            <a:ext cx="3733800" cy="228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Line 10"/>
          <p:cNvSpPr>
            <a:spLocks noChangeShapeType="1"/>
          </p:cNvSpPr>
          <p:nvPr/>
        </p:nvSpPr>
        <p:spPr bwMode="auto">
          <a:xfrm>
            <a:off x="5126038" y="3200400"/>
            <a:ext cx="0" cy="2133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401638" y="4038600"/>
            <a:ext cx="4572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8588"/>
            <a:ext cx="12954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7917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238" y="2895600"/>
            <a:ext cx="4267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53000"/>
            <a:ext cx="11636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971800"/>
            <a:ext cx="4114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Line 53"/>
          <p:cNvSpPr>
            <a:spLocks noChangeShapeType="1"/>
          </p:cNvSpPr>
          <p:nvPr/>
        </p:nvSpPr>
        <p:spPr bwMode="auto">
          <a:xfrm>
            <a:off x="1371600" y="3429000"/>
            <a:ext cx="0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Line 54"/>
          <p:cNvSpPr>
            <a:spLocks noChangeShapeType="1"/>
          </p:cNvSpPr>
          <p:nvPr/>
        </p:nvSpPr>
        <p:spPr bwMode="auto">
          <a:xfrm>
            <a:off x="4876800" y="3429000"/>
            <a:ext cx="0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Rectangle 58"/>
          <p:cNvSpPr>
            <a:spLocks noChangeArrowheads="1"/>
          </p:cNvSpPr>
          <p:nvPr/>
        </p:nvSpPr>
        <p:spPr bwMode="auto">
          <a:xfrm>
            <a:off x="1905000" y="4179888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Tank of milk and water</a:t>
            </a: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-76200" y="3951288"/>
            <a:ext cx="12684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light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5562600" cy="1143000"/>
          </a:xfrm>
        </p:spPr>
        <p:txBody>
          <a:bodyPr/>
          <a:lstStyle/>
          <a:p>
            <a:pPr eaLnBrk="1" hangingPunct="1"/>
            <a:r>
              <a:rPr lang="en-US" smtClean="0"/>
              <a:t>Let’s look at milk fat globules in water</a:t>
            </a:r>
          </a:p>
        </p:txBody>
      </p:sp>
      <p:pic>
        <p:nvPicPr>
          <p:cNvPr id="25602" name="Picture 6" descr="Blue Sky experimen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0"/>
            <a:ext cx="3981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 descr="08-07Mi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62475"/>
            <a:ext cx="9144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825" y="1824038"/>
            <a:ext cx="1349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5" descr="water-bottl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443038"/>
            <a:ext cx="178435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16"/>
          <p:cNvSpPr>
            <a:spLocks noChangeArrowheads="1"/>
          </p:cNvSpPr>
          <p:nvPr/>
        </p:nvSpPr>
        <p:spPr bwMode="auto">
          <a:xfrm>
            <a:off x="2514600" y="2052638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72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3352800"/>
            <a:ext cx="556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using serial dilutions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04800" y="3200400"/>
            <a:ext cx="4114800" cy="1462088"/>
            <a:chOff x="0" y="2916827"/>
            <a:chExt cx="4661303" cy="1822370"/>
          </a:xfrm>
        </p:grpSpPr>
        <p:pic>
          <p:nvPicPr>
            <p:cNvPr id="26640" name="Picture 1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859149">
              <a:off x="1680510" y="3401652"/>
              <a:ext cx="1425030" cy="133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1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318542" flipV="1">
              <a:off x="3236273" y="3048153"/>
              <a:ext cx="1425030" cy="133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916827"/>
              <a:ext cx="1676400" cy="1502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24400" y="914400"/>
            <a:ext cx="4419600" cy="4343400"/>
            <a:chOff x="3401" y="1567"/>
            <a:chExt cx="2031" cy="2050"/>
          </a:xfrm>
        </p:grpSpPr>
        <p:pic>
          <p:nvPicPr>
            <p:cNvPr id="2663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1" y="1567"/>
              <a:ext cx="2031" cy="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9" name="Text Box 5"/>
            <p:cNvSpPr txBox="1">
              <a:spLocks noChangeArrowheads="1"/>
            </p:cNvSpPr>
            <p:nvPr/>
          </p:nvSpPr>
          <p:spPr bwMode="auto">
            <a:xfrm>
              <a:off x="3648" y="1920"/>
              <a:ext cx="163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0.2 mm diameter FOV</a:t>
              </a:r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0" y="0"/>
            <a:ext cx="464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Homogenized milk contains many small globules of fat</a:t>
            </a:r>
            <a:endParaRPr lang="en-US" sz="2800">
              <a:sym typeface="Symbol" pitchFamily="127" charset="2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1295400"/>
            <a:ext cx="480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Each mL of 2% milk contains about 10 million globules</a:t>
            </a:r>
            <a:endParaRPr lang="en-US" sz="2800">
              <a:sym typeface="Symbol" pitchFamily="127" charset="2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52400" y="225425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/>
              <a:t>…this “population density” is about 10</a:t>
            </a:r>
            <a:r>
              <a:rPr lang="en-US" sz="2800" baseline="30000"/>
              <a:t>10</a:t>
            </a:r>
            <a:r>
              <a:rPr lang="en-US" sz="2800"/>
              <a:t> globules/L</a:t>
            </a:r>
            <a:endParaRPr lang="en-US" sz="2800">
              <a:sym typeface="Symbol" pitchFamily="127" charset="2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0" y="5715000"/>
            <a:ext cx="952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Visible light is scattered nicely by these globules, about 5 </a:t>
            </a:r>
            <a:r>
              <a:rPr lang="en-US" sz="3600" b="1">
                <a:solidFill>
                  <a:srgbClr val="FF0000"/>
                </a:solidFill>
                <a:sym typeface="Symbol" pitchFamily="127" charset="2"/>
              </a:rPr>
              <a:t></a:t>
            </a:r>
            <a:r>
              <a:rPr lang="en-US" sz="3600" b="1">
                <a:solidFill>
                  <a:srgbClr val="FF0000"/>
                </a:solidFill>
              </a:rPr>
              <a:t>m across on average</a:t>
            </a:r>
            <a:endParaRPr lang="en-US" sz="3600" b="1">
              <a:solidFill>
                <a:srgbClr val="FF0000"/>
              </a:solidFill>
              <a:sym typeface="Symbol" pitchFamily="127" charset="2"/>
            </a:endParaRPr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152400" y="96838"/>
            <a:ext cx="4419600" cy="119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200">
                <a:sym typeface="Symbol" pitchFamily="127" charset="2"/>
              </a:rPr>
              <a:t>Why milk?</a:t>
            </a:r>
          </a:p>
        </p:txBody>
      </p:sp>
      <p:sp>
        <p:nvSpPr>
          <p:cNvPr id="14" name="Oval 13"/>
          <p:cNvSpPr/>
          <p:nvPr/>
        </p:nvSpPr>
        <p:spPr>
          <a:xfrm>
            <a:off x="6923088" y="3862388"/>
            <a:ext cx="152400" cy="1524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715000" y="4038600"/>
            <a:ext cx="2590800" cy="1708150"/>
            <a:chOff x="5715061" y="4038600"/>
            <a:chExt cx="2591324" cy="1708118"/>
          </a:xfrm>
        </p:grpSpPr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5715061" y="5105380"/>
              <a:ext cx="2591324" cy="64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>
                  <a:solidFill>
                    <a:srgbClr val="00B050"/>
                  </a:solidFill>
                </a:rPr>
                <a:t>About 10 </a:t>
              </a:r>
              <a:r>
                <a:rPr lang="en-US" sz="1800" b="1">
                  <a:solidFill>
                    <a:srgbClr val="00B050"/>
                  </a:solidFill>
                  <a:sym typeface="Symbol" pitchFamily="127" charset="2"/>
                </a:rPr>
                <a:t></a:t>
              </a:r>
              <a:r>
                <a:rPr lang="en-US" sz="1800" b="1">
                  <a:solidFill>
                    <a:srgbClr val="00B050"/>
                  </a:solidFill>
                </a:rPr>
                <a:t>m diameter glob is a big one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V="1">
              <a:off x="7010849" y="4114689"/>
              <a:ext cx="1142979" cy="9908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916113" y="2971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ten billion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52400" y="4330700"/>
            <a:ext cx="533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Which is the size of many exxtremophile microbes we’ll be looking for .</a:t>
            </a:r>
            <a:endParaRPr lang="en-US" sz="2800">
              <a:solidFill>
                <a:srgbClr val="0070C0"/>
              </a:solidFill>
              <a:sym typeface="Symbol" pitchFamily="127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mph" presetSubtype="0" repeatCount="indefinite" accel="50000" decel="50000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7" grpId="0"/>
      <p:bldP spid="7180" grpId="0"/>
      <p:bldP spid="14" grpId="0" animBg="1"/>
      <p:bldP spid="14" grpId="1" animBg="1"/>
      <p:bldP spid="1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1497013"/>
            <a:ext cx="3602038" cy="4522787"/>
          </a:xfrm>
        </p:spPr>
        <p:txBody>
          <a:bodyPr anchor="b">
            <a:normAutofit/>
          </a:bodyPr>
          <a:lstStyle/>
          <a:p>
            <a:r>
              <a:rPr lang="en-US" sz="2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Or perhaps build and calibrate a device with a test tube holder, a light, and a light sensor.</a:t>
            </a:r>
            <a:br>
              <a:rPr lang="en-US" sz="280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80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Photoresistor</a:t>
            </a:r>
            <a:br>
              <a:rPr lang="en-US" sz="2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LED light source</a:t>
            </a:r>
            <a:br>
              <a:rPr lang="en-US" sz="2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Insert test tube with microorganism sample here</a:t>
            </a:r>
          </a:p>
        </p:txBody>
      </p:sp>
      <p:pic>
        <p:nvPicPr>
          <p:cNvPr id="31747" name="Content Placeholder 10" descr="CIMG146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-41608" b="-41608"/>
          <a:stretch>
            <a:fillRect/>
          </a:stretch>
        </p:blipFill>
        <p:spPr>
          <a:xfrm>
            <a:off x="4473575" y="273050"/>
            <a:ext cx="4205288" cy="5778500"/>
          </a:xfrm>
        </p:spPr>
      </p:pic>
      <p:cxnSp>
        <p:nvCxnSpPr>
          <p:cNvPr id="15" name="Straight Arrow Connector 14"/>
          <p:cNvCxnSpPr/>
          <p:nvPr/>
        </p:nvCxnSpPr>
        <p:spPr>
          <a:xfrm flipV="1">
            <a:off x="3352800" y="2971800"/>
            <a:ext cx="2895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81400" y="3200400"/>
            <a:ext cx="41148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4059238" y="3962400"/>
            <a:ext cx="3103562" cy="208915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/>
          <a:lstStyle/>
          <a:p>
            <a:pPr eaLnBrk="1" hangingPunct="1"/>
            <a:r>
              <a:rPr lang="en-US" smtClean="0"/>
              <a:t>The intensity of light that is </a:t>
            </a:r>
            <a:r>
              <a:rPr lang="en-US" i="1" smtClean="0"/>
              <a:t>transmitted</a:t>
            </a:r>
            <a:r>
              <a:rPr lang="en-US" smtClean="0"/>
              <a:t> decreases when the milk fat density. . 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95600" y="5638800"/>
            <a:ext cx="41148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27" charset="0"/>
              </a:rPr>
              <a:t>(millions of globules per liter)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 flipV="1">
            <a:off x="2667000" y="2860675"/>
            <a:ext cx="0" cy="2854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 flipV="1">
            <a:off x="1812925" y="5245100"/>
            <a:ext cx="5730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09600" y="3200400"/>
            <a:ext cx="1905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27" charset="0"/>
              </a:rPr>
              <a:t>(photoresistor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27" charset="0"/>
              </a:rPr>
              <a:t>voltage)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2971800" y="3352800"/>
            <a:ext cx="411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latin typeface="Times New Roman" pitchFamily="127" charset="0"/>
              </a:rPr>
              <a:t>What will the graph look like?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838200" y="22860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27" charset="0"/>
              </a:rPr>
              <a:t>…what would our measurements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2" grpId="0" animBg="1"/>
      <p:bldP spid="276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4000" smtClean="0"/>
              <a:t>Will the calibration curve be similar for all devices utilizing the same properties of light?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74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Will the calibration curve be similar for all devices utilizing the same parts?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What’s the real worth of measurements done without calibration?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laser_pointer-1.gif (48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Can we </a:t>
            </a:r>
            <a:r>
              <a:rPr lang="en-US" sz="4000" smtClean="0"/>
              <a:t>create a measuring </a:t>
            </a:r>
            <a:r>
              <a:rPr lang="en-US" sz="4000" dirty="0" smtClean="0"/>
              <a:t>device using our observed properties of light?</a:t>
            </a:r>
          </a:p>
        </p:txBody>
      </p:sp>
      <p:sp>
        <p:nvSpPr>
          <p:cNvPr id="13315" name="Oval 7"/>
          <p:cNvSpPr>
            <a:spLocks noChangeArrowheads="1"/>
          </p:cNvSpPr>
          <p:nvPr/>
        </p:nvSpPr>
        <p:spPr bwMode="auto">
          <a:xfrm>
            <a:off x="13716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i="1">
                <a:solidFill>
                  <a:schemeClr val="accent2"/>
                </a:solidFill>
              </a:rPr>
              <a:t>What would we need to know to determine if our device was accurate?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5400" smtClean="0"/>
              <a:t>How do we know our spring scales are accurate?</a:t>
            </a:r>
          </a:p>
        </p:txBody>
      </p:sp>
      <p:pic>
        <p:nvPicPr>
          <p:cNvPr id="14338" name="Picture 2" descr="http://www.halsun.net/product/scale/pull-spring-scale/original/PK-1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600200"/>
            <a:ext cx="2590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www.gramscales.com/images/ohaus_8018demo_ma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6477000" y="1828800"/>
            <a:ext cx="2381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7031038" y="4191000"/>
            <a:ext cx="1331912" cy="1838325"/>
            <a:chOff x="7488325" y="4419600"/>
            <a:chExt cx="1331825" cy="1838325"/>
          </a:xfrm>
        </p:grpSpPr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21363152">
              <a:off x="7488325" y="5301228"/>
              <a:ext cx="1283921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1 kg</a:t>
              </a:r>
            </a:p>
          </p:txBody>
        </p:sp>
      </p:grpSp>
      <p:pic>
        <p:nvPicPr>
          <p:cNvPr id="19463" name="Picture 7" descr="http://www.nist.gov/eeel/quantum/fundamental_electrical/images/Elec_Kilogram_1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504950"/>
            <a:ext cx="33337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n 8"/>
          <p:cNvSpPr/>
          <p:nvPr/>
        </p:nvSpPr>
        <p:spPr>
          <a:xfrm>
            <a:off x="4267200" y="4899025"/>
            <a:ext cx="228600" cy="304800"/>
          </a:xfrm>
          <a:prstGeom prst="can">
            <a:avLst>
              <a:gd name="adj" fmla="val 44999"/>
            </a:avLst>
          </a:prstGeom>
          <a:solidFill>
            <a:schemeClr val="bg2">
              <a:lumMod val="75000"/>
              <a:alpha val="65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http://www.beaconlearningcenter.com/WebLessons/MeasuringTools/METRIC_RUL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67373">
            <a:off x="6234113" y="1758950"/>
            <a:ext cx="271303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sz="5400" smtClean="0"/>
              <a:t>How do we know spring scales are accurate?</a:t>
            </a:r>
          </a:p>
        </p:txBody>
      </p: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544513" y="5105400"/>
            <a:ext cx="674687" cy="1219200"/>
            <a:chOff x="7509767" y="4419600"/>
            <a:chExt cx="1310383" cy="1838325"/>
          </a:xfrm>
        </p:grpSpPr>
        <p:pic>
          <p:nvPicPr>
            <p:cNvPr id="15378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21363152">
              <a:off x="7509767" y="5397257"/>
              <a:ext cx="1283921" cy="556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1 kg</a:t>
              </a:r>
            </a:p>
          </p:txBody>
        </p:sp>
      </p:grpSp>
      <p:grpSp>
        <p:nvGrpSpPr>
          <p:cNvPr id="15364" name="Group 6"/>
          <p:cNvGrpSpPr>
            <a:grpSpLocks/>
          </p:cNvGrpSpPr>
          <p:nvPr/>
        </p:nvGrpSpPr>
        <p:grpSpPr bwMode="auto">
          <a:xfrm>
            <a:off x="4902200" y="4724400"/>
            <a:ext cx="1117600" cy="1752600"/>
            <a:chOff x="7517255" y="4419600"/>
            <a:chExt cx="1302895" cy="1838325"/>
          </a:xfrm>
        </p:grpSpPr>
        <p:pic>
          <p:nvPicPr>
            <p:cNvPr id="1537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 rot="21363152">
              <a:off x="7517255" y="5497863"/>
              <a:ext cx="1283923" cy="484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4 kg</a:t>
              </a:r>
            </a:p>
          </p:txBody>
        </p:sp>
      </p:grpSp>
      <p:grpSp>
        <p:nvGrpSpPr>
          <p:cNvPr id="15365" name="Group 6"/>
          <p:cNvGrpSpPr>
            <a:grpSpLocks/>
          </p:cNvGrpSpPr>
          <p:nvPr/>
        </p:nvGrpSpPr>
        <p:grpSpPr bwMode="auto">
          <a:xfrm>
            <a:off x="2514600" y="5029200"/>
            <a:ext cx="838200" cy="1371600"/>
            <a:chOff x="7488325" y="4419600"/>
            <a:chExt cx="1331825" cy="1838325"/>
          </a:xfrm>
        </p:grpSpPr>
        <p:pic>
          <p:nvPicPr>
            <p:cNvPr id="15374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21363152">
              <a:off x="7488325" y="5356264"/>
              <a:ext cx="1283921" cy="536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2 kg</a:t>
              </a:r>
            </a:p>
          </p:txBody>
        </p:sp>
      </p:grpSp>
      <p:graphicFrame>
        <p:nvGraphicFramePr>
          <p:cNvPr id="25" name="Chart 24"/>
          <p:cNvGraphicFramePr/>
          <p:nvPr/>
        </p:nvGraphicFramePr>
        <p:xfrm>
          <a:off x="717322" y="1447800"/>
          <a:ext cx="5686425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7" name="Rectangle 25"/>
          <p:cNvSpPr>
            <a:spLocks noChangeArrowheads="1"/>
          </p:cNvSpPr>
          <p:nvPr/>
        </p:nvSpPr>
        <p:spPr bwMode="auto">
          <a:xfrm rot="-5400000">
            <a:off x="-738188" y="2566988"/>
            <a:ext cx="267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 stretch (cm)</a:t>
            </a:r>
          </a:p>
        </p:txBody>
      </p:sp>
      <p:sp>
        <p:nvSpPr>
          <p:cNvPr id="15368" name="Rectangle 26"/>
          <p:cNvSpPr>
            <a:spLocks noChangeArrowheads="1"/>
          </p:cNvSpPr>
          <p:nvPr/>
        </p:nvSpPr>
        <p:spPr bwMode="auto">
          <a:xfrm>
            <a:off x="2622550" y="44196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mass (kg)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1066800" y="3962400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10800000">
            <a:off x="8305800" y="1719263"/>
            <a:ext cx="533400" cy="158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8488" y="4267200"/>
            <a:ext cx="647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Rectangle 49"/>
          <p:cNvSpPr>
            <a:spLocks noChangeArrowheads="1"/>
          </p:cNvSpPr>
          <p:nvPr/>
        </p:nvSpPr>
        <p:spPr bwMode="auto">
          <a:xfrm>
            <a:off x="1143000" y="3787775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127" charset="0"/>
                <a:sym typeface="Symbol" pitchFamily="127" charset="2"/>
              </a:rPr>
              <a:t></a:t>
            </a:r>
            <a:r>
              <a:rPr lang="en-US">
                <a:solidFill>
                  <a:srgbClr val="FF0000"/>
                </a:solidFill>
                <a:latin typeface="Comic Sans MS" pitchFamily="127" charset="0"/>
              </a:rPr>
              <a:t> offset or “blank”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http://www.beaconlearningcenter.com/WebLessons/MeasuringTools/METRIC_RUL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67373">
            <a:off x="6234113" y="1758950"/>
            <a:ext cx="271303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sz="5400" smtClean="0"/>
              <a:t>How do we know spring scales are accurate?</a:t>
            </a:r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544513" y="5105400"/>
            <a:ext cx="674687" cy="1219200"/>
            <a:chOff x="7509767" y="4419600"/>
            <a:chExt cx="1310383" cy="1838325"/>
          </a:xfrm>
        </p:grpSpPr>
        <p:pic>
          <p:nvPicPr>
            <p:cNvPr id="16407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21363152">
              <a:off x="7509767" y="5397257"/>
              <a:ext cx="1283921" cy="556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1 kg</a:t>
              </a:r>
            </a:p>
          </p:txBody>
        </p:sp>
      </p:grp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4902200" y="4724400"/>
            <a:ext cx="1117600" cy="1752600"/>
            <a:chOff x="7517255" y="4419600"/>
            <a:chExt cx="1302895" cy="1838325"/>
          </a:xfrm>
        </p:grpSpPr>
        <p:pic>
          <p:nvPicPr>
            <p:cNvPr id="16405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 rot="21363152">
              <a:off x="7517255" y="5497863"/>
              <a:ext cx="1283923" cy="484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4 kg</a:t>
              </a:r>
            </a:p>
          </p:txBody>
        </p:sp>
      </p:grpSp>
      <p:grpSp>
        <p:nvGrpSpPr>
          <p:cNvPr id="16389" name="Group 6"/>
          <p:cNvGrpSpPr>
            <a:grpSpLocks/>
          </p:cNvGrpSpPr>
          <p:nvPr/>
        </p:nvGrpSpPr>
        <p:grpSpPr bwMode="auto">
          <a:xfrm>
            <a:off x="2514600" y="5029200"/>
            <a:ext cx="838200" cy="1371600"/>
            <a:chOff x="7488325" y="4419600"/>
            <a:chExt cx="1331825" cy="1838325"/>
          </a:xfrm>
        </p:grpSpPr>
        <p:pic>
          <p:nvPicPr>
            <p:cNvPr id="1640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21363152">
              <a:off x="7488325" y="5356264"/>
              <a:ext cx="1283921" cy="536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2 kg</a:t>
              </a:r>
            </a:p>
          </p:txBody>
        </p:sp>
      </p:grpSp>
      <p:graphicFrame>
        <p:nvGraphicFramePr>
          <p:cNvPr id="25" name="Chart 24"/>
          <p:cNvGraphicFramePr/>
          <p:nvPr/>
        </p:nvGraphicFramePr>
        <p:xfrm>
          <a:off x="717322" y="1447800"/>
          <a:ext cx="5686425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91" name="Rectangle 25"/>
          <p:cNvSpPr>
            <a:spLocks noChangeArrowheads="1"/>
          </p:cNvSpPr>
          <p:nvPr/>
        </p:nvSpPr>
        <p:spPr bwMode="auto">
          <a:xfrm rot="-5400000">
            <a:off x="-738188" y="2566988"/>
            <a:ext cx="267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 stretch (cm)</a:t>
            </a:r>
          </a:p>
        </p:txBody>
      </p:sp>
      <p:sp>
        <p:nvSpPr>
          <p:cNvPr id="16392" name="Rectangle 26"/>
          <p:cNvSpPr>
            <a:spLocks noChangeArrowheads="1"/>
          </p:cNvSpPr>
          <p:nvPr/>
        </p:nvSpPr>
        <p:spPr bwMode="auto">
          <a:xfrm>
            <a:off x="2622550" y="44196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mass (kg)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8372475" y="4486275"/>
            <a:ext cx="457200" cy="19050"/>
          </a:xfrm>
          <a:prstGeom prst="line">
            <a:avLst/>
          </a:prstGeom>
          <a:ln w="95250">
            <a:solidFill>
              <a:srgbClr val="99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5-Point Star 35"/>
          <p:cNvSpPr/>
          <p:nvPr/>
        </p:nvSpPr>
        <p:spPr>
          <a:xfrm>
            <a:off x="1916113" y="3548063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2" name="5-Point Star 41"/>
          <p:cNvSpPr/>
          <p:nvPr/>
        </p:nvSpPr>
        <p:spPr>
          <a:xfrm>
            <a:off x="1066800" y="3962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10800000">
            <a:off x="8305800" y="2185988"/>
            <a:ext cx="533400" cy="158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79425" y="5029200"/>
            <a:ext cx="838200" cy="1371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639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4648200"/>
            <a:ext cx="647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00" name="Group 6"/>
          <p:cNvGrpSpPr>
            <a:grpSpLocks/>
          </p:cNvGrpSpPr>
          <p:nvPr/>
        </p:nvGrpSpPr>
        <p:grpSpPr bwMode="auto">
          <a:xfrm>
            <a:off x="8229600" y="5105400"/>
            <a:ext cx="674688" cy="1219200"/>
            <a:chOff x="7509767" y="4419600"/>
            <a:chExt cx="1310383" cy="1838325"/>
          </a:xfrm>
        </p:grpSpPr>
        <p:pic>
          <p:nvPicPr>
            <p:cNvPr id="16401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 rot="21363152">
              <a:off x="7509767" y="5397257"/>
              <a:ext cx="1283921" cy="556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1 kg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http://upload.wikimedia.org/wikipedia/en/2/2b/SI_Brochure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5300"/>
            <a:ext cx="1428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-152400" y="-76200"/>
            <a:ext cx="3962400" cy="1752600"/>
          </a:xfrm>
        </p:spPr>
        <p:txBody>
          <a:bodyPr/>
          <a:lstStyle/>
          <a:p>
            <a:pPr algn="r"/>
            <a:r>
              <a:rPr lang="en-US" smtClean="0"/>
              <a:t>SI Units and time</a:t>
            </a:r>
          </a:p>
        </p:txBody>
      </p:sp>
      <p:pic>
        <p:nvPicPr>
          <p:cNvPr id="17411" name="Picture 4" descr="http://lamar.colostate.edu/~hillger/pdf/SI-units-deri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greggayden.com/europe05/Big%20B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58938"/>
            <a:ext cx="313690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gadizmo.com/wp-content/uploads/2009/02/spy_camera_video_watch_ang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765175"/>
            <a:ext cx="86518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http://www.beaconlearningcenter.com/WebLessons/MeasuringTools/METRIC_RUL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67373">
            <a:off x="6234113" y="1758950"/>
            <a:ext cx="271303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sz="5400" smtClean="0"/>
              <a:t>How do we know spring scales are accurate?</a:t>
            </a: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544513" y="5105400"/>
            <a:ext cx="674687" cy="1219200"/>
            <a:chOff x="7509767" y="4419600"/>
            <a:chExt cx="1310383" cy="1838325"/>
          </a:xfrm>
        </p:grpSpPr>
        <p:pic>
          <p:nvPicPr>
            <p:cNvPr id="1845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21363152">
              <a:off x="7509767" y="5397257"/>
              <a:ext cx="1283921" cy="556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1 kg</a:t>
              </a:r>
            </a:p>
          </p:txBody>
        </p:sp>
      </p:grpSp>
      <p:grpSp>
        <p:nvGrpSpPr>
          <p:cNvPr id="18436" name="Group 6"/>
          <p:cNvGrpSpPr>
            <a:grpSpLocks/>
          </p:cNvGrpSpPr>
          <p:nvPr/>
        </p:nvGrpSpPr>
        <p:grpSpPr bwMode="auto">
          <a:xfrm>
            <a:off x="4902200" y="4724400"/>
            <a:ext cx="1117600" cy="1752600"/>
            <a:chOff x="7517255" y="4419600"/>
            <a:chExt cx="1302895" cy="1838325"/>
          </a:xfrm>
        </p:grpSpPr>
        <p:pic>
          <p:nvPicPr>
            <p:cNvPr id="18454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 rot="21363152">
              <a:off x="7517255" y="5497863"/>
              <a:ext cx="1283923" cy="484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4 kg</a:t>
              </a:r>
            </a:p>
          </p:txBody>
        </p:sp>
      </p:grp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2514600" y="5029200"/>
            <a:ext cx="838200" cy="1371600"/>
            <a:chOff x="7488325" y="4419600"/>
            <a:chExt cx="1331825" cy="1838325"/>
          </a:xfrm>
        </p:grpSpPr>
        <p:pic>
          <p:nvPicPr>
            <p:cNvPr id="18452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21363152">
              <a:off x="7488325" y="5356264"/>
              <a:ext cx="1283921" cy="536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2 kg</a:t>
              </a:r>
            </a:p>
          </p:txBody>
        </p:sp>
      </p:grpSp>
      <p:graphicFrame>
        <p:nvGraphicFramePr>
          <p:cNvPr id="25" name="Chart 24"/>
          <p:cNvGraphicFramePr/>
          <p:nvPr/>
        </p:nvGraphicFramePr>
        <p:xfrm>
          <a:off x="717322" y="1447800"/>
          <a:ext cx="5686425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9" name="Rectangle 25"/>
          <p:cNvSpPr>
            <a:spLocks noChangeArrowheads="1"/>
          </p:cNvSpPr>
          <p:nvPr/>
        </p:nvSpPr>
        <p:spPr bwMode="auto">
          <a:xfrm rot="-5400000">
            <a:off x="-738188" y="2566988"/>
            <a:ext cx="267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 stretch (cm)</a:t>
            </a:r>
          </a:p>
        </p:txBody>
      </p:sp>
      <p:sp>
        <p:nvSpPr>
          <p:cNvPr id="18440" name="Rectangle 26"/>
          <p:cNvSpPr>
            <a:spLocks noChangeArrowheads="1"/>
          </p:cNvSpPr>
          <p:nvPr/>
        </p:nvSpPr>
        <p:spPr bwMode="auto">
          <a:xfrm>
            <a:off x="2622550" y="44196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mass (kg)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8067675" y="4791075"/>
            <a:ext cx="1066800" cy="19050"/>
          </a:xfrm>
          <a:prstGeom prst="line">
            <a:avLst/>
          </a:prstGeom>
          <a:ln w="95250">
            <a:solidFill>
              <a:srgbClr val="99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5-Point Star 35"/>
          <p:cNvSpPr/>
          <p:nvPr/>
        </p:nvSpPr>
        <p:spPr>
          <a:xfrm>
            <a:off x="2765425" y="3178175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1" name="5-Point Star 40"/>
          <p:cNvSpPr/>
          <p:nvPr/>
        </p:nvSpPr>
        <p:spPr>
          <a:xfrm>
            <a:off x="1916113" y="3548063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2" name="5-Point Star 41"/>
          <p:cNvSpPr/>
          <p:nvPr/>
        </p:nvSpPr>
        <p:spPr>
          <a:xfrm>
            <a:off x="1066800" y="3962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10800000">
            <a:off x="8305800" y="2547938"/>
            <a:ext cx="533400" cy="158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438400" y="4953000"/>
            <a:ext cx="990600" cy="1524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844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5334000"/>
            <a:ext cx="647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9" name="Group 6"/>
          <p:cNvGrpSpPr>
            <a:grpSpLocks/>
          </p:cNvGrpSpPr>
          <p:nvPr/>
        </p:nvGrpSpPr>
        <p:grpSpPr bwMode="auto">
          <a:xfrm>
            <a:off x="8153400" y="5791200"/>
            <a:ext cx="838200" cy="1371600"/>
            <a:chOff x="7488325" y="4419600"/>
            <a:chExt cx="1331825" cy="1838325"/>
          </a:xfrm>
        </p:grpSpPr>
        <p:pic>
          <p:nvPicPr>
            <p:cNvPr id="18450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 rot="21363152">
              <a:off x="7488325" y="5356264"/>
              <a:ext cx="1283921" cy="536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2 kg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6"/>
          <p:cNvGrpSpPr>
            <a:grpSpLocks/>
          </p:cNvGrpSpPr>
          <p:nvPr/>
        </p:nvGrpSpPr>
        <p:grpSpPr bwMode="auto">
          <a:xfrm>
            <a:off x="8153400" y="6324600"/>
            <a:ext cx="838200" cy="1371600"/>
            <a:chOff x="7488325" y="4419600"/>
            <a:chExt cx="1331825" cy="1838325"/>
          </a:xfrm>
        </p:grpSpPr>
        <p:pic>
          <p:nvPicPr>
            <p:cNvPr id="19482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 rot="21363152">
              <a:off x="7488325" y="5356264"/>
              <a:ext cx="1283921" cy="536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2 kg</a:t>
              </a:r>
            </a:p>
          </p:txBody>
        </p:sp>
      </p:grpSp>
      <p:pic>
        <p:nvPicPr>
          <p:cNvPr id="19458" name="Picture 5" descr="http://www.beaconlearningcenter.com/WebLessons/MeasuringTools/METRIC_RULER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67373">
            <a:off x="6234113" y="1758950"/>
            <a:ext cx="271303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sz="5400" smtClean="0"/>
              <a:t>How do we know spring scales are accurate?</a:t>
            </a:r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544513" y="5105400"/>
            <a:ext cx="674687" cy="1219200"/>
            <a:chOff x="7509767" y="4419600"/>
            <a:chExt cx="1310383" cy="1838325"/>
          </a:xfrm>
        </p:grpSpPr>
        <p:pic>
          <p:nvPicPr>
            <p:cNvPr id="19480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21363152">
              <a:off x="7509767" y="5397257"/>
              <a:ext cx="1283921" cy="556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1 kg</a:t>
              </a:r>
            </a:p>
          </p:txBody>
        </p:sp>
      </p:grpSp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4902200" y="4724400"/>
            <a:ext cx="1117600" cy="1752600"/>
            <a:chOff x="7517255" y="4419600"/>
            <a:chExt cx="1302895" cy="1838325"/>
          </a:xfrm>
        </p:grpSpPr>
        <p:pic>
          <p:nvPicPr>
            <p:cNvPr id="19478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 rot="21363152">
              <a:off x="7517255" y="5497863"/>
              <a:ext cx="1283923" cy="484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4 kg</a:t>
              </a:r>
            </a:p>
          </p:txBody>
        </p:sp>
      </p:grp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2514600" y="5029200"/>
            <a:ext cx="838200" cy="1371600"/>
            <a:chOff x="7488325" y="4419600"/>
            <a:chExt cx="1331825" cy="1838325"/>
          </a:xfrm>
        </p:grpSpPr>
        <p:pic>
          <p:nvPicPr>
            <p:cNvPr id="19476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21363152">
              <a:off x="7488325" y="5356264"/>
              <a:ext cx="1283921" cy="536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2 kg</a:t>
              </a:r>
            </a:p>
          </p:txBody>
        </p:sp>
      </p:grpSp>
      <p:graphicFrame>
        <p:nvGraphicFramePr>
          <p:cNvPr id="25" name="Chart 24"/>
          <p:cNvGraphicFramePr/>
          <p:nvPr/>
        </p:nvGraphicFramePr>
        <p:xfrm>
          <a:off x="717322" y="1447800"/>
          <a:ext cx="5686425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64" name="Rectangle 25"/>
          <p:cNvSpPr>
            <a:spLocks noChangeArrowheads="1"/>
          </p:cNvSpPr>
          <p:nvPr/>
        </p:nvSpPr>
        <p:spPr bwMode="auto">
          <a:xfrm rot="-5400000">
            <a:off x="-738188" y="2566988"/>
            <a:ext cx="267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 stretch (cm)</a:t>
            </a:r>
          </a:p>
        </p:txBody>
      </p:sp>
      <p:sp>
        <p:nvSpPr>
          <p:cNvPr id="19465" name="Rectangle 26"/>
          <p:cNvSpPr>
            <a:spLocks noChangeArrowheads="1"/>
          </p:cNvSpPr>
          <p:nvPr/>
        </p:nvSpPr>
        <p:spPr bwMode="auto">
          <a:xfrm>
            <a:off x="2622550" y="44196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mass (kg)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7800975" y="5057775"/>
            <a:ext cx="1600200" cy="19050"/>
          </a:xfrm>
          <a:prstGeom prst="line">
            <a:avLst/>
          </a:prstGeom>
          <a:ln w="95250">
            <a:solidFill>
              <a:srgbClr val="99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5-Point Star 35"/>
          <p:cNvSpPr/>
          <p:nvPr/>
        </p:nvSpPr>
        <p:spPr>
          <a:xfrm>
            <a:off x="3614738" y="2819400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0" name="5-Point Star 39"/>
          <p:cNvSpPr/>
          <p:nvPr/>
        </p:nvSpPr>
        <p:spPr>
          <a:xfrm>
            <a:off x="2776538" y="3178175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1" name="5-Point Star 40"/>
          <p:cNvSpPr/>
          <p:nvPr/>
        </p:nvSpPr>
        <p:spPr>
          <a:xfrm>
            <a:off x="1916113" y="3548063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2" name="5-Point Star 41"/>
          <p:cNvSpPr/>
          <p:nvPr/>
        </p:nvSpPr>
        <p:spPr>
          <a:xfrm>
            <a:off x="1066800" y="3962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947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10800000">
            <a:off x="8305800" y="2906713"/>
            <a:ext cx="533400" cy="158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438400" y="4953000"/>
            <a:ext cx="990600" cy="1524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7" name="Rounded Rectangle 46"/>
          <p:cNvSpPr/>
          <p:nvPr/>
        </p:nvSpPr>
        <p:spPr>
          <a:xfrm>
            <a:off x="479425" y="5029200"/>
            <a:ext cx="838200" cy="1371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947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5867400"/>
            <a:ext cx="647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http://www.beaconlearningcenter.com/WebLessons/MeasuringTools/METRIC_RUL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67373">
            <a:off x="6234113" y="1758950"/>
            <a:ext cx="271303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sz="5400" smtClean="0"/>
              <a:t>How do we know spring scales are accurate?</a:t>
            </a:r>
          </a:p>
        </p:txBody>
      </p:sp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544513" y="5105400"/>
            <a:ext cx="674687" cy="1219200"/>
            <a:chOff x="7509767" y="4419600"/>
            <a:chExt cx="1310383" cy="1838325"/>
          </a:xfrm>
        </p:grpSpPr>
        <p:pic>
          <p:nvPicPr>
            <p:cNvPr id="2050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21363152">
              <a:off x="7509767" y="5397257"/>
              <a:ext cx="1283921" cy="556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1 kg</a:t>
              </a:r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4902200" y="4724400"/>
            <a:ext cx="1117600" cy="1752600"/>
            <a:chOff x="7517255" y="4419600"/>
            <a:chExt cx="1302895" cy="1838325"/>
          </a:xfrm>
        </p:grpSpPr>
        <p:pic>
          <p:nvPicPr>
            <p:cNvPr id="20501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 rot="21363152">
              <a:off x="7517255" y="5497863"/>
              <a:ext cx="1283923" cy="484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4 kg</a:t>
              </a:r>
            </a:p>
          </p:txBody>
        </p:sp>
      </p:grpSp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2514600" y="5029200"/>
            <a:ext cx="838200" cy="1371600"/>
            <a:chOff x="7488325" y="4419600"/>
            <a:chExt cx="1331825" cy="1838325"/>
          </a:xfrm>
        </p:grpSpPr>
        <p:pic>
          <p:nvPicPr>
            <p:cNvPr id="20499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419600"/>
              <a:ext cx="12763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21363152">
              <a:off x="7488325" y="5356264"/>
              <a:ext cx="1283921" cy="536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+mn-ea"/>
                  <a:cs typeface="+mn-cs"/>
                </a:rPr>
                <a:t>2 kg</a:t>
              </a:r>
            </a:p>
          </p:txBody>
        </p:sp>
      </p:grpSp>
      <p:graphicFrame>
        <p:nvGraphicFramePr>
          <p:cNvPr id="25" name="Chart 24"/>
          <p:cNvGraphicFramePr/>
          <p:nvPr/>
        </p:nvGraphicFramePr>
        <p:xfrm>
          <a:off x="717322" y="1447800"/>
          <a:ext cx="5686425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7" name="Rectangle 25"/>
          <p:cNvSpPr>
            <a:spLocks noChangeArrowheads="1"/>
          </p:cNvSpPr>
          <p:nvPr/>
        </p:nvSpPr>
        <p:spPr bwMode="auto">
          <a:xfrm rot="-5400000">
            <a:off x="-738188" y="2566988"/>
            <a:ext cx="267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 stretch (cm)</a:t>
            </a:r>
          </a:p>
        </p:txBody>
      </p:sp>
      <p:sp>
        <p:nvSpPr>
          <p:cNvPr id="20488" name="Rectangle 26"/>
          <p:cNvSpPr>
            <a:spLocks noChangeArrowheads="1"/>
          </p:cNvSpPr>
          <p:nvPr/>
        </p:nvSpPr>
        <p:spPr bwMode="auto">
          <a:xfrm>
            <a:off x="2622550" y="44196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mass (kg)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7494588" y="5219700"/>
            <a:ext cx="2209800" cy="0"/>
          </a:xfrm>
          <a:prstGeom prst="line">
            <a:avLst/>
          </a:prstGeom>
          <a:ln w="95250">
            <a:solidFill>
              <a:srgbClr val="99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5-Point Star 35"/>
          <p:cNvSpPr/>
          <p:nvPr/>
        </p:nvSpPr>
        <p:spPr>
          <a:xfrm>
            <a:off x="4452938" y="2438400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9" name="5-Point Star 38"/>
          <p:cNvSpPr/>
          <p:nvPr/>
        </p:nvSpPr>
        <p:spPr>
          <a:xfrm>
            <a:off x="3614738" y="2819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0" name="5-Point Star 39"/>
          <p:cNvSpPr/>
          <p:nvPr/>
        </p:nvSpPr>
        <p:spPr>
          <a:xfrm>
            <a:off x="2776538" y="3178175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1" name="5-Point Star 40"/>
          <p:cNvSpPr/>
          <p:nvPr/>
        </p:nvSpPr>
        <p:spPr>
          <a:xfrm>
            <a:off x="1916113" y="3548063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2" name="5-Point Star 41"/>
          <p:cNvSpPr/>
          <p:nvPr/>
        </p:nvSpPr>
        <p:spPr>
          <a:xfrm>
            <a:off x="1066800" y="3962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049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10800000">
            <a:off x="8305800" y="3330575"/>
            <a:ext cx="533400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800600" y="4648200"/>
            <a:ext cx="1371600" cy="1905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049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6324600"/>
            <a:ext cx="647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520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Lesson 5 – Observing Beyond our Senses: Inquiry Drives Technology</vt:lpstr>
      <vt:lpstr>Can we create a measuring device using our observed properties of light?</vt:lpstr>
      <vt:lpstr>How do we know our spring scales are accurate?</vt:lpstr>
      <vt:lpstr>How do we know spring scales are accurate?</vt:lpstr>
      <vt:lpstr>How do we know spring scales are accurate?</vt:lpstr>
      <vt:lpstr>SI Units and time</vt:lpstr>
      <vt:lpstr>How do we know spring scales are accurate?</vt:lpstr>
      <vt:lpstr>How do we know spring scales are accurate?</vt:lpstr>
      <vt:lpstr>How do we know spring scales are accurate?</vt:lpstr>
      <vt:lpstr>How do we know spring scales are accurate?</vt:lpstr>
      <vt:lpstr>How do we know spring scales are accurate?</vt:lpstr>
      <vt:lpstr>How do we know spring scales are accurate?</vt:lpstr>
      <vt:lpstr>What would we need to know to make an accurate calibration curve for our device?</vt:lpstr>
      <vt:lpstr>Let’s look at milk fat globules in water</vt:lpstr>
      <vt:lpstr>PowerPoint Presentation</vt:lpstr>
      <vt:lpstr>Or perhaps build and calibrate a device with a test tube holder, a light, and a light sensor.  Photoresistor  LED light source  Insert test tube with microorganism sample here</vt:lpstr>
      <vt:lpstr>The intensity of light that is transmitted decreases when the milk fat density. . .</vt:lpstr>
      <vt:lpstr>Will the calibration curve be similar for all devices utilizing the same properties of light?</vt:lpstr>
    </vt:vector>
  </TitlesOfParts>
  <Company>Bellevue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Systems</dc:creator>
  <cp:lastModifiedBy>cludwig</cp:lastModifiedBy>
  <cp:revision>103</cp:revision>
  <cp:lastPrinted>2011-08-04T21:03:28Z</cp:lastPrinted>
  <dcterms:created xsi:type="dcterms:W3CDTF">2011-08-01T20:54:22Z</dcterms:created>
  <dcterms:modified xsi:type="dcterms:W3CDTF">2015-10-21T19:21:07Z</dcterms:modified>
</cp:coreProperties>
</file>