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95" r:id="rId2"/>
    <p:sldId id="288" r:id="rId3"/>
    <p:sldId id="274" r:id="rId4"/>
    <p:sldId id="277" r:id="rId5"/>
    <p:sldId id="284" r:id="rId6"/>
    <p:sldId id="292" r:id="rId7"/>
    <p:sldId id="283" r:id="rId8"/>
    <p:sldId id="282" r:id="rId9"/>
    <p:sldId id="281" r:id="rId10"/>
    <p:sldId id="280" r:id="rId11"/>
    <p:sldId id="279" r:id="rId12"/>
    <p:sldId id="285" r:id="rId13"/>
    <p:sldId id="291" r:id="rId14"/>
    <p:sldId id="272" r:id="rId15"/>
    <p:sldId id="260" r:id="rId16"/>
    <p:sldId id="294" r:id="rId17"/>
    <p:sldId id="268" r:id="rId18"/>
    <p:sldId id="287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27" charset="0"/>
        <a:ea typeface="ＭＳ Ｐゴシック" pitchFamily="127" charset="-128"/>
        <a:cs typeface="ＭＳ Ｐゴシック" pitchFamily="127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27" charset="0"/>
        <a:ea typeface="ＭＳ Ｐゴシック" pitchFamily="127" charset="-128"/>
        <a:cs typeface="ＭＳ Ｐゴシック" pitchFamily="127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27" charset="0"/>
        <a:ea typeface="ＭＳ Ｐゴシック" pitchFamily="127" charset="-128"/>
        <a:cs typeface="ＭＳ Ｐゴシック" pitchFamily="127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27" charset="0"/>
        <a:ea typeface="ＭＳ Ｐゴシック" pitchFamily="127" charset="-128"/>
        <a:cs typeface="ＭＳ Ｐゴシック" pitchFamily="127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27" charset="0"/>
        <a:ea typeface="ＭＳ Ｐゴシック" pitchFamily="127" charset="-128"/>
        <a:cs typeface="ＭＳ Ｐゴシック" pitchFamily="127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127" charset="0"/>
        <a:ea typeface="ＭＳ Ｐゴシック" pitchFamily="127" charset="-128"/>
        <a:cs typeface="ＭＳ Ｐゴシック" pitchFamily="127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127" charset="0"/>
        <a:ea typeface="ＭＳ Ｐゴシック" pitchFamily="127" charset="-128"/>
        <a:cs typeface="ＭＳ Ｐゴシック" pitchFamily="127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127" charset="0"/>
        <a:ea typeface="ＭＳ Ｐゴシック" pitchFamily="127" charset="-128"/>
        <a:cs typeface="ＭＳ Ｐゴシック" pitchFamily="127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127" charset="0"/>
        <a:ea typeface="ＭＳ Ｐゴシック" pitchFamily="127" charset="-128"/>
        <a:cs typeface="ＭＳ Ｐゴシック" pitchFamily="127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96600"/>
    <a:srgbClr val="FF0000"/>
    <a:srgbClr val="76F4FA"/>
    <a:srgbClr val="FF7C80"/>
    <a:srgbClr val="FF5050"/>
    <a:srgbClr val="FFFF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3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wmoore\My%20Documents\ISB%20Work\Spectrophotometer\Mock%20calibration%20curv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wmoore\My%20Documents\ISB%20Work\Spectrophotometer\Mock%20calibration%20curv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wmoore\My%20Documents\ISB%20Work\Spectrophotometer\Mock%20calibration%20curv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wmoore\My%20Documents\ISB%20Work\Spectrophotometer\Mock%20calibration%20curv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wmoore\My%20Documents\ISB%20Work\Spectrophotometer\Mock%20calibration%20curv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wmoore\My%20Documents\ISB%20Work\Spectrophotometer\Mock%20calibration%20curv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wmoore\My%20Documents\ISB%20Work\Spectrophotometer\Mock%20calibration%20curv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wmoore\My%20Documents\ISB%20Work\Spectrophotometer\Mock%20calibration%20curv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none"/>
          </c:marker>
          <c:trendline>
            <c:spPr>
              <a:ln>
                <a:solidFill>
                  <a:schemeClr val="tx1"/>
                </a:solidFill>
              </a:ln>
            </c:spPr>
            <c:trendlineType val="power"/>
            <c:dispRSqr val="0"/>
            <c:dispEq val="0"/>
          </c:trendline>
          <c:trendline>
            <c:spPr>
              <a:ln w="0">
                <a:solidFill>
                  <a:sysClr val="window" lastClr="FFFFFF">
                    <a:alpha val="0"/>
                  </a:sysClr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Sheet1!$A$25:$A$31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numCache>
            </c:numRef>
          </c:xVal>
          <c:yVal>
            <c:numRef>
              <c:f>Sheet1!$B$25:$B$31</c:f>
              <c:numCache>
                <c:formatCode>0.0</c:formatCode>
                <c:ptCount val="7"/>
                <c:pt idx="0">
                  <c:v>0.30000000000000004</c:v>
                </c:pt>
                <c:pt idx="1">
                  <c:v>1.3559123539096778</c:v>
                </c:pt>
                <c:pt idx="2">
                  <c:v>2.4734084536802756</c:v>
                </c:pt>
                <c:pt idx="3">
                  <c:v>3.6372181869537257</c:v>
                </c:pt>
                <c:pt idx="4">
                  <c:v>4.7191551774475062</c:v>
                </c:pt>
                <c:pt idx="5">
                  <c:v>5.7753385187390496</c:v>
                </c:pt>
                <c:pt idx="6">
                  <c:v>6.7758824441792624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390528"/>
        <c:axId val="48392064"/>
      </c:scatterChart>
      <c:valAx>
        <c:axId val="48390528"/>
        <c:scaling>
          <c:orientation val="minMax"/>
          <c:max val="6"/>
          <c:min val="0"/>
        </c:scaling>
        <c:delete val="0"/>
        <c:axPos val="b"/>
        <c:majorGridlines/>
        <c:minorGridlines/>
        <c:numFmt formatCode="0" sourceLinked="0"/>
        <c:majorTickMark val="out"/>
        <c:minorTickMark val="none"/>
        <c:tickLblPos val="nextTo"/>
        <c:crossAx val="48392064"/>
        <c:crosses val="autoZero"/>
        <c:crossBetween val="midCat"/>
      </c:valAx>
      <c:valAx>
        <c:axId val="48392064"/>
        <c:scaling>
          <c:orientation val="minMax"/>
        </c:scaling>
        <c:delete val="0"/>
        <c:axPos val="l"/>
        <c:majorGridlines/>
        <c:minorGridlines/>
        <c:numFmt formatCode="0.0" sourceLinked="1"/>
        <c:majorTickMark val="out"/>
        <c:minorTickMark val="none"/>
        <c:tickLblPos val="nextTo"/>
        <c:crossAx val="4839052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none"/>
          </c:marker>
          <c:trendline>
            <c:spPr>
              <a:ln>
                <a:solidFill>
                  <a:schemeClr val="tx1"/>
                </a:solidFill>
              </a:ln>
            </c:spPr>
            <c:trendlineType val="power"/>
            <c:dispRSqr val="0"/>
            <c:dispEq val="0"/>
          </c:trendline>
          <c:trendline>
            <c:spPr>
              <a:ln w="0">
                <a:solidFill>
                  <a:sysClr val="window" lastClr="FFFFFF">
                    <a:alpha val="0"/>
                  </a:sysClr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Sheet1!$A$25:$A$31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numCache>
            </c:numRef>
          </c:xVal>
          <c:yVal>
            <c:numRef>
              <c:f>Sheet1!$B$25:$B$31</c:f>
              <c:numCache>
                <c:formatCode>0.0</c:formatCode>
                <c:ptCount val="7"/>
                <c:pt idx="0">
                  <c:v>0.30000000000000004</c:v>
                </c:pt>
                <c:pt idx="1">
                  <c:v>1.3559123539096778</c:v>
                </c:pt>
                <c:pt idx="2">
                  <c:v>2.4734084536802756</c:v>
                </c:pt>
                <c:pt idx="3">
                  <c:v>3.6372181869537257</c:v>
                </c:pt>
                <c:pt idx="4">
                  <c:v>4.7191551774475053</c:v>
                </c:pt>
                <c:pt idx="5">
                  <c:v>5.7753385187390496</c:v>
                </c:pt>
                <c:pt idx="6">
                  <c:v>6.7758824441792624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0578816"/>
        <c:axId val="62075648"/>
      </c:scatterChart>
      <c:valAx>
        <c:axId val="60578816"/>
        <c:scaling>
          <c:orientation val="minMax"/>
          <c:max val="6"/>
          <c:min val="0"/>
        </c:scaling>
        <c:delete val="0"/>
        <c:axPos val="b"/>
        <c:majorGridlines/>
        <c:minorGridlines/>
        <c:numFmt formatCode="0" sourceLinked="0"/>
        <c:majorTickMark val="out"/>
        <c:minorTickMark val="none"/>
        <c:tickLblPos val="nextTo"/>
        <c:crossAx val="62075648"/>
        <c:crosses val="autoZero"/>
        <c:crossBetween val="midCat"/>
      </c:valAx>
      <c:valAx>
        <c:axId val="62075648"/>
        <c:scaling>
          <c:orientation val="minMax"/>
        </c:scaling>
        <c:delete val="0"/>
        <c:axPos val="l"/>
        <c:majorGridlines/>
        <c:minorGridlines/>
        <c:numFmt formatCode="0.0" sourceLinked="1"/>
        <c:majorTickMark val="out"/>
        <c:minorTickMark val="none"/>
        <c:tickLblPos val="nextTo"/>
        <c:crossAx val="6057881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none"/>
          </c:marker>
          <c:trendline>
            <c:spPr>
              <a:ln>
                <a:solidFill>
                  <a:schemeClr val="tx1"/>
                </a:solidFill>
              </a:ln>
            </c:spPr>
            <c:trendlineType val="power"/>
            <c:dispRSqr val="0"/>
            <c:dispEq val="0"/>
          </c:trendline>
          <c:trendline>
            <c:spPr>
              <a:ln w="0">
                <a:solidFill>
                  <a:sysClr val="window" lastClr="FFFFFF">
                    <a:alpha val="0"/>
                  </a:sysClr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Sheet1!$A$25:$A$31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numCache>
            </c:numRef>
          </c:xVal>
          <c:yVal>
            <c:numRef>
              <c:f>Sheet1!$B$25:$B$31</c:f>
              <c:numCache>
                <c:formatCode>0.0</c:formatCode>
                <c:ptCount val="7"/>
                <c:pt idx="0">
                  <c:v>0.30000000000000004</c:v>
                </c:pt>
                <c:pt idx="1">
                  <c:v>1.3559123539096778</c:v>
                </c:pt>
                <c:pt idx="2">
                  <c:v>2.4734084536802756</c:v>
                </c:pt>
                <c:pt idx="3">
                  <c:v>3.6372181869537257</c:v>
                </c:pt>
                <c:pt idx="4">
                  <c:v>4.7191551774475053</c:v>
                </c:pt>
                <c:pt idx="5">
                  <c:v>5.7753385187390496</c:v>
                </c:pt>
                <c:pt idx="6">
                  <c:v>6.7758824441792624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572416"/>
        <c:axId val="64594688"/>
      </c:scatterChart>
      <c:valAx>
        <c:axId val="64572416"/>
        <c:scaling>
          <c:orientation val="minMax"/>
          <c:max val="6"/>
          <c:min val="0"/>
        </c:scaling>
        <c:delete val="0"/>
        <c:axPos val="b"/>
        <c:majorGridlines/>
        <c:minorGridlines/>
        <c:numFmt formatCode="0" sourceLinked="0"/>
        <c:majorTickMark val="out"/>
        <c:minorTickMark val="none"/>
        <c:tickLblPos val="nextTo"/>
        <c:crossAx val="64594688"/>
        <c:crosses val="autoZero"/>
        <c:crossBetween val="midCat"/>
      </c:valAx>
      <c:valAx>
        <c:axId val="64594688"/>
        <c:scaling>
          <c:orientation val="minMax"/>
        </c:scaling>
        <c:delete val="0"/>
        <c:axPos val="l"/>
        <c:majorGridlines/>
        <c:minorGridlines/>
        <c:numFmt formatCode="0.0" sourceLinked="1"/>
        <c:majorTickMark val="out"/>
        <c:minorTickMark val="none"/>
        <c:tickLblPos val="nextTo"/>
        <c:crossAx val="6457241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none"/>
          </c:marker>
          <c:trendline>
            <c:spPr>
              <a:ln>
                <a:solidFill>
                  <a:schemeClr val="tx1"/>
                </a:solidFill>
              </a:ln>
            </c:spPr>
            <c:trendlineType val="power"/>
            <c:dispRSqr val="0"/>
            <c:dispEq val="0"/>
          </c:trendline>
          <c:trendline>
            <c:spPr>
              <a:ln w="0">
                <a:solidFill>
                  <a:sysClr val="window" lastClr="FFFFFF">
                    <a:alpha val="0"/>
                  </a:sysClr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Sheet1!$A$25:$A$31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numCache>
            </c:numRef>
          </c:xVal>
          <c:yVal>
            <c:numRef>
              <c:f>Sheet1!$B$25:$B$31</c:f>
              <c:numCache>
                <c:formatCode>0.0</c:formatCode>
                <c:ptCount val="7"/>
                <c:pt idx="0">
                  <c:v>0.30000000000000004</c:v>
                </c:pt>
                <c:pt idx="1">
                  <c:v>1.3559123539096778</c:v>
                </c:pt>
                <c:pt idx="2">
                  <c:v>2.4734084536802756</c:v>
                </c:pt>
                <c:pt idx="3">
                  <c:v>3.6372181869537257</c:v>
                </c:pt>
                <c:pt idx="4">
                  <c:v>4.7191551774475053</c:v>
                </c:pt>
                <c:pt idx="5">
                  <c:v>5.7753385187390496</c:v>
                </c:pt>
                <c:pt idx="6">
                  <c:v>6.7758824441792624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647552"/>
        <c:axId val="64649088"/>
      </c:scatterChart>
      <c:valAx>
        <c:axId val="64647552"/>
        <c:scaling>
          <c:orientation val="minMax"/>
          <c:max val="6"/>
          <c:min val="0"/>
        </c:scaling>
        <c:delete val="0"/>
        <c:axPos val="b"/>
        <c:majorGridlines/>
        <c:minorGridlines/>
        <c:numFmt formatCode="0" sourceLinked="0"/>
        <c:majorTickMark val="out"/>
        <c:minorTickMark val="none"/>
        <c:tickLblPos val="nextTo"/>
        <c:crossAx val="64649088"/>
        <c:crosses val="autoZero"/>
        <c:crossBetween val="midCat"/>
      </c:valAx>
      <c:valAx>
        <c:axId val="64649088"/>
        <c:scaling>
          <c:orientation val="minMax"/>
        </c:scaling>
        <c:delete val="0"/>
        <c:axPos val="l"/>
        <c:majorGridlines/>
        <c:minorGridlines/>
        <c:numFmt formatCode="0.0" sourceLinked="1"/>
        <c:majorTickMark val="out"/>
        <c:minorTickMark val="none"/>
        <c:tickLblPos val="nextTo"/>
        <c:crossAx val="6464755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none"/>
          </c:marker>
          <c:trendline>
            <c:spPr>
              <a:ln>
                <a:solidFill>
                  <a:schemeClr val="tx1"/>
                </a:solidFill>
              </a:ln>
            </c:spPr>
            <c:trendlineType val="power"/>
            <c:dispRSqr val="0"/>
            <c:dispEq val="0"/>
          </c:trendline>
          <c:trendline>
            <c:spPr>
              <a:ln w="0">
                <a:solidFill>
                  <a:sysClr val="window" lastClr="FFFFFF">
                    <a:alpha val="0"/>
                  </a:sysClr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Sheet1!$A$25:$A$31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numCache>
            </c:numRef>
          </c:xVal>
          <c:yVal>
            <c:numRef>
              <c:f>Sheet1!$B$25:$B$31</c:f>
              <c:numCache>
                <c:formatCode>0.0</c:formatCode>
                <c:ptCount val="7"/>
                <c:pt idx="0">
                  <c:v>0.30000000000000004</c:v>
                </c:pt>
                <c:pt idx="1">
                  <c:v>1.3559123539096778</c:v>
                </c:pt>
                <c:pt idx="2">
                  <c:v>2.4734084536802756</c:v>
                </c:pt>
                <c:pt idx="3">
                  <c:v>3.6372181869537257</c:v>
                </c:pt>
                <c:pt idx="4">
                  <c:v>4.7191551774475053</c:v>
                </c:pt>
                <c:pt idx="5">
                  <c:v>5.7753385187390496</c:v>
                </c:pt>
                <c:pt idx="6">
                  <c:v>6.7758824441792624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171648"/>
        <c:axId val="66173184"/>
      </c:scatterChart>
      <c:valAx>
        <c:axId val="66171648"/>
        <c:scaling>
          <c:orientation val="minMax"/>
          <c:max val="6"/>
          <c:min val="0"/>
        </c:scaling>
        <c:delete val="0"/>
        <c:axPos val="b"/>
        <c:majorGridlines/>
        <c:minorGridlines/>
        <c:numFmt formatCode="0" sourceLinked="0"/>
        <c:majorTickMark val="out"/>
        <c:minorTickMark val="none"/>
        <c:tickLblPos val="nextTo"/>
        <c:crossAx val="66173184"/>
        <c:crosses val="autoZero"/>
        <c:crossBetween val="midCat"/>
      </c:valAx>
      <c:valAx>
        <c:axId val="66173184"/>
        <c:scaling>
          <c:orientation val="minMax"/>
        </c:scaling>
        <c:delete val="0"/>
        <c:axPos val="l"/>
        <c:majorGridlines/>
        <c:minorGridlines/>
        <c:numFmt formatCode="0.0" sourceLinked="1"/>
        <c:majorTickMark val="out"/>
        <c:minorTickMark val="none"/>
        <c:tickLblPos val="nextTo"/>
        <c:crossAx val="6617164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none"/>
          </c:marker>
          <c:trendline>
            <c:spPr>
              <a:ln>
                <a:solidFill>
                  <a:schemeClr val="tx1"/>
                </a:solidFill>
              </a:ln>
            </c:spPr>
            <c:trendlineType val="power"/>
            <c:dispRSqr val="0"/>
            <c:dispEq val="0"/>
          </c:trendline>
          <c:trendline>
            <c:spPr>
              <a:ln w="0">
                <a:solidFill>
                  <a:sysClr val="window" lastClr="FFFFFF">
                    <a:alpha val="0"/>
                  </a:sysClr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Sheet1!$A$25:$A$31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numCache>
            </c:numRef>
          </c:xVal>
          <c:yVal>
            <c:numRef>
              <c:f>Sheet1!$B$25:$B$31</c:f>
              <c:numCache>
                <c:formatCode>0.0</c:formatCode>
                <c:ptCount val="7"/>
                <c:pt idx="0">
                  <c:v>0.30000000000000004</c:v>
                </c:pt>
                <c:pt idx="1">
                  <c:v>1.3559123539096778</c:v>
                </c:pt>
                <c:pt idx="2">
                  <c:v>2.4734084536802756</c:v>
                </c:pt>
                <c:pt idx="3">
                  <c:v>3.6372181869537257</c:v>
                </c:pt>
                <c:pt idx="4">
                  <c:v>4.7191551774475053</c:v>
                </c:pt>
                <c:pt idx="5">
                  <c:v>5.7753385187390496</c:v>
                </c:pt>
                <c:pt idx="6">
                  <c:v>6.7758824441792624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283008"/>
        <c:axId val="66284544"/>
      </c:scatterChart>
      <c:valAx>
        <c:axId val="66283008"/>
        <c:scaling>
          <c:orientation val="minMax"/>
          <c:max val="6"/>
          <c:min val="0"/>
        </c:scaling>
        <c:delete val="0"/>
        <c:axPos val="b"/>
        <c:majorGridlines/>
        <c:minorGridlines/>
        <c:numFmt formatCode="0" sourceLinked="0"/>
        <c:majorTickMark val="out"/>
        <c:minorTickMark val="none"/>
        <c:tickLblPos val="nextTo"/>
        <c:crossAx val="66284544"/>
        <c:crosses val="autoZero"/>
        <c:crossBetween val="midCat"/>
      </c:valAx>
      <c:valAx>
        <c:axId val="66284544"/>
        <c:scaling>
          <c:orientation val="minMax"/>
        </c:scaling>
        <c:delete val="0"/>
        <c:axPos val="l"/>
        <c:majorGridlines/>
        <c:minorGridlines/>
        <c:numFmt formatCode="0.0" sourceLinked="1"/>
        <c:majorTickMark val="out"/>
        <c:minorTickMark val="none"/>
        <c:tickLblPos val="nextTo"/>
        <c:crossAx val="6628300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none"/>
          </c:marker>
          <c:trendline>
            <c:spPr>
              <a:ln>
                <a:solidFill>
                  <a:schemeClr val="tx1"/>
                </a:solidFill>
              </a:ln>
            </c:spPr>
            <c:trendlineType val="power"/>
            <c:dispRSqr val="0"/>
            <c:dispEq val="0"/>
          </c:trendline>
          <c:trendline>
            <c:spPr>
              <a:ln w="0">
                <a:solidFill>
                  <a:sysClr val="window" lastClr="FFFFFF">
                    <a:alpha val="0"/>
                  </a:sysClr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Sheet1!$A$25:$A$31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numCache>
            </c:numRef>
          </c:xVal>
          <c:yVal>
            <c:numRef>
              <c:f>Sheet1!$B$25:$B$31</c:f>
              <c:numCache>
                <c:formatCode>0.0</c:formatCode>
                <c:ptCount val="7"/>
                <c:pt idx="0">
                  <c:v>0.30000000000000004</c:v>
                </c:pt>
                <c:pt idx="1">
                  <c:v>1.3559123539096778</c:v>
                </c:pt>
                <c:pt idx="2">
                  <c:v>2.4734084536802756</c:v>
                </c:pt>
                <c:pt idx="3">
                  <c:v>3.6372181869537257</c:v>
                </c:pt>
                <c:pt idx="4">
                  <c:v>4.7191551774475053</c:v>
                </c:pt>
                <c:pt idx="5">
                  <c:v>5.7753385187390496</c:v>
                </c:pt>
                <c:pt idx="6">
                  <c:v>6.7758824441792624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395136"/>
        <c:axId val="66425600"/>
      </c:scatterChart>
      <c:valAx>
        <c:axId val="66395136"/>
        <c:scaling>
          <c:orientation val="minMax"/>
          <c:max val="6"/>
          <c:min val="0"/>
        </c:scaling>
        <c:delete val="0"/>
        <c:axPos val="b"/>
        <c:majorGridlines/>
        <c:minorGridlines/>
        <c:numFmt formatCode="0" sourceLinked="0"/>
        <c:majorTickMark val="out"/>
        <c:minorTickMark val="none"/>
        <c:tickLblPos val="nextTo"/>
        <c:crossAx val="66425600"/>
        <c:crosses val="autoZero"/>
        <c:crossBetween val="midCat"/>
      </c:valAx>
      <c:valAx>
        <c:axId val="66425600"/>
        <c:scaling>
          <c:orientation val="minMax"/>
        </c:scaling>
        <c:delete val="0"/>
        <c:axPos val="l"/>
        <c:majorGridlines/>
        <c:minorGridlines/>
        <c:numFmt formatCode="0.0" sourceLinked="1"/>
        <c:majorTickMark val="out"/>
        <c:minorTickMark val="none"/>
        <c:tickLblPos val="nextTo"/>
        <c:crossAx val="6639513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none"/>
          </c:marker>
          <c:trendline>
            <c:spPr>
              <a:ln>
                <a:solidFill>
                  <a:schemeClr val="tx1"/>
                </a:solidFill>
              </a:ln>
            </c:spPr>
            <c:trendlineType val="power"/>
            <c:dispRSqr val="0"/>
            <c:dispEq val="0"/>
          </c:trendline>
          <c:trendline>
            <c:spPr>
              <a:ln w="0">
                <a:solidFill>
                  <a:sysClr val="window" lastClr="FFFFFF">
                    <a:alpha val="0"/>
                  </a:sysClr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Sheet1!$A$25:$A$31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numCache>
            </c:numRef>
          </c:xVal>
          <c:yVal>
            <c:numRef>
              <c:f>Sheet1!$B$25:$B$31</c:f>
              <c:numCache>
                <c:formatCode>0.0</c:formatCode>
                <c:ptCount val="7"/>
                <c:pt idx="0">
                  <c:v>0.30000000000000004</c:v>
                </c:pt>
                <c:pt idx="1">
                  <c:v>1.3559123539096778</c:v>
                </c:pt>
                <c:pt idx="2">
                  <c:v>2.4734084536802725</c:v>
                </c:pt>
                <c:pt idx="3">
                  <c:v>3.6372181869537226</c:v>
                </c:pt>
                <c:pt idx="4">
                  <c:v>4.7191551774475045</c:v>
                </c:pt>
                <c:pt idx="5">
                  <c:v>5.7753385187390496</c:v>
                </c:pt>
                <c:pt idx="6">
                  <c:v>6.7758824441792624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516096"/>
        <c:axId val="66517632"/>
      </c:scatterChart>
      <c:valAx>
        <c:axId val="66516096"/>
        <c:scaling>
          <c:orientation val="minMax"/>
          <c:max val="6"/>
          <c:min val="0"/>
        </c:scaling>
        <c:delete val="0"/>
        <c:axPos val="b"/>
        <c:majorGridlines/>
        <c:minorGridlines/>
        <c:numFmt formatCode="0" sourceLinked="0"/>
        <c:majorTickMark val="out"/>
        <c:minorTickMark val="none"/>
        <c:tickLblPos val="nextTo"/>
        <c:crossAx val="66517632"/>
        <c:crosses val="autoZero"/>
        <c:crossBetween val="midCat"/>
      </c:valAx>
      <c:valAx>
        <c:axId val="66517632"/>
        <c:scaling>
          <c:orientation val="minMax"/>
        </c:scaling>
        <c:delete val="0"/>
        <c:axPos val="l"/>
        <c:majorGridlines/>
        <c:minorGridlines/>
        <c:numFmt formatCode="0.0" sourceLinked="1"/>
        <c:majorTickMark val="out"/>
        <c:minorTickMark val="none"/>
        <c:tickLblPos val="nextTo"/>
        <c:crossAx val="6651609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09EB63-B031-45B3-93ED-33D740678ED2}" type="datetime1">
              <a:rPr lang="en-US"/>
              <a:pPr/>
              <a:t>10/21/2015</a:t>
            </a:fld>
            <a:endParaRPr lang="en-US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AC3460A-C358-4F21-8302-516353EE01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58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3BF24-F0DC-4617-B331-03A52DE8F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41628-7E80-40F3-B3B9-F64BF715CA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0A8C0-2EF8-47B4-9035-2DD7D60A76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A12E1-4430-43AC-9835-100D9B61DA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AC164-0A31-468F-BCF6-277E25E1AA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03D9ED-5F8C-493D-8C96-29B039F08F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988C1-08E7-4DE4-9099-CD22284127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02AC1-D485-4808-AF20-66CAD8D727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98BD6-844E-415B-B036-A28CDAF683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5B664-C117-4774-AD33-E27A946B6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C0F91-5D27-462B-8D11-7D9B806127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F4960F1-D45D-493E-B1FC-A99EDF7C42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127" charset="-128"/>
          <a:cs typeface="ＭＳ Ｐゴシック" pitchFamily="127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27" charset="-128"/>
          <a:cs typeface="ＭＳ Ｐゴシック" pitchFamily="12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27" charset="-128"/>
          <a:cs typeface="ＭＳ Ｐゴシック" pitchFamily="12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27" charset="-128"/>
          <a:cs typeface="ＭＳ Ｐゴシック" pitchFamily="12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27" charset="-128"/>
          <a:cs typeface="ＭＳ Ｐゴシック" pitchFamily="12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127" charset="-128"/>
          <a:cs typeface="ＭＳ Ｐゴシック" pitchFamily="127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127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127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127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27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52" y="3068960"/>
            <a:ext cx="7772400" cy="1470025"/>
          </a:xfrm>
        </p:spPr>
        <p:txBody>
          <a:bodyPr/>
          <a:lstStyle/>
          <a:p>
            <a:r>
              <a:rPr lang="en-US" sz="2400" dirty="0"/>
              <a:t>Lesson 5 – Observing Beyond our Senses: Inquiry Drives </a:t>
            </a:r>
            <a:r>
              <a:rPr lang="en-US" sz="2400" dirty="0" smtClean="0"/>
              <a:t>Technology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592" y="4859628"/>
            <a:ext cx="4032920" cy="1521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15616" y="504835"/>
            <a:ext cx="69127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Driving Question:</a:t>
            </a:r>
          </a:p>
          <a:p>
            <a:pPr algn="ctr"/>
            <a:r>
              <a:rPr lang="en-US" sz="2800" dirty="0" smtClean="0"/>
              <a:t>How </a:t>
            </a:r>
            <a:r>
              <a:rPr lang="en-US" sz="2800" dirty="0"/>
              <a:t>could we use the observed light properties to create an accurate measuring device?</a:t>
            </a:r>
          </a:p>
        </p:txBody>
      </p:sp>
    </p:spTree>
    <p:extLst>
      <p:ext uri="{BB962C8B-B14F-4D97-AF65-F5344CB8AC3E}">
        <p14:creationId xmlns:p14="http://schemas.microsoft.com/office/powerpoint/2010/main" val="225951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5" descr="http://www.beaconlearningcenter.com/WebLessons/MeasuringTools/METRIC_RULER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267373">
            <a:off x="6234113" y="1758950"/>
            <a:ext cx="2713038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371600"/>
          </a:xfrm>
        </p:spPr>
        <p:txBody>
          <a:bodyPr/>
          <a:lstStyle/>
          <a:p>
            <a:pPr algn="l"/>
            <a:r>
              <a:rPr lang="en-US" sz="5400" smtClean="0"/>
              <a:t>How do we know spring scales are accurate?</a:t>
            </a:r>
          </a:p>
        </p:txBody>
      </p:sp>
      <p:grpSp>
        <p:nvGrpSpPr>
          <p:cNvPr id="21507" name="Group 6"/>
          <p:cNvGrpSpPr>
            <a:grpSpLocks/>
          </p:cNvGrpSpPr>
          <p:nvPr/>
        </p:nvGrpSpPr>
        <p:grpSpPr bwMode="auto">
          <a:xfrm>
            <a:off x="544513" y="5105400"/>
            <a:ext cx="674687" cy="1219200"/>
            <a:chOff x="7509767" y="4419600"/>
            <a:chExt cx="1310383" cy="1838325"/>
          </a:xfrm>
        </p:grpSpPr>
        <p:pic>
          <p:nvPicPr>
            <p:cNvPr id="21528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 rot="21363152">
              <a:off x="7509767" y="5397257"/>
              <a:ext cx="1283921" cy="5568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1 kg</a:t>
              </a:r>
            </a:p>
          </p:txBody>
        </p:sp>
      </p:grpSp>
      <p:grpSp>
        <p:nvGrpSpPr>
          <p:cNvPr id="21508" name="Group 6"/>
          <p:cNvGrpSpPr>
            <a:grpSpLocks/>
          </p:cNvGrpSpPr>
          <p:nvPr/>
        </p:nvGrpSpPr>
        <p:grpSpPr bwMode="auto">
          <a:xfrm>
            <a:off x="4902200" y="4724400"/>
            <a:ext cx="1117600" cy="1752600"/>
            <a:chOff x="7517255" y="4419600"/>
            <a:chExt cx="1302895" cy="1838325"/>
          </a:xfrm>
        </p:grpSpPr>
        <p:pic>
          <p:nvPicPr>
            <p:cNvPr id="21526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ctangle 20"/>
            <p:cNvSpPr/>
            <p:nvPr/>
          </p:nvSpPr>
          <p:spPr>
            <a:xfrm rot="21363152">
              <a:off x="7517255" y="5497863"/>
              <a:ext cx="1283923" cy="4842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4 kg</a:t>
              </a:r>
            </a:p>
          </p:txBody>
        </p:sp>
      </p:grpSp>
      <p:grpSp>
        <p:nvGrpSpPr>
          <p:cNvPr id="21509" name="Group 6"/>
          <p:cNvGrpSpPr>
            <a:grpSpLocks/>
          </p:cNvGrpSpPr>
          <p:nvPr/>
        </p:nvGrpSpPr>
        <p:grpSpPr bwMode="auto">
          <a:xfrm>
            <a:off x="2514600" y="5029200"/>
            <a:ext cx="838200" cy="1371600"/>
            <a:chOff x="7488325" y="4419600"/>
            <a:chExt cx="1331825" cy="1838325"/>
          </a:xfrm>
        </p:grpSpPr>
        <p:pic>
          <p:nvPicPr>
            <p:cNvPr id="21524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23"/>
            <p:cNvSpPr/>
            <p:nvPr/>
          </p:nvSpPr>
          <p:spPr>
            <a:xfrm rot="21363152">
              <a:off x="7488325" y="5356264"/>
              <a:ext cx="1283921" cy="536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2 kg</a:t>
              </a:r>
            </a:p>
          </p:txBody>
        </p:sp>
      </p:grpSp>
      <p:graphicFrame>
        <p:nvGraphicFramePr>
          <p:cNvPr id="25" name="Chart 24"/>
          <p:cNvGraphicFramePr/>
          <p:nvPr/>
        </p:nvGraphicFramePr>
        <p:xfrm>
          <a:off x="717322" y="1447800"/>
          <a:ext cx="5686425" cy="3219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511" name="Rectangle 25"/>
          <p:cNvSpPr>
            <a:spLocks noChangeArrowheads="1"/>
          </p:cNvSpPr>
          <p:nvPr/>
        </p:nvSpPr>
        <p:spPr bwMode="auto">
          <a:xfrm rot="-5400000">
            <a:off x="-738188" y="2566988"/>
            <a:ext cx="2670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 stretch (cm)</a:t>
            </a:r>
          </a:p>
        </p:txBody>
      </p:sp>
      <p:sp>
        <p:nvSpPr>
          <p:cNvPr id="21512" name="Rectangle 26"/>
          <p:cNvSpPr>
            <a:spLocks noChangeArrowheads="1"/>
          </p:cNvSpPr>
          <p:nvPr/>
        </p:nvSpPr>
        <p:spPr bwMode="auto">
          <a:xfrm>
            <a:off x="2622550" y="4419600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mass (kg)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16200000" flipH="1">
            <a:off x="7305675" y="5553075"/>
            <a:ext cx="2590800" cy="19050"/>
          </a:xfrm>
          <a:prstGeom prst="line">
            <a:avLst/>
          </a:prstGeom>
          <a:ln w="95250">
            <a:solidFill>
              <a:srgbClr val="99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5-Point Star 35"/>
          <p:cNvSpPr/>
          <p:nvPr/>
        </p:nvSpPr>
        <p:spPr>
          <a:xfrm>
            <a:off x="5311775" y="2057400"/>
            <a:ext cx="152400" cy="1524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38" name="5-Point Star 37"/>
          <p:cNvSpPr/>
          <p:nvPr/>
        </p:nvSpPr>
        <p:spPr>
          <a:xfrm>
            <a:off x="4452938" y="2438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39" name="5-Point Star 38"/>
          <p:cNvSpPr/>
          <p:nvPr/>
        </p:nvSpPr>
        <p:spPr>
          <a:xfrm>
            <a:off x="3614738" y="2819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0" name="5-Point Star 39"/>
          <p:cNvSpPr/>
          <p:nvPr/>
        </p:nvSpPr>
        <p:spPr>
          <a:xfrm>
            <a:off x="2776538" y="3178175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1" name="5-Point Star 40"/>
          <p:cNvSpPr/>
          <p:nvPr/>
        </p:nvSpPr>
        <p:spPr>
          <a:xfrm>
            <a:off x="1916113" y="3548063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2" name="5-Point Star 41"/>
          <p:cNvSpPr/>
          <p:nvPr/>
        </p:nvSpPr>
        <p:spPr>
          <a:xfrm>
            <a:off x="1066800" y="3962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2152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9575" y="0"/>
            <a:ext cx="111442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Straight Arrow Connector 32"/>
          <p:cNvCxnSpPr/>
          <p:nvPr/>
        </p:nvCxnSpPr>
        <p:spPr>
          <a:xfrm rot="10800000">
            <a:off x="8305800" y="3732213"/>
            <a:ext cx="533400" cy="1587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4800600" y="4648200"/>
            <a:ext cx="1371600" cy="19050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7" name="Rounded Rectangle 46"/>
          <p:cNvSpPr/>
          <p:nvPr/>
        </p:nvSpPr>
        <p:spPr>
          <a:xfrm>
            <a:off x="479425" y="5029200"/>
            <a:ext cx="838200" cy="13716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5" descr="http://www.beaconlearningcenter.com/WebLessons/MeasuringTools/METRIC_RULER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267373">
            <a:off x="6234113" y="1758950"/>
            <a:ext cx="2713038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371600"/>
          </a:xfrm>
        </p:spPr>
        <p:txBody>
          <a:bodyPr/>
          <a:lstStyle/>
          <a:p>
            <a:pPr algn="l"/>
            <a:r>
              <a:rPr lang="en-US" sz="5400" smtClean="0"/>
              <a:t>How do we know spring scales are accurate?</a:t>
            </a:r>
          </a:p>
        </p:txBody>
      </p:sp>
      <p:grpSp>
        <p:nvGrpSpPr>
          <p:cNvPr id="22531" name="Group 6"/>
          <p:cNvGrpSpPr>
            <a:grpSpLocks/>
          </p:cNvGrpSpPr>
          <p:nvPr/>
        </p:nvGrpSpPr>
        <p:grpSpPr bwMode="auto">
          <a:xfrm>
            <a:off x="544513" y="5105400"/>
            <a:ext cx="674687" cy="1219200"/>
            <a:chOff x="7509767" y="4419600"/>
            <a:chExt cx="1310383" cy="1838325"/>
          </a:xfrm>
        </p:grpSpPr>
        <p:pic>
          <p:nvPicPr>
            <p:cNvPr id="22553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 rot="21363152">
              <a:off x="7509767" y="5397257"/>
              <a:ext cx="1283921" cy="5568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1 kg</a:t>
              </a:r>
            </a:p>
          </p:txBody>
        </p:sp>
      </p:grpSp>
      <p:grpSp>
        <p:nvGrpSpPr>
          <p:cNvPr id="22532" name="Group 6"/>
          <p:cNvGrpSpPr>
            <a:grpSpLocks/>
          </p:cNvGrpSpPr>
          <p:nvPr/>
        </p:nvGrpSpPr>
        <p:grpSpPr bwMode="auto">
          <a:xfrm>
            <a:off x="4902200" y="4724400"/>
            <a:ext cx="1117600" cy="1752600"/>
            <a:chOff x="7517255" y="4419600"/>
            <a:chExt cx="1302895" cy="1838325"/>
          </a:xfrm>
        </p:grpSpPr>
        <p:pic>
          <p:nvPicPr>
            <p:cNvPr id="22551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ctangle 20"/>
            <p:cNvSpPr/>
            <p:nvPr/>
          </p:nvSpPr>
          <p:spPr>
            <a:xfrm rot="21363152">
              <a:off x="7517255" y="5497863"/>
              <a:ext cx="1283923" cy="4842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4 kg</a:t>
              </a:r>
            </a:p>
          </p:txBody>
        </p:sp>
      </p:grpSp>
      <p:grpSp>
        <p:nvGrpSpPr>
          <p:cNvPr id="22533" name="Group 6"/>
          <p:cNvGrpSpPr>
            <a:grpSpLocks/>
          </p:cNvGrpSpPr>
          <p:nvPr/>
        </p:nvGrpSpPr>
        <p:grpSpPr bwMode="auto">
          <a:xfrm>
            <a:off x="2514600" y="5029200"/>
            <a:ext cx="838200" cy="1371600"/>
            <a:chOff x="7488325" y="4419600"/>
            <a:chExt cx="1331825" cy="1838325"/>
          </a:xfrm>
        </p:grpSpPr>
        <p:pic>
          <p:nvPicPr>
            <p:cNvPr id="22549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23"/>
            <p:cNvSpPr/>
            <p:nvPr/>
          </p:nvSpPr>
          <p:spPr>
            <a:xfrm rot="21363152">
              <a:off x="7488325" y="5356264"/>
              <a:ext cx="1283921" cy="536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2 kg</a:t>
              </a:r>
            </a:p>
          </p:txBody>
        </p:sp>
      </p:grpSp>
      <p:graphicFrame>
        <p:nvGraphicFramePr>
          <p:cNvPr id="25" name="Chart 24"/>
          <p:cNvGraphicFramePr/>
          <p:nvPr/>
        </p:nvGraphicFramePr>
        <p:xfrm>
          <a:off x="717322" y="1447800"/>
          <a:ext cx="5686425" cy="3219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535" name="Rectangle 25"/>
          <p:cNvSpPr>
            <a:spLocks noChangeArrowheads="1"/>
          </p:cNvSpPr>
          <p:nvPr/>
        </p:nvSpPr>
        <p:spPr bwMode="auto">
          <a:xfrm rot="-5400000">
            <a:off x="-738188" y="2566988"/>
            <a:ext cx="2670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 stretch (cm)</a:t>
            </a:r>
          </a:p>
        </p:txBody>
      </p:sp>
      <p:sp>
        <p:nvSpPr>
          <p:cNvPr id="22536" name="Rectangle 26"/>
          <p:cNvSpPr>
            <a:spLocks noChangeArrowheads="1"/>
          </p:cNvSpPr>
          <p:nvPr/>
        </p:nvSpPr>
        <p:spPr bwMode="auto">
          <a:xfrm>
            <a:off x="2622550" y="4419600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mass (kg)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16200000" flipH="1">
            <a:off x="7305675" y="5553075"/>
            <a:ext cx="2590800" cy="19050"/>
          </a:xfrm>
          <a:prstGeom prst="line">
            <a:avLst/>
          </a:prstGeom>
          <a:ln w="95250">
            <a:solidFill>
              <a:srgbClr val="99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5-Point Star 35"/>
          <p:cNvSpPr/>
          <p:nvPr/>
        </p:nvSpPr>
        <p:spPr>
          <a:xfrm>
            <a:off x="6172200" y="1752600"/>
            <a:ext cx="152400" cy="1524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37" name="5-Point Star 36"/>
          <p:cNvSpPr/>
          <p:nvPr/>
        </p:nvSpPr>
        <p:spPr>
          <a:xfrm>
            <a:off x="5300663" y="2057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38" name="5-Point Star 37"/>
          <p:cNvSpPr/>
          <p:nvPr/>
        </p:nvSpPr>
        <p:spPr>
          <a:xfrm>
            <a:off x="4452938" y="2438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39" name="5-Point Star 38"/>
          <p:cNvSpPr/>
          <p:nvPr/>
        </p:nvSpPr>
        <p:spPr>
          <a:xfrm>
            <a:off x="3614738" y="2819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0" name="5-Point Star 39"/>
          <p:cNvSpPr/>
          <p:nvPr/>
        </p:nvSpPr>
        <p:spPr>
          <a:xfrm>
            <a:off x="2776538" y="3178175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1" name="5-Point Star 40"/>
          <p:cNvSpPr/>
          <p:nvPr/>
        </p:nvSpPr>
        <p:spPr>
          <a:xfrm>
            <a:off x="1916113" y="3548063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2" name="5-Point Star 41"/>
          <p:cNvSpPr/>
          <p:nvPr/>
        </p:nvSpPr>
        <p:spPr>
          <a:xfrm>
            <a:off x="1066800" y="3962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2254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9575" y="0"/>
            <a:ext cx="111442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Straight Arrow Connector 32"/>
          <p:cNvCxnSpPr/>
          <p:nvPr/>
        </p:nvCxnSpPr>
        <p:spPr>
          <a:xfrm rot="10800000">
            <a:off x="8305800" y="4038600"/>
            <a:ext cx="533400" cy="158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4800600" y="4648200"/>
            <a:ext cx="1371600" cy="19050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6" name="Rounded Rectangle 45"/>
          <p:cNvSpPr/>
          <p:nvPr/>
        </p:nvSpPr>
        <p:spPr>
          <a:xfrm>
            <a:off x="2438400" y="4953000"/>
            <a:ext cx="990600" cy="15240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371600"/>
          </a:xfrm>
        </p:spPr>
        <p:txBody>
          <a:bodyPr/>
          <a:lstStyle/>
          <a:p>
            <a:pPr algn="l"/>
            <a:r>
              <a:rPr lang="en-US" sz="5400" smtClean="0"/>
              <a:t>How do we know spring scales are accurate?</a:t>
            </a:r>
          </a:p>
        </p:txBody>
      </p:sp>
      <p:graphicFrame>
        <p:nvGraphicFramePr>
          <p:cNvPr id="25" name="Chart 24"/>
          <p:cNvGraphicFramePr/>
          <p:nvPr/>
        </p:nvGraphicFramePr>
        <p:xfrm>
          <a:off x="717322" y="1447800"/>
          <a:ext cx="5686425" cy="3219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555" name="Rectangle 25"/>
          <p:cNvSpPr>
            <a:spLocks noChangeArrowheads="1"/>
          </p:cNvSpPr>
          <p:nvPr/>
        </p:nvSpPr>
        <p:spPr bwMode="auto">
          <a:xfrm rot="-5400000">
            <a:off x="-738188" y="2566988"/>
            <a:ext cx="2670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 stretch (cm)</a:t>
            </a:r>
          </a:p>
        </p:txBody>
      </p:sp>
      <p:sp>
        <p:nvSpPr>
          <p:cNvPr id="23556" name="Rectangle 26"/>
          <p:cNvSpPr>
            <a:spLocks noChangeArrowheads="1"/>
          </p:cNvSpPr>
          <p:nvPr/>
        </p:nvSpPr>
        <p:spPr bwMode="auto">
          <a:xfrm>
            <a:off x="2622550" y="4419600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mass (kg)</a:t>
            </a:r>
          </a:p>
        </p:txBody>
      </p:sp>
      <p:sp>
        <p:nvSpPr>
          <p:cNvPr id="37" name="5-Point Star 36"/>
          <p:cNvSpPr/>
          <p:nvPr/>
        </p:nvSpPr>
        <p:spPr>
          <a:xfrm>
            <a:off x="5300663" y="2057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38" name="5-Point Star 37"/>
          <p:cNvSpPr/>
          <p:nvPr/>
        </p:nvSpPr>
        <p:spPr>
          <a:xfrm>
            <a:off x="4452938" y="2438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39" name="5-Point Star 38"/>
          <p:cNvSpPr/>
          <p:nvPr/>
        </p:nvSpPr>
        <p:spPr>
          <a:xfrm>
            <a:off x="3614738" y="2819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0" name="5-Point Star 39"/>
          <p:cNvSpPr/>
          <p:nvPr/>
        </p:nvSpPr>
        <p:spPr>
          <a:xfrm>
            <a:off x="2776538" y="3178175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1" name="5-Point Star 40"/>
          <p:cNvSpPr/>
          <p:nvPr/>
        </p:nvSpPr>
        <p:spPr>
          <a:xfrm>
            <a:off x="1916113" y="3548063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2" name="5-Point Star 41"/>
          <p:cNvSpPr/>
          <p:nvPr/>
        </p:nvSpPr>
        <p:spPr>
          <a:xfrm>
            <a:off x="1066800" y="3962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8" name="5-Point Star 27"/>
          <p:cNvSpPr/>
          <p:nvPr/>
        </p:nvSpPr>
        <p:spPr>
          <a:xfrm>
            <a:off x="6161088" y="17526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990600" y="1676400"/>
            <a:ext cx="5486400" cy="243840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6324600" y="1371600"/>
            <a:ext cx="2698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92D050"/>
                </a:solidFill>
              </a:rPr>
              <a:t>Calibration curve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 bwMode="auto">
          <a:xfrm>
            <a:off x="0" y="5029200"/>
            <a:ext cx="868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3200" b="1" kern="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What mass causes a stretch of 5.5 cm?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1089025" y="2416175"/>
            <a:ext cx="3733800" cy="158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16200000" flipV="1">
            <a:off x="3913982" y="3336131"/>
            <a:ext cx="1828800" cy="11113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 rot="20770922">
            <a:off x="5418138" y="5297488"/>
            <a:ext cx="4038600" cy="120173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7200" b="1" kern="0" dirty="0">
                <a:solidFill>
                  <a:srgbClr val="002060"/>
                </a:solidFill>
                <a:latin typeface="Arial" charset="0"/>
                <a:ea typeface="+mn-ea"/>
                <a:cs typeface="+mn-cs"/>
              </a:rPr>
              <a:t>=4.34 kg</a:t>
            </a:r>
          </a:p>
        </p:txBody>
      </p:sp>
      <p:sp>
        <p:nvSpPr>
          <p:cNvPr id="50" name="Rectangle 49"/>
          <p:cNvSpPr/>
          <p:nvPr/>
        </p:nvSpPr>
        <p:spPr>
          <a:xfrm>
            <a:off x="-65088" y="4953000"/>
            <a:ext cx="9372601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7200" b="1" kern="0" dirty="0">
                <a:solidFill>
                  <a:srgbClr val="002060"/>
                </a:solidFill>
                <a:latin typeface="Arial" charset="0"/>
                <a:ea typeface="+mn-ea"/>
                <a:cs typeface="+mn-cs"/>
              </a:rPr>
              <a:t>Final calibration data</a:t>
            </a:r>
          </a:p>
        </p:txBody>
      </p: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0" y="5595938"/>
            <a:ext cx="57150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</a:rPr>
              <a:t>Stretch = mass (1.13) + 0.60</a:t>
            </a:r>
          </a:p>
          <a:p>
            <a:r>
              <a:rPr lang="en-US" sz="3200" b="1">
                <a:solidFill>
                  <a:schemeClr val="accent2"/>
                </a:solidFill>
              </a:rPr>
              <a:t>Mass = (stretch – 0.60) / 1.13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709738" y="6172200"/>
            <a:ext cx="1371600" cy="4572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92D050"/>
                </a:solidFill>
              </a:rPr>
              <a:t>5.5 cm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49" grpId="0"/>
      <p:bldP spid="50" grpId="0"/>
      <p:bldP spid="51" grpId="0"/>
      <p:bldP spid="5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990600"/>
            <a:ext cx="8534400" cy="990600"/>
          </a:xfrm>
        </p:spPr>
        <p:txBody>
          <a:bodyPr/>
          <a:lstStyle/>
          <a:p>
            <a:pPr eaLnBrk="1" hangingPunct="1"/>
            <a:r>
              <a:rPr lang="en-US" sz="3600" smtClean="0"/>
              <a:t>What would we need to know to make an accurate calibration curve for our device?</a:t>
            </a:r>
          </a:p>
        </p:txBody>
      </p:sp>
      <p:pic>
        <p:nvPicPr>
          <p:cNvPr id="24578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11798">
            <a:off x="4440238" y="3657600"/>
            <a:ext cx="351313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1316038" y="4114800"/>
            <a:ext cx="3733800" cy="2286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0000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+mn-ea"/>
              <a:cs typeface="+mn-cs"/>
            </a:endParaRPr>
          </a:p>
        </p:txBody>
      </p:sp>
      <p:sp>
        <p:nvSpPr>
          <p:cNvPr id="24580" name="Line 10"/>
          <p:cNvSpPr>
            <a:spLocks noChangeShapeType="1"/>
          </p:cNvSpPr>
          <p:nvPr/>
        </p:nvSpPr>
        <p:spPr bwMode="auto">
          <a:xfrm>
            <a:off x="5126038" y="3200400"/>
            <a:ext cx="0" cy="21336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1" name="Rectangle 11"/>
          <p:cNvSpPr>
            <a:spLocks noChangeArrowheads="1"/>
          </p:cNvSpPr>
          <p:nvPr/>
        </p:nvSpPr>
        <p:spPr bwMode="auto">
          <a:xfrm>
            <a:off x="401638" y="4038600"/>
            <a:ext cx="4572000" cy="381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2500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80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38588"/>
            <a:ext cx="12954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 descr="7917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1238" y="2895600"/>
            <a:ext cx="42672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Picture 1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953000"/>
            <a:ext cx="116363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5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2971800"/>
            <a:ext cx="41148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6" name="Line 53"/>
          <p:cNvSpPr>
            <a:spLocks noChangeShapeType="1"/>
          </p:cNvSpPr>
          <p:nvPr/>
        </p:nvSpPr>
        <p:spPr bwMode="auto">
          <a:xfrm>
            <a:off x="1371600" y="3429000"/>
            <a:ext cx="0" cy="1600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7" name="Line 54"/>
          <p:cNvSpPr>
            <a:spLocks noChangeShapeType="1"/>
          </p:cNvSpPr>
          <p:nvPr/>
        </p:nvSpPr>
        <p:spPr bwMode="auto">
          <a:xfrm>
            <a:off x="4876800" y="3429000"/>
            <a:ext cx="0" cy="1600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8" name="Rectangle 58"/>
          <p:cNvSpPr>
            <a:spLocks noChangeArrowheads="1"/>
          </p:cNvSpPr>
          <p:nvPr/>
        </p:nvSpPr>
        <p:spPr bwMode="auto">
          <a:xfrm>
            <a:off x="1905000" y="4179888"/>
            <a:ext cx="2362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2800">
                <a:solidFill>
                  <a:schemeClr val="tx2"/>
                </a:solidFill>
              </a:rPr>
              <a:t>Tank of milk and water</a:t>
            </a:r>
          </a:p>
        </p:txBody>
      </p:sp>
      <p:sp>
        <p:nvSpPr>
          <p:cNvPr id="23611" name="Rectangle 59"/>
          <p:cNvSpPr>
            <a:spLocks noChangeArrowheads="1"/>
          </p:cNvSpPr>
          <p:nvPr/>
        </p:nvSpPr>
        <p:spPr bwMode="auto">
          <a:xfrm>
            <a:off x="-76200" y="3951288"/>
            <a:ext cx="126841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2800">
                <a:solidFill>
                  <a:schemeClr val="tx2"/>
                </a:solidFill>
              </a:rPr>
              <a:t>light sensor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3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5562600" cy="1143000"/>
          </a:xfrm>
        </p:spPr>
        <p:txBody>
          <a:bodyPr/>
          <a:lstStyle/>
          <a:p>
            <a:pPr eaLnBrk="1" hangingPunct="1"/>
            <a:r>
              <a:rPr lang="en-US" smtClean="0"/>
              <a:t>Let’s look at milk fat globules in water</a:t>
            </a:r>
          </a:p>
        </p:txBody>
      </p:sp>
      <p:pic>
        <p:nvPicPr>
          <p:cNvPr id="25602" name="Picture 6" descr="Blue Sky experiment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9750" y="0"/>
            <a:ext cx="39814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10" descr="08-07Mil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62475"/>
            <a:ext cx="91440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2825" y="1824038"/>
            <a:ext cx="13493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15" descr="water-bottl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0" y="1443038"/>
            <a:ext cx="1784350" cy="190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Rectangle 16"/>
          <p:cNvSpPr>
            <a:spLocks noChangeArrowheads="1"/>
          </p:cNvSpPr>
          <p:nvPr/>
        </p:nvSpPr>
        <p:spPr bwMode="auto">
          <a:xfrm>
            <a:off x="2514600" y="2052638"/>
            <a:ext cx="76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7200">
                <a:solidFill>
                  <a:schemeClr val="tx2"/>
                </a:solidFill>
              </a:rPr>
              <a:t>+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3352800"/>
            <a:ext cx="5562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using serial dilutions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304800" y="3200400"/>
            <a:ext cx="4114800" cy="1462088"/>
            <a:chOff x="0" y="2916827"/>
            <a:chExt cx="4661303" cy="1822370"/>
          </a:xfrm>
        </p:grpSpPr>
        <p:pic>
          <p:nvPicPr>
            <p:cNvPr id="26640" name="Picture 16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8859149">
              <a:off x="1680510" y="3401652"/>
              <a:ext cx="1425030" cy="1337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41" name="Picture 16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3318542" flipV="1">
              <a:off x="3236273" y="3048153"/>
              <a:ext cx="1425030" cy="1337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42" name="Picture 17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9F9F9"/>
                </a:clrFrom>
                <a:clrTo>
                  <a:srgbClr val="F9F9F9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2916827"/>
              <a:ext cx="1676400" cy="1502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4724400" y="914400"/>
            <a:ext cx="4419600" cy="4343400"/>
            <a:chOff x="3401" y="1567"/>
            <a:chExt cx="2031" cy="2050"/>
          </a:xfrm>
        </p:grpSpPr>
        <p:pic>
          <p:nvPicPr>
            <p:cNvPr id="2663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01" y="1567"/>
              <a:ext cx="2031" cy="2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39" name="Text Box 5"/>
            <p:cNvSpPr txBox="1">
              <a:spLocks noChangeArrowheads="1"/>
            </p:cNvSpPr>
            <p:nvPr/>
          </p:nvSpPr>
          <p:spPr bwMode="auto">
            <a:xfrm>
              <a:off x="3648" y="1920"/>
              <a:ext cx="1632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0.2 mm diameter FOV</a:t>
              </a:r>
            </a:p>
          </p:txBody>
        </p:sp>
      </p:grp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572000" y="0"/>
            <a:ext cx="4648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/>
              <a:t>Homogenized milk contains many small globules of fat</a:t>
            </a:r>
            <a:endParaRPr lang="en-US" sz="2800">
              <a:sym typeface="Symbol" pitchFamily="127" charset="2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0" y="1295400"/>
            <a:ext cx="4800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/>
              <a:t>Each mL of 2% milk contains about 10 million globules</a:t>
            </a:r>
            <a:endParaRPr lang="en-US" sz="2800">
              <a:sym typeface="Symbol" pitchFamily="127" charset="2"/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152400" y="2254250"/>
            <a:ext cx="4495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sz="2800"/>
              <a:t>…this “population density” is about 10</a:t>
            </a:r>
            <a:r>
              <a:rPr lang="en-US" sz="2800" baseline="30000"/>
              <a:t>10</a:t>
            </a:r>
            <a:r>
              <a:rPr lang="en-US" sz="2800"/>
              <a:t> globules/L</a:t>
            </a:r>
            <a:endParaRPr lang="en-US" sz="2800">
              <a:sym typeface="Symbol" pitchFamily="127" charset="2"/>
            </a:endParaRP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0" y="5715000"/>
            <a:ext cx="9525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Visible light is scattered nicely by these globules, about 5 </a:t>
            </a:r>
            <a:r>
              <a:rPr lang="en-US" sz="3600" b="1">
                <a:solidFill>
                  <a:srgbClr val="FF0000"/>
                </a:solidFill>
                <a:sym typeface="Symbol" pitchFamily="127" charset="2"/>
              </a:rPr>
              <a:t></a:t>
            </a:r>
            <a:r>
              <a:rPr lang="en-US" sz="3600" b="1">
                <a:solidFill>
                  <a:srgbClr val="FF0000"/>
                </a:solidFill>
              </a:rPr>
              <a:t>m across on average</a:t>
            </a:r>
            <a:endParaRPr lang="en-US" sz="3600" b="1">
              <a:solidFill>
                <a:srgbClr val="FF0000"/>
              </a:solidFill>
              <a:sym typeface="Symbol" pitchFamily="127" charset="2"/>
            </a:endParaRPr>
          </a:p>
        </p:txBody>
      </p:sp>
      <p:sp>
        <p:nvSpPr>
          <p:cNvPr id="26631" name="Text Box 14"/>
          <p:cNvSpPr txBox="1">
            <a:spLocks noChangeArrowheads="1"/>
          </p:cNvSpPr>
          <p:nvPr/>
        </p:nvSpPr>
        <p:spPr bwMode="auto">
          <a:xfrm>
            <a:off x="152400" y="96838"/>
            <a:ext cx="4419600" cy="1198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7200">
                <a:sym typeface="Symbol" pitchFamily="127" charset="2"/>
              </a:rPr>
              <a:t>Why milk?</a:t>
            </a:r>
          </a:p>
        </p:txBody>
      </p:sp>
      <p:sp>
        <p:nvSpPr>
          <p:cNvPr id="14" name="Oval 13"/>
          <p:cNvSpPr/>
          <p:nvPr/>
        </p:nvSpPr>
        <p:spPr>
          <a:xfrm>
            <a:off x="6923088" y="3862388"/>
            <a:ext cx="152400" cy="152400"/>
          </a:xfrm>
          <a:prstGeom prst="ellipse">
            <a:avLst/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5715000" y="4038600"/>
            <a:ext cx="2590800" cy="1708150"/>
            <a:chOff x="5715061" y="4038600"/>
            <a:chExt cx="2591324" cy="1708118"/>
          </a:xfrm>
        </p:grpSpPr>
        <p:sp>
          <p:nvSpPr>
            <p:cNvPr id="26636" name="Rectangle 12"/>
            <p:cNvSpPr>
              <a:spLocks noChangeArrowheads="1"/>
            </p:cNvSpPr>
            <p:nvPr/>
          </p:nvSpPr>
          <p:spPr bwMode="auto">
            <a:xfrm>
              <a:off x="5715061" y="5105380"/>
              <a:ext cx="2591324" cy="641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800" b="1">
                  <a:solidFill>
                    <a:srgbClr val="00B050"/>
                  </a:solidFill>
                </a:rPr>
                <a:t>About 10 </a:t>
              </a:r>
              <a:r>
                <a:rPr lang="en-US" sz="1800" b="1">
                  <a:solidFill>
                    <a:srgbClr val="00B050"/>
                  </a:solidFill>
                  <a:sym typeface="Symbol" pitchFamily="127" charset="2"/>
                </a:rPr>
                <a:t></a:t>
              </a:r>
              <a:r>
                <a:rPr lang="en-US" sz="1800" b="1">
                  <a:solidFill>
                    <a:srgbClr val="00B050"/>
                  </a:solidFill>
                </a:rPr>
                <a:t>m diameter glob is a big one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rot="16200000" flipV="1">
              <a:off x="7010849" y="4114689"/>
              <a:ext cx="1142979" cy="990800"/>
            </a:xfrm>
            <a:prstGeom prst="straightConnector1">
              <a:avLst/>
            </a:prstGeom>
            <a:ln w="5715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1916113" y="2971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  <a:cs typeface="+mn-cs"/>
              </a:rPr>
              <a:t>ten billion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+mn-ea"/>
              <a:cs typeface="+mn-cs"/>
              <a:sym typeface="Symbol" pitchFamily="18" charset="2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152400" y="4330700"/>
            <a:ext cx="5334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0070C0"/>
                </a:solidFill>
              </a:rPr>
              <a:t>Which is the size of many exxtremophile microbes we’ll be looking for .</a:t>
            </a:r>
            <a:endParaRPr lang="en-US" sz="2800">
              <a:solidFill>
                <a:srgbClr val="0070C0"/>
              </a:solidFill>
              <a:sym typeface="Symbol" pitchFamily="127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mph" presetSubtype="0" repeatCount="indefinite" accel="50000" decel="50000" autoRev="1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7175" grpId="0"/>
      <p:bldP spid="7177" grpId="0"/>
      <p:bldP spid="7180" grpId="0"/>
      <p:bldP spid="14" grpId="0" animBg="1"/>
      <p:bldP spid="14" grpId="1" animBg="1"/>
      <p:bldP spid="18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33400" y="1497013"/>
            <a:ext cx="3602038" cy="4522787"/>
          </a:xfrm>
        </p:spPr>
        <p:txBody>
          <a:bodyPr anchor="b">
            <a:normAutofit/>
          </a:bodyPr>
          <a:lstStyle/>
          <a:p>
            <a:r>
              <a:rPr lang="en-US" sz="280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Or perhaps build and calibrate a device with a test tube holder, a light, and a light sensor.</a:t>
            </a:r>
            <a:br>
              <a:rPr lang="en-US" sz="2800" smtClean="0">
                <a:effectLst>
                  <a:outerShdw blurRad="38100" dist="38100" dir="2700000" algn="tl">
                    <a:srgbClr val="DDDDDD"/>
                  </a:outerShdw>
                </a:effectLst>
              </a:rPr>
            </a:br>
            <a:r>
              <a:rPr lang="en-US" sz="280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/>
            </a:r>
            <a:br>
              <a:rPr lang="en-US" sz="2800" smtClean="0">
                <a:effectLst>
                  <a:outerShdw blurRad="38100" dist="38100" dir="2700000" algn="tl">
                    <a:srgbClr val="DDDDDD"/>
                  </a:outerShdw>
                </a:effectLst>
              </a:rPr>
            </a:br>
            <a:r>
              <a:rPr lang="en-US" sz="2000" i="1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Photoresistor</a:t>
            </a:r>
            <a:br>
              <a:rPr lang="en-US" sz="2000" i="1" smtClean="0">
                <a:effectLst>
                  <a:outerShdw blurRad="38100" dist="38100" dir="2700000" algn="tl">
                    <a:srgbClr val="DDDDDD"/>
                  </a:outerShdw>
                </a:effectLst>
              </a:rPr>
            </a:br>
            <a:r>
              <a:rPr lang="en-US" sz="2000" i="1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/>
            </a:r>
            <a:br>
              <a:rPr lang="en-US" sz="2000" i="1" smtClean="0">
                <a:effectLst>
                  <a:outerShdw blurRad="38100" dist="38100" dir="2700000" algn="tl">
                    <a:srgbClr val="DDDDDD"/>
                  </a:outerShdw>
                </a:effectLst>
              </a:rPr>
            </a:br>
            <a:r>
              <a:rPr lang="en-US" sz="2000" i="1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LED light source</a:t>
            </a:r>
            <a:br>
              <a:rPr lang="en-US" sz="2000" i="1" smtClean="0">
                <a:effectLst>
                  <a:outerShdw blurRad="38100" dist="38100" dir="2700000" algn="tl">
                    <a:srgbClr val="DDDDDD"/>
                  </a:outerShdw>
                </a:effectLst>
              </a:rPr>
            </a:br>
            <a:r>
              <a:rPr lang="en-US" sz="2000" i="1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/>
            </a:r>
            <a:br>
              <a:rPr lang="en-US" sz="2000" i="1" smtClean="0">
                <a:effectLst>
                  <a:outerShdw blurRad="38100" dist="38100" dir="2700000" algn="tl">
                    <a:srgbClr val="DDDDDD"/>
                  </a:outerShdw>
                </a:effectLst>
              </a:rPr>
            </a:br>
            <a:r>
              <a:rPr lang="en-US" sz="2000" i="1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Insert test tube with microorganism sample here</a:t>
            </a:r>
          </a:p>
        </p:txBody>
      </p:sp>
      <p:pic>
        <p:nvPicPr>
          <p:cNvPr id="31747" name="Content Placeholder 10" descr="CIMG1463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 t="-41608" b="-41608"/>
          <a:stretch>
            <a:fillRect/>
          </a:stretch>
        </p:blipFill>
        <p:spPr>
          <a:xfrm>
            <a:off x="4473575" y="273050"/>
            <a:ext cx="4205288" cy="5778500"/>
          </a:xfrm>
        </p:spPr>
      </p:pic>
      <p:cxnSp>
        <p:nvCxnSpPr>
          <p:cNvPr id="15" name="Straight Arrow Connector 14"/>
          <p:cNvCxnSpPr/>
          <p:nvPr/>
        </p:nvCxnSpPr>
        <p:spPr>
          <a:xfrm flipV="1">
            <a:off x="3352800" y="2971800"/>
            <a:ext cx="2895600" cy="1219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3581400" y="3200400"/>
            <a:ext cx="4114800" cy="1752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/>
          <p:nvPr/>
        </p:nvCxnSpPr>
        <p:spPr>
          <a:xfrm flipV="1">
            <a:off x="4059238" y="3962400"/>
            <a:ext cx="3103562" cy="2089150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2286000"/>
          </a:xfrm>
        </p:spPr>
        <p:txBody>
          <a:bodyPr/>
          <a:lstStyle/>
          <a:p>
            <a:pPr eaLnBrk="1" hangingPunct="1"/>
            <a:r>
              <a:rPr lang="en-US" smtClean="0"/>
              <a:t>The intensity of light that is </a:t>
            </a:r>
            <a:r>
              <a:rPr lang="en-US" i="1" smtClean="0"/>
              <a:t>transmitted</a:t>
            </a:r>
            <a:r>
              <a:rPr lang="en-US" smtClean="0"/>
              <a:t> decreases when the milk fat density. . .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895600" y="5638800"/>
            <a:ext cx="4114800" cy="381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itchFamily="127" charset="0"/>
              </a:rPr>
              <a:t>(millions of globules per liter)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7651" name="Line 5"/>
          <p:cNvSpPr>
            <a:spLocks noChangeShapeType="1"/>
          </p:cNvSpPr>
          <p:nvPr/>
        </p:nvSpPr>
        <p:spPr bwMode="auto">
          <a:xfrm flipV="1">
            <a:off x="2667000" y="2860675"/>
            <a:ext cx="0" cy="28543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2" name="Line 6"/>
          <p:cNvSpPr>
            <a:spLocks noChangeShapeType="1"/>
          </p:cNvSpPr>
          <p:nvPr/>
        </p:nvSpPr>
        <p:spPr bwMode="auto">
          <a:xfrm flipV="1">
            <a:off x="1812925" y="5245100"/>
            <a:ext cx="573087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lg" len="lg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609600" y="3200400"/>
            <a:ext cx="1905000" cy="685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itchFamily="127" charset="0"/>
              </a:rPr>
              <a:t>(photoresistor</a:t>
            </a:r>
          </a:p>
          <a:p>
            <a:pPr algn="ctr"/>
            <a:r>
              <a:rPr lang="en-US" b="1">
                <a:solidFill>
                  <a:srgbClr val="FF0000"/>
                </a:solidFill>
                <a:latin typeface="Times New Roman" pitchFamily="127" charset="0"/>
              </a:rPr>
              <a:t>voltage)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7654" name="Text Box 10"/>
          <p:cNvSpPr txBox="1">
            <a:spLocks noChangeArrowheads="1"/>
          </p:cNvSpPr>
          <p:nvPr/>
        </p:nvSpPr>
        <p:spPr bwMode="auto">
          <a:xfrm>
            <a:off x="2971800" y="3352800"/>
            <a:ext cx="4114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4400" b="1">
                <a:latin typeface="Times New Roman" pitchFamily="127" charset="0"/>
              </a:rPr>
              <a:t>What will the graph look like?</a:t>
            </a:r>
          </a:p>
        </p:txBody>
      </p:sp>
      <p:sp>
        <p:nvSpPr>
          <p:cNvPr id="27656" name="Text Box 11"/>
          <p:cNvSpPr txBox="1">
            <a:spLocks noChangeArrowheads="1"/>
          </p:cNvSpPr>
          <p:nvPr/>
        </p:nvSpPr>
        <p:spPr bwMode="auto">
          <a:xfrm>
            <a:off x="838200" y="2286000"/>
            <a:ext cx="7239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itchFamily="127" charset="0"/>
              </a:rPr>
              <a:t>…what would our measurements be?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  <p:bldP spid="16392" grpId="0" animBg="1"/>
      <p:bldP spid="2765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sz="4000" smtClean="0"/>
              <a:t>Will the calibration curve be similar for all devices utilizing the same properties of light?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1000" y="2743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sz="4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Will the calibration curve be similar for all devices utilizing the same parts?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81000" y="4724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sz="40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What’s the real worth of measurements done without calibration?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6" descr="laser_pointer-1.gif (48k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6002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Can we </a:t>
            </a:r>
            <a:r>
              <a:rPr lang="en-US" sz="4000" smtClean="0"/>
              <a:t>create a measuring </a:t>
            </a:r>
            <a:r>
              <a:rPr lang="en-US" sz="4000" dirty="0" smtClean="0"/>
              <a:t>device using our observed properties of light?</a:t>
            </a:r>
          </a:p>
        </p:txBody>
      </p:sp>
      <p:sp>
        <p:nvSpPr>
          <p:cNvPr id="13315" name="Oval 7"/>
          <p:cNvSpPr>
            <a:spLocks noChangeArrowheads="1"/>
          </p:cNvSpPr>
          <p:nvPr/>
        </p:nvSpPr>
        <p:spPr bwMode="auto">
          <a:xfrm>
            <a:off x="1371600" y="3581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525780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3600" i="1">
                <a:solidFill>
                  <a:schemeClr val="accent2"/>
                </a:solidFill>
              </a:rPr>
              <a:t>What would we need to know to determine if our device was accurate?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/>
          <a:lstStyle/>
          <a:p>
            <a:r>
              <a:rPr lang="en-US" sz="5400" smtClean="0"/>
              <a:t>How do we know our spring scales are accurate?</a:t>
            </a:r>
          </a:p>
        </p:txBody>
      </p:sp>
      <p:pic>
        <p:nvPicPr>
          <p:cNvPr id="14338" name="Picture 2" descr="http://www.halsun.net/product/scale/pull-spring-scale/original/PK-10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rcRect/>
          <a:stretch>
            <a:fillRect/>
          </a:stretch>
        </p:blipFill>
        <p:spPr bwMode="auto">
          <a:xfrm>
            <a:off x="0" y="1600200"/>
            <a:ext cx="259080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 descr="http://www.gramscales.com/images/ohaus_8018demo_mai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rcRect/>
          <a:stretch>
            <a:fillRect/>
          </a:stretch>
        </p:blipFill>
        <p:spPr bwMode="auto">
          <a:xfrm>
            <a:off x="6477000" y="1828800"/>
            <a:ext cx="23812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0" name="Group 6"/>
          <p:cNvGrpSpPr>
            <a:grpSpLocks/>
          </p:cNvGrpSpPr>
          <p:nvPr/>
        </p:nvGrpSpPr>
        <p:grpSpPr bwMode="auto">
          <a:xfrm>
            <a:off x="7031038" y="4191000"/>
            <a:ext cx="1331912" cy="1838325"/>
            <a:chOff x="7488325" y="4419600"/>
            <a:chExt cx="1331825" cy="1838325"/>
          </a:xfrm>
        </p:grpSpPr>
        <p:pic>
          <p:nvPicPr>
            <p:cNvPr id="14343" name="Picture 5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 rot="21363152">
              <a:off x="7488325" y="5301228"/>
              <a:ext cx="1283921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36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1 kg</a:t>
              </a:r>
            </a:p>
          </p:txBody>
        </p:sp>
      </p:grpSp>
      <p:pic>
        <p:nvPicPr>
          <p:cNvPr id="19463" name="Picture 7" descr="http://www.nist.gov/eeel/quantum/fundamental_electrical/images/Elec_Kilogram_1_we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0" y="1504950"/>
            <a:ext cx="3333750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n 8"/>
          <p:cNvSpPr/>
          <p:nvPr/>
        </p:nvSpPr>
        <p:spPr>
          <a:xfrm>
            <a:off x="4267200" y="4899025"/>
            <a:ext cx="228600" cy="304800"/>
          </a:xfrm>
          <a:prstGeom prst="can">
            <a:avLst>
              <a:gd name="adj" fmla="val 44999"/>
            </a:avLst>
          </a:prstGeom>
          <a:solidFill>
            <a:schemeClr val="bg2">
              <a:lumMod val="75000"/>
              <a:alpha val="65000"/>
            </a:schemeClr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5" descr="http://www.beaconlearningcenter.com/WebLessons/MeasuringTools/METRIC_RULER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267373">
            <a:off x="6234113" y="1758950"/>
            <a:ext cx="2713038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371600"/>
          </a:xfrm>
        </p:spPr>
        <p:txBody>
          <a:bodyPr/>
          <a:lstStyle/>
          <a:p>
            <a:pPr algn="l"/>
            <a:r>
              <a:rPr lang="en-US" sz="5400" smtClean="0"/>
              <a:t>How do we know spring scales are accurate?</a:t>
            </a:r>
          </a:p>
        </p:txBody>
      </p:sp>
      <p:grpSp>
        <p:nvGrpSpPr>
          <p:cNvPr id="15363" name="Group 6"/>
          <p:cNvGrpSpPr>
            <a:grpSpLocks/>
          </p:cNvGrpSpPr>
          <p:nvPr/>
        </p:nvGrpSpPr>
        <p:grpSpPr bwMode="auto">
          <a:xfrm>
            <a:off x="544513" y="5105400"/>
            <a:ext cx="674687" cy="1219200"/>
            <a:chOff x="7509767" y="4419600"/>
            <a:chExt cx="1310383" cy="1838325"/>
          </a:xfrm>
        </p:grpSpPr>
        <p:pic>
          <p:nvPicPr>
            <p:cNvPr id="15378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 rot="21363152">
              <a:off x="7509767" y="5397257"/>
              <a:ext cx="1283921" cy="5568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1 kg</a:t>
              </a:r>
            </a:p>
          </p:txBody>
        </p:sp>
      </p:grpSp>
      <p:grpSp>
        <p:nvGrpSpPr>
          <p:cNvPr id="15364" name="Group 6"/>
          <p:cNvGrpSpPr>
            <a:grpSpLocks/>
          </p:cNvGrpSpPr>
          <p:nvPr/>
        </p:nvGrpSpPr>
        <p:grpSpPr bwMode="auto">
          <a:xfrm>
            <a:off x="4902200" y="4724400"/>
            <a:ext cx="1117600" cy="1752600"/>
            <a:chOff x="7517255" y="4419600"/>
            <a:chExt cx="1302895" cy="1838325"/>
          </a:xfrm>
        </p:grpSpPr>
        <p:pic>
          <p:nvPicPr>
            <p:cNvPr id="15376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ctangle 20"/>
            <p:cNvSpPr/>
            <p:nvPr/>
          </p:nvSpPr>
          <p:spPr>
            <a:xfrm rot="21363152">
              <a:off x="7517255" y="5497863"/>
              <a:ext cx="1283923" cy="4842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4 kg</a:t>
              </a:r>
            </a:p>
          </p:txBody>
        </p:sp>
      </p:grpSp>
      <p:grpSp>
        <p:nvGrpSpPr>
          <p:cNvPr id="15365" name="Group 6"/>
          <p:cNvGrpSpPr>
            <a:grpSpLocks/>
          </p:cNvGrpSpPr>
          <p:nvPr/>
        </p:nvGrpSpPr>
        <p:grpSpPr bwMode="auto">
          <a:xfrm>
            <a:off x="2514600" y="5029200"/>
            <a:ext cx="838200" cy="1371600"/>
            <a:chOff x="7488325" y="4419600"/>
            <a:chExt cx="1331825" cy="1838325"/>
          </a:xfrm>
        </p:grpSpPr>
        <p:pic>
          <p:nvPicPr>
            <p:cNvPr id="15374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23"/>
            <p:cNvSpPr/>
            <p:nvPr/>
          </p:nvSpPr>
          <p:spPr>
            <a:xfrm rot="21363152">
              <a:off x="7488325" y="5356264"/>
              <a:ext cx="1283921" cy="536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2 kg</a:t>
              </a:r>
            </a:p>
          </p:txBody>
        </p:sp>
      </p:grpSp>
      <p:graphicFrame>
        <p:nvGraphicFramePr>
          <p:cNvPr id="25" name="Chart 24"/>
          <p:cNvGraphicFramePr/>
          <p:nvPr/>
        </p:nvGraphicFramePr>
        <p:xfrm>
          <a:off x="717322" y="1447800"/>
          <a:ext cx="5686425" cy="3219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367" name="Rectangle 25"/>
          <p:cNvSpPr>
            <a:spLocks noChangeArrowheads="1"/>
          </p:cNvSpPr>
          <p:nvPr/>
        </p:nvSpPr>
        <p:spPr bwMode="auto">
          <a:xfrm rot="-5400000">
            <a:off x="-738188" y="2566988"/>
            <a:ext cx="2670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 stretch (cm)</a:t>
            </a:r>
          </a:p>
        </p:txBody>
      </p:sp>
      <p:sp>
        <p:nvSpPr>
          <p:cNvPr id="15368" name="Rectangle 26"/>
          <p:cNvSpPr>
            <a:spLocks noChangeArrowheads="1"/>
          </p:cNvSpPr>
          <p:nvPr/>
        </p:nvSpPr>
        <p:spPr bwMode="auto">
          <a:xfrm>
            <a:off x="2622550" y="4419600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mass (kg)</a:t>
            </a:r>
          </a:p>
        </p:txBody>
      </p:sp>
      <p:sp>
        <p:nvSpPr>
          <p:cNvPr id="36" name="5-Point Star 35"/>
          <p:cNvSpPr/>
          <p:nvPr/>
        </p:nvSpPr>
        <p:spPr>
          <a:xfrm>
            <a:off x="1066800" y="3962400"/>
            <a:ext cx="152400" cy="1524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153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9575" y="0"/>
            <a:ext cx="111442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Straight Arrow Connector 32"/>
          <p:cNvCxnSpPr/>
          <p:nvPr/>
        </p:nvCxnSpPr>
        <p:spPr>
          <a:xfrm rot="10800000">
            <a:off x="8305800" y="1719263"/>
            <a:ext cx="533400" cy="1587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72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18488" y="4267200"/>
            <a:ext cx="647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3" name="Rectangle 49"/>
          <p:cNvSpPr>
            <a:spLocks noChangeArrowheads="1"/>
          </p:cNvSpPr>
          <p:nvPr/>
        </p:nvSpPr>
        <p:spPr bwMode="auto">
          <a:xfrm>
            <a:off x="1143000" y="3787775"/>
            <a:ext cx="304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omic Sans MS" pitchFamily="127" charset="0"/>
                <a:sym typeface="Symbol" pitchFamily="127" charset="2"/>
              </a:rPr>
              <a:t></a:t>
            </a:r>
            <a:r>
              <a:rPr lang="en-US">
                <a:solidFill>
                  <a:srgbClr val="FF0000"/>
                </a:solidFill>
                <a:latin typeface="Comic Sans MS" pitchFamily="127" charset="0"/>
              </a:rPr>
              <a:t> offset or “blank”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5" descr="http://www.beaconlearningcenter.com/WebLessons/MeasuringTools/METRIC_RULER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267373">
            <a:off x="6234113" y="1758950"/>
            <a:ext cx="2713038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371600"/>
          </a:xfrm>
        </p:spPr>
        <p:txBody>
          <a:bodyPr/>
          <a:lstStyle/>
          <a:p>
            <a:pPr algn="l"/>
            <a:r>
              <a:rPr lang="en-US" sz="5400" smtClean="0"/>
              <a:t>How do we know spring scales are accurate?</a:t>
            </a:r>
          </a:p>
        </p:txBody>
      </p:sp>
      <p:grpSp>
        <p:nvGrpSpPr>
          <p:cNvPr id="16387" name="Group 6"/>
          <p:cNvGrpSpPr>
            <a:grpSpLocks/>
          </p:cNvGrpSpPr>
          <p:nvPr/>
        </p:nvGrpSpPr>
        <p:grpSpPr bwMode="auto">
          <a:xfrm>
            <a:off x="544513" y="5105400"/>
            <a:ext cx="674687" cy="1219200"/>
            <a:chOff x="7509767" y="4419600"/>
            <a:chExt cx="1310383" cy="1838325"/>
          </a:xfrm>
        </p:grpSpPr>
        <p:pic>
          <p:nvPicPr>
            <p:cNvPr id="16407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 rot="21363152">
              <a:off x="7509767" y="5397257"/>
              <a:ext cx="1283921" cy="5568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1 kg</a:t>
              </a:r>
            </a:p>
          </p:txBody>
        </p:sp>
      </p:grpSp>
      <p:grpSp>
        <p:nvGrpSpPr>
          <p:cNvPr id="16388" name="Group 6"/>
          <p:cNvGrpSpPr>
            <a:grpSpLocks/>
          </p:cNvGrpSpPr>
          <p:nvPr/>
        </p:nvGrpSpPr>
        <p:grpSpPr bwMode="auto">
          <a:xfrm>
            <a:off x="4902200" y="4724400"/>
            <a:ext cx="1117600" cy="1752600"/>
            <a:chOff x="7517255" y="4419600"/>
            <a:chExt cx="1302895" cy="1838325"/>
          </a:xfrm>
        </p:grpSpPr>
        <p:pic>
          <p:nvPicPr>
            <p:cNvPr id="16405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ctangle 20"/>
            <p:cNvSpPr/>
            <p:nvPr/>
          </p:nvSpPr>
          <p:spPr>
            <a:xfrm rot="21363152">
              <a:off x="7517255" y="5497863"/>
              <a:ext cx="1283923" cy="4842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4 kg</a:t>
              </a:r>
            </a:p>
          </p:txBody>
        </p:sp>
      </p:grpSp>
      <p:grpSp>
        <p:nvGrpSpPr>
          <p:cNvPr id="16389" name="Group 6"/>
          <p:cNvGrpSpPr>
            <a:grpSpLocks/>
          </p:cNvGrpSpPr>
          <p:nvPr/>
        </p:nvGrpSpPr>
        <p:grpSpPr bwMode="auto">
          <a:xfrm>
            <a:off x="2514600" y="5029200"/>
            <a:ext cx="838200" cy="1371600"/>
            <a:chOff x="7488325" y="4419600"/>
            <a:chExt cx="1331825" cy="1838325"/>
          </a:xfrm>
        </p:grpSpPr>
        <p:pic>
          <p:nvPicPr>
            <p:cNvPr id="16403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23"/>
            <p:cNvSpPr/>
            <p:nvPr/>
          </p:nvSpPr>
          <p:spPr>
            <a:xfrm rot="21363152">
              <a:off x="7488325" y="5356264"/>
              <a:ext cx="1283921" cy="536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2 kg</a:t>
              </a:r>
            </a:p>
          </p:txBody>
        </p:sp>
      </p:grpSp>
      <p:graphicFrame>
        <p:nvGraphicFramePr>
          <p:cNvPr id="25" name="Chart 24"/>
          <p:cNvGraphicFramePr/>
          <p:nvPr/>
        </p:nvGraphicFramePr>
        <p:xfrm>
          <a:off x="717322" y="1447800"/>
          <a:ext cx="5686425" cy="3219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391" name="Rectangle 25"/>
          <p:cNvSpPr>
            <a:spLocks noChangeArrowheads="1"/>
          </p:cNvSpPr>
          <p:nvPr/>
        </p:nvSpPr>
        <p:spPr bwMode="auto">
          <a:xfrm rot="-5400000">
            <a:off x="-738188" y="2566988"/>
            <a:ext cx="2670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 stretch (cm)</a:t>
            </a:r>
          </a:p>
        </p:txBody>
      </p:sp>
      <p:sp>
        <p:nvSpPr>
          <p:cNvPr id="16392" name="Rectangle 26"/>
          <p:cNvSpPr>
            <a:spLocks noChangeArrowheads="1"/>
          </p:cNvSpPr>
          <p:nvPr/>
        </p:nvSpPr>
        <p:spPr bwMode="auto">
          <a:xfrm>
            <a:off x="2622550" y="4419600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mass (kg)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16200000" flipH="1">
            <a:off x="8372475" y="4486275"/>
            <a:ext cx="457200" cy="19050"/>
          </a:xfrm>
          <a:prstGeom prst="line">
            <a:avLst/>
          </a:prstGeom>
          <a:ln w="95250">
            <a:solidFill>
              <a:srgbClr val="99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5-Point Star 35"/>
          <p:cNvSpPr/>
          <p:nvPr/>
        </p:nvSpPr>
        <p:spPr>
          <a:xfrm>
            <a:off x="1916113" y="3548063"/>
            <a:ext cx="152400" cy="1524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2" name="5-Point Star 41"/>
          <p:cNvSpPr/>
          <p:nvPr/>
        </p:nvSpPr>
        <p:spPr>
          <a:xfrm>
            <a:off x="1066800" y="3962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1639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9575" y="0"/>
            <a:ext cx="111442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Straight Arrow Connector 32"/>
          <p:cNvCxnSpPr/>
          <p:nvPr/>
        </p:nvCxnSpPr>
        <p:spPr>
          <a:xfrm rot="10800000">
            <a:off x="8305800" y="2185988"/>
            <a:ext cx="533400" cy="1587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/>
          <p:cNvSpPr/>
          <p:nvPr/>
        </p:nvSpPr>
        <p:spPr>
          <a:xfrm>
            <a:off x="479425" y="5029200"/>
            <a:ext cx="838200" cy="13716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16399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29600" y="4648200"/>
            <a:ext cx="647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400" name="Group 6"/>
          <p:cNvGrpSpPr>
            <a:grpSpLocks/>
          </p:cNvGrpSpPr>
          <p:nvPr/>
        </p:nvGrpSpPr>
        <p:grpSpPr bwMode="auto">
          <a:xfrm>
            <a:off x="8229600" y="5105400"/>
            <a:ext cx="674688" cy="1219200"/>
            <a:chOff x="7509767" y="4419600"/>
            <a:chExt cx="1310383" cy="1838325"/>
          </a:xfrm>
        </p:grpSpPr>
        <p:pic>
          <p:nvPicPr>
            <p:cNvPr id="16401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Rectangle 29"/>
            <p:cNvSpPr/>
            <p:nvPr/>
          </p:nvSpPr>
          <p:spPr>
            <a:xfrm rot="21363152">
              <a:off x="7509767" y="5397257"/>
              <a:ext cx="1283921" cy="5568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1 kg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8" descr="http://upload.wikimedia.org/wikipedia/en/2/2b/SI_Brochure_Co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95300"/>
            <a:ext cx="14287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-152400" y="-76200"/>
            <a:ext cx="3962400" cy="1752600"/>
          </a:xfrm>
        </p:spPr>
        <p:txBody>
          <a:bodyPr/>
          <a:lstStyle/>
          <a:p>
            <a:pPr algn="r"/>
            <a:r>
              <a:rPr lang="en-US" smtClean="0"/>
              <a:t>SI Units and time</a:t>
            </a:r>
          </a:p>
        </p:txBody>
      </p:sp>
      <p:pic>
        <p:nvPicPr>
          <p:cNvPr id="17411" name="Picture 4" descr="http://lamar.colostate.edu/~hillger/pdf/SI-units-deriv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0"/>
            <a:ext cx="5181600" cy="690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2" descr="http://greggayden.com/europe05/Big%20B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58938"/>
            <a:ext cx="3136900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http://gadizmo.com/wp-content/uploads/2009/02/spy_camera_video_watch_angl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0200" y="765175"/>
            <a:ext cx="865188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5" descr="http://www.beaconlearningcenter.com/WebLessons/MeasuringTools/METRIC_RULER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267373">
            <a:off x="6234113" y="1758950"/>
            <a:ext cx="2713038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371600"/>
          </a:xfrm>
        </p:spPr>
        <p:txBody>
          <a:bodyPr/>
          <a:lstStyle/>
          <a:p>
            <a:pPr algn="l"/>
            <a:r>
              <a:rPr lang="en-US" sz="5400" smtClean="0"/>
              <a:t>How do we know spring scales are accurate?</a:t>
            </a:r>
          </a:p>
        </p:txBody>
      </p:sp>
      <p:grpSp>
        <p:nvGrpSpPr>
          <p:cNvPr id="18435" name="Group 6"/>
          <p:cNvGrpSpPr>
            <a:grpSpLocks/>
          </p:cNvGrpSpPr>
          <p:nvPr/>
        </p:nvGrpSpPr>
        <p:grpSpPr bwMode="auto">
          <a:xfrm>
            <a:off x="544513" y="5105400"/>
            <a:ext cx="674687" cy="1219200"/>
            <a:chOff x="7509767" y="4419600"/>
            <a:chExt cx="1310383" cy="1838325"/>
          </a:xfrm>
        </p:grpSpPr>
        <p:pic>
          <p:nvPicPr>
            <p:cNvPr id="18456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 rot="21363152">
              <a:off x="7509767" y="5397257"/>
              <a:ext cx="1283921" cy="5568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1 kg</a:t>
              </a:r>
            </a:p>
          </p:txBody>
        </p:sp>
      </p:grpSp>
      <p:grpSp>
        <p:nvGrpSpPr>
          <p:cNvPr id="18436" name="Group 6"/>
          <p:cNvGrpSpPr>
            <a:grpSpLocks/>
          </p:cNvGrpSpPr>
          <p:nvPr/>
        </p:nvGrpSpPr>
        <p:grpSpPr bwMode="auto">
          <a:xfrm>
            <a:off x="4902200" y="4724400"/>
            <a:ext cx="1117600" cy="1752600"/>
            <a:chOff x="7517255" y="4419600"/>
            <a:chExt cx="1302895" cy="1838325"/>
          </a:xfrm>
        </p:grpSpPr>
        <p:pic>
          <p:nvPicPr>
            <p:cNvPr id="18454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ctangle 20"/>
            <p:cNvSpPr/>
            <p:nvPr/>
          </p:nvSpPr>
          <p:spPr>
            <a:xfrm rot="21363152">
              <a:off x="7517255" y="5497863"/>
              <a:ext cx="1283923" cy="4842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4 kg</a:t>
              </a:r>
            </a:p>
          </p:txBody>
        </p:sp>
      </p:grpSp>
      <p:grpSp>
        <p:nvGrpSpPr>
          <p:cNvPr id="18437" name="Group 6"/>
          <p:cNvGrpSpPr>
            <a:grpSpLocks/>
          </p:cNvGrpSpPr>
          <p:nvPr/>
        </p:nvGrpSpPr>
        <p:grpSpPr bwMode="auto">
          <a:xfrm>
            <a:off x="2514600" y="5029200"/>
            <a:ext cx="838200" cy="1371600"/>
            <a:chOff x="7488325" y="4419600"/>
            <a:chExt cx="1331825" cy="1838325"/>
          </a:xfrm>
        </p:grpSpPr>
        <p:pic>
          <p:nvPicPr>
            <p:cNvPr id="18452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23"/>
            <p:cNvSpPr/>
            <p:nvPr/>
          </p:nvSpPr>
          <p:spPr>
            <a:xfrm rot="21363152">
              <a:off x="7488325" y="5356264"/>
              <a:ext cx="1283921" cy="536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2 kg</a:t>
              </a:r>
            </a:p>
          </p:txBody>
        </p:sp>
      </p:grpSp>
      <p:graphicFrame>
        <p:nvGraphicFramePr>
          <p:cNvPr id="25" name="Chart 24"/>
          <p:cNvGraphicFramePr/>
          <p:nvPr/>
        </p:nvGraphicFramePr>
        <p:xfrm>
          <a:off x="717322" y="1447800"/>
          <a:ext cx="5686425" cy="3219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439" name="Rectangle 25"/>
          <p:cNvSpPr>
            <a:spLocks noChangeArrowheads="1"/>
          </p:cNvSpPr>
          <p:nvPr/>
        </p:nvSpPr>
        <p:spPr bwMode="auto">
          <a:xfrm rot="-5400000">
            <a:off x="-738188" y="2566988"/>
            <a:ext cx="2670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 stretch (cm)</a:t>
            </a:r>
          </a:p>
        </p:txBody>
      </p:sp>
      <p:sp>
        <p:nvSpPr>
          <p:cNvPr id="18440" name="Rectangle 26"/>
          <p:cNvSpPr>
            <a:spLocks noChangeArrowheads="1"/>
          </p:cNvSpPr>
          <p:nvPr/>
        </p:nvSpPr>
        <p:spPr bwMode="auto">
          <a:xfrm>
            <a:off x="2622550" y="4419600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mass (kg)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16200000" flipH="1">
            <a:off x="8067675" y="4791075"/>
            <a:ext cx="1066800" cy="19050"/>
          </a:xfrm>
          <a:prstGeom prst="line">
            <a:avLst/>
          </a:prstGeom>
          <a:ln w="95250">
            <a:solidFill>
              <a:srgbClr val="99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5-Point Star 35"/>
          <p:cNvSpPr/>
          <p:nvPr/>
        </p:nvSpPr>
        <p:spPr>
          <a:xfrm>
            <a:off x="2765425" y="3178175"/>
            <a:ext cx="152400" cy="1524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1" name="5-Point Star 40"/>
          <p:cNvSpPr/>
          <p:nvPr/>
        </p:nvSpPr>
        <p:spPr>
          <a:xfrm>
            <a:off x="1916113" y="3548063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2" name="5-Point Star 41"/>
          <p:cNvSpPr/>
          <p:nvPr/>
        </p:nvSpPr>
        <p:spPr>
          <a:xfrm>
            <a:off x="1066800" y="3962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1844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9575" y="0"/>
            <a:ext cx="111442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Straight Arrow Connector 32"/>
          <p:cNvCxnSpPr/>
          <p:nvPr/>
        </p:nvCxnSpPr>
        <p:spPr>
          <a:xfrm rot="10800000">
            <a:off x="8305800" y="2547938"/>
            <a:ext cx="533400" cy="1587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2438400" y="4953000"/>
            <a:ext cx="990600" cy="15240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18448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29600" y="5334000"/>
            <a:ext cx="647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9" name="Group 6"/>
          <p:cNvGrpSpPr>
            <a:grpSpLocks/>
          </p:cNvGrpSpPr>
          <p:nvPr/>
        </p:nvGrpSpPr>
        <p:grpSpPr bwMode="auto">
          <a:xfrm>
            <a:off x="8153400" y="5791200"/>
            <a:ext cx="838200" cy="1371600"/>
            <a:chOff x="7488325" y="4419600"/>
            <a:chExt cx="1331825" cy="1838325"/>
          </a:xfrm>
        </p:grpSpPr>
        <p:pic>
          <p:nvPicPr>
            <p:cNvPr id="18450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Rectangle 31"/>
            <p:cNvSpPr/>
            <p:nvPr/>
          </p:nvSpPr>
          <p:spPr>
            <a:xfrm rot="21363152">
              <a:off x="7488325" y="5356264"/>
              <a:ext cx="1283921" cy="536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2 kg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Group 6"/>
          <p:cNvGrpSpPr>
            <a:grpSpLocks/>
          </p:cNvGrpSpPr>
          <p:nvPr/>
        </p:nvGrpSpPr>
        <p:grpSpPr bwMode="auto">
          <a:xfrm>
            <a:off x="8153400" y="6324600"/>
            <a:ext cx="838200" cy="1371600"/>
            <a:chOff x="7488325" y="4419600"/>
            <a:chExt cx="1331825" cy="1838325"/>
          </a:xfrm>
        </p:grpSpPr>
        <p:pic>
          <p:nvPicPr>
            <p:cNvPr id="19482" name="Picture 5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Rectangle 31"/>
            <p:cNvSpPr/>
            <p:nvPr/>
          </p:nvSpPr>
          <p:spPr>
            <a:xfrm rot="21363152">
              <a:off x="7488325" y="5356264"/>
              <a:ext cx="1283921" cy="536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2 kg</a:t>
              </a:r>
            </a:p>
          </p:txBody>
        </p:sp>
      </p:grpSp>
      <p:pic>
        <p:nvPicPr>
          <p:cNvPr id="19458" name="Picture 5" descr="http://www.beaconlearningcenter.com/WebLessons/MeasuringTools/METRIC_RULER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267373">
            <a:off x="6234113" y="1758950"/>
            <a:ext cx="2713038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371600"/>
          </a:xfrm>
        </p:spPr>
        <p:txBody>
          <a:bodyPr/>
          <a:lstStyle/>
          <a:p>
            <a:pPr algn="l"/>
            <a:r>
              <a:rPr lang="en-US" sz="5400" smtClean="0"/>
              <a:t>How do we know spring scales are accurate?</a:t>
            </a:r>
          </a:p>
        </p:txBody>
      </p:sp>
      <p:grpSp>
        <p:nvGrpSpPr>
          <p:cNvPr id="19460" name="Group 6"/>
          <p:cNvGrpSpPr>
            <a:grpSpLocks/>
          </p:cNvGrpSpPr>
          <p:nvPr/>
        </p:nvGrpSpPr>
        <p:grpSpPr bwMode="auto">
          <a:xfrm>
            <a:off x="544513" y="5105400"/>
            <a:ext cx="674687" cy="1219200"/>
            <a:chOff x="7509767" y="4419600"/>
            <a:chExt cx="1310383" cy="1838325"/>
          </a:xfrm>
        </p:grpSpPr>
        <p:pic>
          <p:nvPicPr>
            <p:cNvPr id="19480" name="Picture 5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 rot="21363152">
              <a:off x="7509767" y="5397257"/>
              <a:ext cx="1283921" cy="5568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1 kg</a:t>
              </a:r>
            </a:p>
          </p:txBody>
        </p:sp>
      </p:grpSp>
      <p:grpSp>
        <p:nvGrpSpPr>
          <p:cNvPr id="19461" name="Group 6"/>
          <p:cNvGrpSpPr>
            <a:grpSpLocks/>
          </p:cNvGrpSpPr>
          <p:nvPr/>
        </p:nvGrpSpPr>
        <p:grpSpPr bwMode="auto">
          <a:xfrm>
            <a:off x="4902200" y="4724400"/>
            <a:ext cx="1117600" cy="1752600"/>
            <a:chOff x="7517255" y="4419600"/>
            <a:chExt cx="1302895" cy="1838325"/>
          </a:xfrm>
        </p:grpSpPr>
        <p:pic>
          <p:nvPicPr>
            <p:cNvPr id="19478" name="Picture 5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ctangle 20"/>
            <p:cNvSpPr/>
            <p:nvPr/>
          </p:nvSpPr>
          <p:spPr>
            <a:xfrm rot="21363152">
              <a:off x="7517255" y="5497863"/>
              <a:ext cx="1283923" cy="4842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4 kg</a:t>
              </a:r>
            </a:p>
          </p:txBody>
        </p:sp>
      </p:grpSp>
      <p:grpSp>
        <p:nvGrpSpPr>
          <p:cNvPr id="19462" name="Group 6"/>
          <p:cNvGrpSpPr>
            <a:grpSpLocks/>
          </p:cNvGrpSpPr>
          <p:nvPr/>
        </p:nvGrpSpPr>
        <p:grpSpPr bwMode="auto">
          <a:xfrm>
            <a:off x="2514600" y="5029200"/>
            <a:ext cx="838200" cy="1371600"/>
            <a:chOff x="7488325" y="4419600"/>
            <a:chExt cx="1331825" cy="1838325"/>
          </a:xfrm>
        </p:grpSpPr>
        <p:pic>
          <p:nvPicPr>
            <p:cNvPr id="19476" name="Picture 5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23"/>
            <p:cNvSpPr/>
            <p:nvPr/>
          </p:nvSpPr>
          <p:spPr>
            <a:xfrm rot="21363152">
              <a:off x="7488325" y="5356264"/>
              <a:ext cx="1283921" cy="536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2 kg</a:t>
              </a:r>
            </a:p>
          </p:txBody>
        </p:sp>
      </p:grpSp>
      <p:graphicFrame>
        <p:nvGraphicFramePr>
          <p:cNvPr id="25" name="Chart 24"/>
          <p:cNvGraphicFramePr/>
          <p:nvPr/>
        </p:nvGraphicFramePr>
        <p:xfrm>
          <a:off x="717322" y="1447800"/>
          <a:ext cx="5686425" cy="3219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464" name="Rectangle 25"/>
          <p:cNvSpPr>
            <a:spLocks noChangeArrowheads="1"/>
          </p:cNvSpPr>
          <p:nvPr/>
        </p:nvSpPr>
        <p:spPr bwMode="auto">
          <a:xfrm rot="-5400000">
            <a:off x="-738188" y="2566988"/>
            <a:ext cx="2670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 stretch (cm)</a:t>
            </a:r>
          </a:p>
        </p:txBody>
      </p:sp>
      <p:sp>
        <p:nvSpPr>
          <p:cNvPr id="19465" name="Rectangle 26"/>
          <p:cNvSpPr>
            <a:spLocks noChangeArrowheads="1"/>
          </p:cNvSpPr>
          <p:nvPr/>
        </p:nvSpPr>
        <p:spPr bwMode="auto">
          <a:xfrm>
            <a:off x="2622550" y="4419600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mass (kg)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16200000" flipH="1">
            <a:off x="7800975" y="5057775"/>
            <a:ext cx="1600200" cy="19050"/>
          </a:xfrm>
          <a:prstGeom prst="line">
            <a:avLst/>
          </a:prstGeom>
          <a:ln w="95250">
            <a:solidFill>
              <a:srgbClr val="99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5-Point Star 35"/>
          <p:cNvSpPr/>
          <p:nvPr/>
        </p:nvSpPr>
        <p:spPr>
          <a:xfrm>
            <a:off x="3614738" y="2819400"/>
            <a:ext cx="152400" cy="1524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0" name="5-Point Star 39"/>
          <p:cNvSpPr/>
          <p:nvPr/>
        </p:nvSpPr>
        <p:spPr>
          <a:xfrm>
            <a:off x="2776538" y="3178175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1" name="5-Point Star 40"/>
          <p:cNvSpPr/>
          <p:nvPr/>
        </p:nvSpPr>
        <p:spPr>
          <a:xfrm>
            <a:off x="1916113" y="3548063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2" name="5-Point Star 41"/>
          <p:cNvSpPr/>
          <p:nvPr/>
        </p:nvSpPr>
        <p:spPr>
          <a:xfrm>
            <a:off x="1066800" y="3962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1947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9575" y="0"/>
            <a:ext cx="111442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Straight Arrow Connector 32"/>
          <p:cNvCxnSpPr/>
          <p:nvPr/>
        </p:nvCxnSpPr>
        <p:spPr>
          <a:xfrm rot="10800000">
            <a:off x="8305800" y="2906713"/>
            <a:ext cx="533400" cy="1587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2438400" y="4953000"/>
            <a:ext cx="990600" cy="15240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7" name="Rounded Rectangle 46"/>
          <p:cNvSpPr/>
          <p:nvPr/>
        </p:nvSpPr>
        <p:spPr>
          <a:xfrm>
            <a:off x="479425" y="5029200"/>
            <a:ext cx="838200" cy="13716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19475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29600" y="5867400"/>
            <a:ext cx="647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5" descr="http://www.beaconlearningcenter.com/WebLessons/MeasuringTools/METRIC_RULER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267373">
            <a:off x="6234113" y="1758950"/>
            <a:ext cx="2713038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371600"/>
          </a:xfrm>
        </p:spPr>
        <p:txBody>
          <a:bodyPr/>
          <a:lstStyle/>
          <a:p>
            <a:pPr algn="l"/>
            <a:r>
              <a:rPr lang="en-US" sz="5400" smtClean="0"/>
              <a:t>How do we know spring scales are accurate?</a:t>
            </a:r>
          </a:p>
        </p:txBody>
      </p:sp>
      <p:grpSp>
        <p:nvGrpSpPr>
          <p:cNvPr id="20483" name="Group 6"/>
          <p:cNvGrpSpPr>
            <a:grpSpLocks/>
          </p:cNvGrpSpPr>
          <p:nvPr/>
        </p:nvGrpSpPr>
        <p:grpSpPr bwMode="auto">
          <a:xfrm>
            <a:off x="544513" y="5105400"/>
            <a:ext cx="674687" cy="1219200"/>
            <a:chOff x="7509767" y="4419600"/>
            <a:chExt cx="1310383" cy="1838325"/>
          </a:xfrm>
        </p:grpSpPr>
        <p:pic>
          <p:nvPicPr>
            <p:cNvPr id="20503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 rot="21363152">
              <a:off x="7509767" y="5397257"/>
              <a:ext cx="1283921" cy="55688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1 kg</a:t>
              </a:r>
            </a:p>
          </p:txBody>
        </p:sp>
      </p:grpSp>
      <p:grpSp>
        <p:nvGrpSpPr>
          <p:cNvPr id="20484" name="Group 6"/>
          <p:cNvGrpSpPr>
            <a:grpSpLocks/>
          </p:cNvGrpSpPr>
          <p:nvPr/>
        </p:nvGrpSpPr>
        <p:grpSpPr bwMode="auto">
          <a:xfrm>
            <a:off x="4902200" y="4724400"/>
            <a:ext cx="1117600" cy="1752600"/>
            <a:chOff x="7517255" y="4419600"/>
            <a:chExt cx="1302895" cy="1838325"/>
          </a:xfrm>
        </p:grpSpPr>
        <p:pic>
          <p:nvPicPr>
            <p:cNvPr id="20501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ctangle 20"/>
            <p:cNvSpPr/>
            <p:nvPr/>
          </p:nvSpPr>
          <p:spPr>
            <a:xfrm rot="21363152">
              <a:off x="7517255" y="5497863"/>
              <a:ext cx="1283923" cy="4842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4 kg</a:t>
              </a:r>
            </a:p>
          </p:txBody>
        </p:sp>
      </p:grpSp>
      <p:grpSp>
        <p:nvGrpSpPr>
          <p:cNvPr id="20485" name="Group 6"/>
          <p:cNvGrpSpPr>
            <a:grpSpLocks/>
          </p:cNvGrpSpPr>
          <p:nvPr/>
        </p:nvGrpSpPr>
        <p:grpSpPr bwMode="auto">
          <a:xfrm>
            <a:off x="2514600" y="5029200"/>
            <a:ext cx="838200" cy="1371600"/>
            <a:chOff x="7488325" y="4419600"/>
            <a:chExt cx="1331825" cy="1838325"/>
          </a:xfrm>
        </p:grpSpPr>
        <p:pic>
          <p:nvPicPr>
            <p:cNvPr id="20499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4419600"/>
              <a:ext cx="1276350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23"/>
            <p:cNvSpPr/>
            <p:nvPr/>
          </p:nvSpPr>
          <p:spPr>
            <a:xfrm rot="21363152">
              <a:off x="7488325" y="5356264"/>
              <a:ext cx="1283921" cy="536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+mn-ea"/>
                  <a:cs typeface="+mn-cs"/>
                </a:rPr>
                <a:t>2 kg</a:t>
              </a:r>
            </a:p>
          </p:txBody>
        </p:sp>
      </p:grpSp>
      <p:graphicFrame>
        <p:nvGraphicFramePr>
          <p:cNvPr id="25" name="Chart 24"/>
          <p:cNvGraphicFramePr/>
          <p:nvPr/>
        </p:nvGraphicFramePr>
        <p:xfrm>
          <a:off x="717322" y="1447800"/>
          <a:ext cx="5686425" cy="3219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487" name="Rectangle 25"/>
          <p:cNvSpPr>
            <a:spLocks noChangeArrowheads="1"/>
          </p:cNvSpPr>
          <p:nvPr/>
        </p:nvSpPr>
        <p:spPr bwMode="auto">
          <a:xfrm rot="-5400000">
            <a:off x="-738188" y="2566988"/>
            <a:ext cx="2670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 stretch (cm)</a:t>
            </a:r>
          </a:p>
        </p:txBody>
      </p:sp>
      <p:sp>
        <p:nvSpPr>
          <p:cNvPr id="20488" name="Rectangle 26"/>
          <p:cNvSpPr>
            <a:spLocks noChangeArrowheads="1"/>
          </p:cNvSpPr>
          <p:nvPr/>
        </p:nvSpPr>
        <p:spPr bwMode="auto">
          <a:xfrm>
            <a:off x="2622550" y="4419600"/>
            <a:ext cx="2057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mass (kg)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16200000" flipH="1">
            <a:off x="7494588" y="5219700"/>
            <a:ext cx="2209800" cy="0"/>
          </a:xfrm>
          <a:prstGeom prst="line">
            <a:avLst/>
          </a:prstGeom>
          <a:ln w="95250">
            <a:solidFill>
              <a:srgbClr val="99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5-Point Star 35"/>
          <p:cNvSpPr/>
          <p:nvPr/>
        </p:nvSpPr>
        <p:spPr>
          <a:xfrm>
            <a:off x="4452938" y="2438400"/>
            <a:ext cx="152400" cy="1524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39" name="5-Point Star 38"/>
          <p:cNvSpPr/>
          <p:nvPr/>
        </p:nvSpPr>
        <p:spPr>
          <a:xfrm>
            <a:off x="3614738" y="2819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0" name="5-Point Star 39"/>
          <p:cNvSpPr/>
          <p:nvPr/>
        </p:nvSpPr>
        <p:spPr>
          <a:xfrm>
            <a:off x="2776538" y="3178175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1" name="5-Point Star 40"/>
          <p:cNvSpPr/>
          <p:nvPr/>
        </p:nvSpPr>
        <p:spPr>
          <a:xfrm>
            <a:off x="1916113" y="3548063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2" name="5-Point Star 41"/>
          <p:cNvSpPr/>
          <p:nvPr/>
        </p:nvSpPr>
        <p:spPr>
          <a:xfrm>
            <a:off x="1066800" y="3962400"/>
            <a:ext cx="152400" cy="1524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2049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9575" y="0"/>
            <a:ext cx="111442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Straight Arrow Connector 32"/>
          <p:cNvCxnSpPr/>
          <p:nvPr/>
        </p:nvCxnSpPr>
        <p:spPr>
          <a:xfrm rot="10800000">
            <a:off x="8305800" y="3330575"/>
            <a:ext cx="533400" cy="158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4800600" y="4648200"/>
            <a:ext cx="1371600" cy="1905000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pic>
        <p:nvPicPr>
          <p:cNvPr id="20498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29600" y="6324600"/>
            <a:ext cx="647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2642</TotalTime>
  <Words>520</Words>
  <Application>Microsoft Office PowerPoint</Application>
  <PresentationFormat>On-screen Show (4:3)</PresentationFormat>
  <Paragraphs>89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Default Design</vt:lpstr>
      <vt:lpstr>Lesson 5 – Observing Beyond our Senses: Inquiry Drives Technology</vt:lpstr>
      <vt:lpstr>Can we create a measuring device using our observed properties of light?</vt:lpstr>
      <vt:lpstr>How do we know our spring scales are accurate?</vt:lpstr>
      <vt:lpstr>How do we know spring scales are accurate?</vt:lpstr>
      <vt:lpstr>How do we know spring scales are accurate?</vt:lpstr>
      <vt:lpstr>SI Units and time</vt:lpstr>
      <vt:lpstr>How do we know spring scales are accurate?</vt:lpstr>
      <vt:lpstr>How do we know spring scales are accurate?</vt:lpstr>
      <vt:lpstr>How do we know spring scales are accurate?</vt:lpstr>
      <vt:lpstr>How do we know spring scales are accurate?</vt:lpstr>
      <vt:lpstr>How do we know spring scales are accurate?</vt:lpstr>
      <vt:lpstr>How do we know spring scales are accurate?</vt:lpstr>
      <vt:lpstr>What would we need to know to make an accurate calibration curve for our device?</vt:lpstr>
      <vt:lpstr>Let’s look at milk fat globules in water</vt:lpstr>
      <vt:lpstr>PowerPoint Presentation</vt:lpstr>
      <vt:lpstr>Or perhaps build and calibrate a device with a test tube holder, a light, and a light sensor.  Photoresistor  LED light source  Insert test tube with microorganism sample here</vt:lpstr>
      <vt:lpstr>The intensity of light that is transmitted decreases when the milk fat density. . .</vt:lpstr>
      <vt:lpstr>Will the calibration curve be similar for all devices utilizing the same properties of light?</vt:lpstr>
    </vt:vector>
  </TitlesOfParts>
  <Company>Bellevue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Systems</dc:creator>
  <cp:lastModifiedBy>cludwig</cp:lastModifiedBy>
  <cp:revision>103</cp:revision>
  <cp:lastPrinted>2011-08-04T21:03:28Z</cp:lastPrinted>
  <dcterms:created xsi:type="dcterms:W3CDTF">2011-08-01T20:54:22Z</dcterms:created>
  <dcterms:modified xsi:type="dcterms:W3CDTF">2015-10-21T19:21:07Z</dcterms:modified>
</cp:coreProperties>
</file>