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  <p:sldId id="256" r:id="rId3"/>
    <p:sldId id="261" r:id="rId4"/>
    <p:sldId id="264" r:id="rId5"/>
    <p:sldId id="263" r:id="rId6"/>
    <p:sldId id="265" r:id="rId7"/>
    <p:sldId id="274" r:id="rId8"/>
    <p:sldId id="269" r:id="rId9"/>
    <p:sldId id="262" r:id="rId10"/>
    <p:sldId id="266" r:id="rId11"/>
    <p:sldId id="270" r:id="rId12"/>
    <p:sldId id="271" r:id="rId13"/>
    <p:sldId id="272" r:id="rId14"/>
    <p:sldId id="260" r:id="rId15"/>
    <p:sldId id="259" r:id="rId16"/>
    <p:sldId id="273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F4FA"/>
    <a:srgbClr val="996600"/>
    <a:srgbClr val="FF7C80"/>
    <a:srgbClr val="FF5050"/>
    <a:srgbClr val="FF0000"/>
    <a:srgbClr val="FF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3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85A7F-7D9F-4088-A0C0-0004AB36CD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E90DC-01EB-4197-91A4-943D918C0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0F228-5483-4310-985F-083933A9D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2CBB3-C49B-4371-803C-CD6B73C2EE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2BCDA-CDF5-40B5-950C-724903D6B7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001AF-D5D4-4F65-A367-9860D683D0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4D63D-13CD-4C91-95D2-8A84829F3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2B43A-F18E-4BB6-B231-DF3CBC4375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4C645-2968-49DD-B624-DA0BBE43C0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5CED9-0B5A-4E19-90F3-3A135CB984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B8A55-21E6-4688-927D-88EA1C2AD2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C558E58-AB79-450E-9FEE-9F110FC8A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685800" y="2133600"/>
            <a:ext cx="7543800" cy="1143000"/>
          </a:xfrm>
        </p:spPr>
        <p:txBody>
          <a:bodyPr/>
          <a:lstStyle/>
          <a:p>
            <a:r>
              <a:rPr lang="en-US" smtClean="0"/>
              <a:t>How do we explain the behavior of light?</a:t>
            </a:r>
          </a:p>
        </p:txBody>
      </p:sp>
      <p:pic>
        <p:nvPicPr>
          <p:cNvPr id="2051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741" y="5715000"/>
            <a:ext cx="272213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4094163" y="6096000"/>
            <a:ext cx="502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002060"/>
                </a:solidFill>
              </a:rPr>
              <a:t>Lesson 5 – Observing Beyond our Senses: Inquiry Drives Technology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1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962400"/>
            <a:ext cx="3581400" cy="2819400"/>
          </a:xfrm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FFFF66"/>
                </a:solidFill>
              </a:rPr>
              <a:t>Blue light is scattered the </a:t>
            </a:r>
            <a:r>
              <a:rPr lang="en-US" i="1" smtClean="0">
                <a:solidFill>
                  <a:srgbClr val="FFFF66"/>
                </a:solidFill>
              </a:rPr>
              <a:t>most</a:t>
            </a:r>
            <a:r>
              <a:rPr lang="en-US" smtClean="0">
                <a:solidFill>
                  <a:srgbClr val="FFFF66"/>
                </a:solidFill>
              </a:rPr>
              <a:t> by the atmosphere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915400" cy="1981200"/>
          </a:xfrm>
          <a:ln>
            <a:solidFill>
              <a:schemeClr val="tx1"/>
            </a:solidFill>
          </a:ln>
        </p:spPr>
        <p:txBody>
          <a:bodyPr/>
          <a:lstStyle/>
          <a:p>
            <a:pPr algn="l" eaLnBrk="1" hangingPunct="1"/>
            <a:r>
              <a:rPr lang="en-US" sz="4000" b="1" smtClean="0">
                <a:solidFill>
                  <a:schemeClr val="accent2"/>
                </a:solidFill>
              </a:rPr>
              <a:t>Since blue is scattered </a:t>
            </a:r>
            <a:r>
              <a:rPr lang="en-US" sz="4000" b="1" i="1" smtClean="0">
                <a:solidFill>
                  <a:schemeClr val="accent2"/>
                </a:solidFill>
              </a:rPr>
              <a:t>most</a:t>
            </a:r>
            <a:r>
              <a:rPr lang="en-US" sz="4000" b="1" smtClean="0">
                <a:solidFill>
                  <a:schemeClr val="accent2"/>
                </a:solidFill>
              </a:rPr>
              <a:t> in the atmosphere, sunsets are anything but blue, appearing reddish-orange.</a:t>
            </a: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05025"/>
            <a:ext cx="91440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Sunset at Casey Station Antarct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0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715000"/>
            <a:ext cx="9144000" cy="1143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accent1"/>
                </a:solidFill>
              </a:rPr>
              <a:t>Sunsets are </a:t>
            </a:r>
            <a:r>
              <a:rPr lang="en-US" sz="4800" b="1" i="1" smtClean="0">
                <a:solidFill>
                  <a:schemeClr val="accent1"/>
                </a:solidFill>
              </a:rPr>
              <a:t>anything but</a:t>
            </a:r>
            <a:r>
              <a:rPr lang="en-US" sz="4800" b="1" smtClean="0">
                <a:solidFill>
                  <a:schemeClr val="accent1"/>
                </a:solidFill>
              </a:rPr>
              <a:t> blue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0"/>
            <a:ext cx="5562600" cy="2819400"/>
          </a:xfrm>
        </p:spPr>
        <p:txBody>
          <a:bodyPr/>
          <a:lstStyle/>
          <a:p>
            <a:pPr eaLnBrk="1" hangingPunct="1"/>
            <a:r>
              <a:rPr lang="en-US" smtClean="0"/>
              <a:t>Instead of air in the atmosphere, let’s look at milk fat in water</a:t>
            </a:r>
          </a:p>
        </p:txBody>
      </p:sp>
      <p:pic>
        <p:nvPicPr>
          <p:cNvPr id="14339" name="Picture 6" descr="Blue Sky experiment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9750" y="0"/>
            <a:ext cx="39814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0" descr="08-07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62475"/>
            <a:ext cx="91440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57275" y="2895600"/>
            <a:ext cx="13493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5" descr="water-bottl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92450" y="2514600"/>
            <a:ext cx="1784350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Rectangle 16"/>
          <p:cNvSpPr>
            <a:spLocks noChangeArrowheads="1"/>
          </p:cNvSpPr>
          <p:nvPr/>
        </p:nvSpPr>
        <p:spPr bwMode="auto">
          <a:xfrm>
            <a:off x="2559050" y="3124200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7200">
                <a:solidFill>
                  <a:schemeClr val="tx2"/>
                </a:solidFill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4724400" y="914400"/>
            <a:ext cx="4419600" cy="4343400"/>
            <a:chOff x="3401" y="1567"/>
            <a:chExt cx="2031" cy="2050"/>
          </a:xfrm>
        </p:grpSpPr>
        <p:pic>
          <p:nvPicPr>
            <p:cNvPr id="15369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01" y="1567"/>
              <a:ext cx="2031" cy="2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0" name="Text Box 5"/>
            <p:cNvSpPr txBox="1">
              <a:spLocks noChangeArrowheads="1"/>
            </p:cNvSpPr>
            <p:nvPr/>
          </p:nvSpPr>
          <p:spPr bwMode="auto">
            <a:xfrm>
              <a:off x="3648" y="1920"/>
              <a:ext cx="1632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</a:rPr>
                <a:t>0.2 mm diameter FOV</a:t>
              </a:r>
            </a:p>
          </p:txBody>
        </p:sp>
      </p:grp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572000" y="0"/>
            <a:ext cx="4648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Homogenized milk contains many small globules of fat</a:t>
            </a:r>
            <a:endParaRPr lang="en-US" sz="2800">
              <a:sym typeface="Symbol" charset="2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0" y="1416050"/>
            <a:ext cx="4800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Each mL of 2% milk contains about 10 million globules</a:t>
            </a:r>
            <a:endParaRPr lang="en-US" sz="2800">
              <a:sym typeface="Symbol" charset="2"/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52400" y="2254250"/>
            <a:ext cx="449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800"/>
              <a:t>…this “population density” is about 10</a:t>
            </a:r>
            <a:r>
              <a:rPr lang="en-US" sz="2800" baseline="30000"/>
              <a:t>10</a:t>
            </a:r>
            <a:r>
              <a:rPr lang="en-US" sz="2800"/>
              <a:t> globules/L</a:t>
            </a:r>
            <a:endParaRPr lang="en-US" sz="2800">
              <a:sym typeface="Symbol" charset="2"/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352800" y="5667375"/>
            <a:ext cx="5791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Visible light is scattered nicely by these globules</a:t>
            </a:r>
            <a:endParaRPr lang="en-US" sz="3600" b="1">
              <a:solidFill>
                <a:srgbClr val="FF0000"/>
              </a:solidFill>
              <a:sym typeface="Symbol" charset="2"/>
            </a:endParaRPr>
          </a:p>
        </p:txBody>
      </p:sp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52400" y="3048000"/>
            <a:ext cx="495300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Text Box 14"/>
          <p:cNvSpPr txBox="1">
            <a:spLocks noChangeArrowheads="1"/>
          </p:cNvSpPr>
          <p:nvPr/>
        </p:nvSpPr>
        <p:spPr bwMode="auto">
          <a:xfrm>
            <a:off x="152400" y="96838"/>
            <a:ext cx="4419600" cy="1198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ym typeface="Symbol" charset="2"/>
              </a:rPr>
              <a:t>Why milk?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5" grpId="0"/>
      <p:bldP spid="7177" grpId="0"/>
      <p:bldP spid="718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648200"/>
            <a:ext cx="3810000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11"/>
          <p:cNvSpPr>
            <a:spLocks noChangeArrowheads="1"/>
          </p:cNvSpPr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400">
                <a:solidFill>
                  <a:schemeClr val="tx2"/>
                </a:solidFill>
              </a:rPr>
              <a:t>How does the glob population relate to the amount of light scattering?</a:t>
            </a: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4114800" y="1600200"/>
            <a:ext cx="5029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>
                <a:solidFill>
                  <a:schemeClr val="tx2"/>
                </a:solidFill>
              </a:rPr>
              <a:t>Higher density of particles leads to more scattering, and less light transmitted through the solution...</a:t>
            </a:r>
          </a:p>
        </p:txBody>
      </p:sp>
      <p:pic>
        <p:nvPicPr>
          <p:cNvPr id="16389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6200" y="2895600"/>
            <a:ext cx="3954463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1146175"/>
            <a:ext cx="3581400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3962400" y="3810000"/>
            <a:ext cx="5029200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low transmission</a:t>
            </a:r>
            <a:br>
              <a:rPr lang="en-US" sz="4400">
                <a:solidFill>
                  <a:srgbClr val="FF0000"/>
                </a:solidFill>
              </a:rPr>
            </a:br>
            <a:r>
              <a:rPr lang="en-US" sz="4400">
                <a:solidFill>
                  <a:srgbClr val="FF0000"/>
                </a:solidFill>
              </a:rPr>
              <a:t>means</a:t>
            </a:r>
            <a:br>
              <a:rPr lang="en-US" sz="4400">
                <a:solidFill>
                  <a:srgbClr val="FF0000"/>
                </a:solidFill>
              </a:rPr>
            </a:br>
            <a:r>
              <a:rPr lang="en-US" sz="4400">
                <a:solidFill>
                  <a:srgbClr val="FF0000"/>
                </a:solidFill>
              </a:rPr>
              <a:t>high concentration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" grpId="0"/>
      <p:bldP spid="615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9067800" cy="1371600"/>
          </a:xfrm>
        </p:spPr>
        <p:txBody>
          <a:bodyPr/>
          <a:lstStyle/>
          <a:p>
            <a:pPr algn="l" eaLnBrk="1" hangingPunct="1"/>
            <a:r>
              <a:rPr lang="en-US" sz="4800" smtClean="0"/>
              <a:t>So if we shine a light through a tank with some milk fat…</a:t>
            </a: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11798">
            <a:off x="4440238" y="3657600"/>
            <a:ext cx="351313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1316038" y="4114800"/>
            <a:ext cx="3733800" cy="2286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413" name="Line 10"/>
          <p:cNvSpPr>
            <a:spLocks noChangeShapeType="1"/>
          </p:cNvSpPr>
          <p:nvPr/>
        </p:nvSpPr>
        <p:spPr bwMode="auto">
          <a:xfrm>
            <a:off x="5126038" y="3200400"/>
            <a:ext cx="0" cy="21336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4" name="Rectangle 11"/>
          <p:cNvSpPr>
            <a:spLocks noChangeArrowheads="1"/>
          </p:cNvSpPr>
          <p:nvPr/>
        </p:nvSpPr>
        <p:spPr bwMode="auto">
          <a:xfrm>
            <a:off x="401638" y="4038600"/>
            <a:ext cx="4572000" cy="381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25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38588"/>
            <a:ext cx="12954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7" descr="7917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1238" y="2895600"/>
            <a:ext cx="42672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1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953000"/>
            <a:ext cx="116363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5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2971800"/>
            <a:ext cx="4114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9" name="Line 53"/>
          <p:cNvSpPr>
            <a:spLocks noChangeShapeType="1"/>
          </p:cNvSpPr>
          <p:nvPr/>
        </p:nvSpPr>
        <p:spPr bwMode="auto">
          <a:xfrm>
            <a:off x="1371600" y="3429000"/>
            <a:ext cx="0" cy="1600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0" name="Line 54"/>
          <p:cNvSpPr>
            <a:spLocks noChangeShapeType="1"/>
          </p:cNvSpPr>
          <p:nvPr/>
        </p:nvSpPr>
        <p:spPr bwMode="auto">
          <a:xfrm>
            <a:off x="4876800" y="3429000"/>
            <a:ext cx="0" cy="1600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7" name="Rectangle 55"/>
          <p:cNvSpPr>
            <a:spLocks noChangeArrowheads="1"/>
          </p:cNvSpPr>
          <p:nvPr/>
        </p:nvSpPr>
        <p:spPr bwMode="auto">
          <a:xfrm>
            <a:off x="0" y="1524000"/>
            <a:ext cx="9067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sz="4800">
                <a:solidFill>
                  <a:schemeClr val="tx2"/>
                </a:solidFill>
              </a:rPr>
              <a:t>…and measure the light that makes it through…</a:t>
            </a:r>
          </a:p>
        </p:txBody>
      </p:sp>
      <p:sp>
        <p:nvSpPr>
          <p:cNvPr id="23608" name="Rectangle 56"/>
          <p:cNvSpPr>
            <a:spLocks noChangeArrowheads="1"/>
          </p:cNvSpPr>
          <p:nvPr/>
        </p:nvSpPr>
        <p:spPr bwMode="auto">
          <a:xfrm>
            <a:off x="1143000" y="54102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sz="4800">
                <a:solidFill>
                  <a:schemeClr val="tx2"/>
                </a:solidFill>
              </a:rPr>
              <a:t>…we can determine the concentration of fat globules!</a:t>
            </a:r>
          </a:p>
        </p:txBody>
      </p:sp>
      <p:sp>
        <p:nvSpPr>
          <p:cNvPr id="17423" name="Rectangle 57"/>
          <p:cNvSpPr>
            <a:spLocks noChangeArrowheads="1"/>
          </p:cNvSpPr>
          <p:nvPr/>
        </p:nvSpPr>
        <p:spPr bwMode="auto">
          <a:xfrm rot="-356232">
            <a:off x="5334000" y="3494088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>
                <a:solidFill>
                  <a:schemeClr val="tx2"/>
                </a:solidFill>
              </a:rPr>
              <a:t>light</a:t>
            </a:r>
          </a:p>
        </p:txBody>
      </p:sp>
      <p:sp>
        <p:nvSpPr>
          <p:cNvPr id="17424" name="Rectangle 58"/>
          <p:cNvSpPr>
            <a:spLocks noChangeArrowheads="1"/>
          </p:cNvSpPr>
          <p:nvPr/>
        </p:nvSpPr>
        <p:spPr bwMode="auto">
          <a:xfrm>
            <a:off x="1905000" y="4179888"/>
            <a:ext cx="2362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>
                <a:solidFill>
                  <a:schemeClr val="tx2"/>
                </a:solidFill>
              </a:rPr>
              <a:t>Tank of milk and water</a:t>
            </a:r>
          </a:p>
        </p:txBody>
      </p:sp>
      <p:sp>
        <p:nvSpPr>
          <p:cNvPr id="23611" name="Rectangle 59"/>
          <p:cNvSpPr>
            <a:spLocks noChangeArrowheads="1"/>
          </p:cNvSpPr>
          <p:nvPr/>
        </p:nvSpPr>
        <p:spPr bwMode="auto">
          <a:xfrm>
            <a:off x="-76200" y="3951288"/>
            <a:ext cx="126841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>
                <a:solidFill>
                  <a:schemeClr val="tx2"/>
                </a:solidFill>
              </a:rPr>
              <a:t>light sensor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07" grpId="0"/>
      <p:bldP spid="23608" grpId="0"/>
      <p:bldP spid="236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laser_pointer-1.gif (48k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eaLnBrk="1" hangingPunct="1"/>
            <a:r>
              <a:rPr lang="en-US" sz="6500" smtClean="0"/>
              <a:t>Light Through Milk Fat?</a:t>
            </a:r>
          </a:p>
        </p:txBody>
      </p:sp>
      <p:sp>
        <p:nvSpPr>
          <p:cNvPr id="3076" name="Oval 7"/>
          <p:cNvSpPr>
            <a:spLocks noChangeArrowheads="1"/>
          </p:cNvSpPr>
          <p:nvPr/>
        </p:nvSpPr>
        <p:spPr bwMode="auto">
          <a:xfrm>
            <a:off x="1371600" y="3581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8"/>
          <p:cNvSpPr txBox="1">
            <a:spLocks noChangeArrowheads="1"/>
          </p:cNvSpPr>
          <p:nvPr/>
        </p:nvSpPr>
        <p:spPr bwMode="auto">
          <a:xfrm>
            <a:off x="685800" y="233363"/>
            <a:ext cx="3352800" cy="833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/>
              <a:t>Beer’s Law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 rot="-326870">
            <a:off x="914400" y="1600200"/>
            <a:ext cx="15605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</a:rPr>
              <a:t>LIGHT</a:t>
            </a:r>
          </a:p>
        </p:txBody>
      </p:sp>
      <p:sp>
        <p:nvSpPr>
          <p:cNvPr id="4100" name="Text Box 10"/>
          <p:cNvSpPr txBox="1">
            <a:spLocks noChangeArrowheads="1"/>
          </p:cNvSpPr>
          <p:nvPr/>
        </p:nvSpPr>
        <p:spPr bwMode="auto">
          <a:xfrm>
            <a:off x="0" y="3870325"/>
            <a:ext cx="8686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The amount of light absorbed depends on many factors, including:</a:t>
            </a:r>
          </a:p>
        </p:txBody>
      </p:sp>
      <p:pic>
        <p:nvPicPr>
          <p:cNvPr id="4101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0"/>
            <a:ext cx="57150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Line 12"/>
          <p:cNvSpPr>
            <a:spLocks noChangeShapeType="1"/>
          </p:cNvSpPr>
          <p:nvPr/>
        </p:nvSpPr>
        <p:spPr bwMode="auto">
          <a:xfrm flipV="1">
            <a:off x="3124200" y="2438400"/>
            <a:ext cx="1371600" cy="152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3" name="Line 13"/>
          <p:cNvSpPr>
            <a:spLocks noChangeShapeType="1"/>
          </p:cNvSpPr>
          <p:nvPr/>
        </p:nvSpPr>
        <p:spPr bwMode="auto">
          <a:xfrm flipV="1">
            <a:off x="6705600" y="1981200"/>
            <a:ext cx="1371600" cy="152400"/>
          </a:xfrm>
          <a:prstGeom prst="line">
            <a:avLst/>
          </a:prstGeom>
          <a:noFill/>
          <a:ln w="76200">
            <a:solidFill>
              <a:srgbClr val="FF7C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2667000" y="5181600"/>
            <a:ext cx="2895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chemeClr val="accent2"/>
                </a:solidFill>
              </a:rPr>
              <a:t>thickness of sample</a:t>
            </a:r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V="1">
            <a:off x="5257800" y="3581400"/>
            <a:ext cx="1066800" cy="1524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5181600" y="5470525"/>
            <a:ext cx="114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/>
              <a:t>and</a:t>
            </a:r>
            <a:endParaRPr lang="en-US" sz="4000" b="1">
              <a:solidFill>
                <a:schemeClr val="folHlink"/>
              </a:solidFill>
            </a:endParaRPr>
          </a:p>
        </p:txBody>
      </p:sp>
      <p:sp>
        <p:nvSpPr>
          <p:cNvPr id="8209" name="Freeform 17"/>
          <p:cNvSpPr>
            <a:spLocks/>
          </p:cNvSpPr>
          <p:nvPr/>
        </p:nvSpPr>
        <p:spPr bwMode="auto">
          <a:xfrm>
            <a:off x="6324600" y="2438400"/>
            <a:ext cx="2641600" cy="3276600"/>
          </a:xfrm>
          <a:custGeom>
            <a:avLst/>
            <a:gdLst>
              <a:gd name="T0" fmla="*/ 2147483647 w 1856"/>
              <a:gd name="T1" fmla="*/ 2147483647 h 2064"/>
              <a:gd name="T2" fmla="*/ 2147483647 w 1856"/>
              <a:gd name="T3" fmla="*/ 1451610000 h 2064"/>
              <a:gd name="T4" fmla="*/ 0 w 1856"/>
              <a:gd name="T5" fmla="*/ 0 h 2064"/>
              <a:gd name="T6" fmla="*/ 0 60000 65536"/>
              <a:gd name="T7" fmla="*/ 0 60000 65536"/>
              <a:gd name="T8" fmla="*/ 0 60000 65536"/>
              <a:gd name="T9" fmla="*/ 0 w 1856"/>
              <a:gd name="T10" fmla="*/ 0 h 2064"/>
              <a:gd name="T11" fmla="*/ 1856 w 1856"/>
              <a:gd name="T12" fmla="*/ 2064 h 20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56" h="2064">
                <a:moveTo>
                  <a:pt x="1344" y="2064"/>
                </a:moveTo>
                <a:cubicBezTo>
                  <a:pt x="1600" y="1492"/>
                  <a:pt x="1856" y="920"/>
                  <a:pt x="1632" y="576"/>
                </a:cubicBezTo>
                <a:cubicBezTo>
                  <a:pt x="1408" y="232"/>
                  <a:pt x="704" y="116"/>
                  <a:pt x="0" y="0"/>
                </a:cubicBezTo>
              </a:path>
            </a:pathLst>
          </a:custGeom>
          <a:noFill/>
          <a:ln w="50800">
            <a:solidFill>
              <a:schemeClr val="folHlink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6248400" y="5241925"/>
            <a:ext cx="2286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chemeClr val="folHlink"/>
                </a:solidFill>
              </a:rPr>
              <a:t>type of material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381000" y="5470525"/>
            <a:ext cx="2362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COLOR ,</a:t>
            </a:r>
          </a:p>
        </p:txBody>
      </p:sp>
      <p:sp>
        <p:nvSpPr>
          <p:cNvPr id="4110" name="Text Box 20"/>
          <p:cNvSpPr txBox="1">
            <a:spLocks noChangeArrowheads="1"/>
          </p:cNvSpPr>
          <p:nvPr/>
        </p:nvSpPr>
        <p:spPr bwMode="auto">
          <a:xfrm rot="-293830">
            <a:off x="152400" y="1143000"/>
            <a:ext cx="2362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When shining</a:t>
            </a:r>
          </a:p>
        </p:txBody>
      </p:sp>
      <p:sp>
        <p:nvSpPr>
          <p:cNvPr id="4111" name="Text Box 21"/>
          <p:cNvSpPr txBox="1">
            <a:spLocks noChangeArrowheads="1"/>
          </p:cNvSpPr>
          <p:nvPr/>
        </p:nvSpPr>
        <p:spPr bwMode="auto">
          <a:xfrm rot="-314935">
            <a:off x="228600" y="2133600"/>
            <a:ext cx="3352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through a sample</a:t>
            </a:r>
          </a:p>
        </p:txBody>
      </p:sp>
      <p:sp>
        <p:nvSpPr>
          <p:cNvPr id="4112" name="Text Box 22"/>
          <p:cNvSpPr txBox="1">
            <a:spLocks noChangeArrowheads="1"/>
          </p:cNvSpPr>
          <p:nvPr/>
        </p:nvSpPr>
        <p:spPr bwMode="auto">
          <a:xfrm rot="-314911">
            <a:off x="6248400" y="547688"/>
            <a:ext cx="2895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some of the light</a:t>
            </a:r>
          </a:p>
        </p:txBody>
      </p:sp>
      <p:sp>
        <p:nvSpPr>
          <p:cNvPr id="4113" name="Text Box 23"/>
          <p:cNvSpPr txBox="1">
            <a:spLocks noChangeArrowheads="1"/>
          </p:cNvSpPr>
          <p:nvPr/>
        </p:nvSpPr>
        <p:spPr bwMode="auto">
          <a:xfrm rot="-356833">
            <a:off x="7010400" y="1981200"/>
            <a:ext cx="213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is absorbed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repeatCount="indefinite" accel="50000" decel="50000" autoRev="1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82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3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  <p:bldP spid="8206" grpId="0"/>
      <p:bldP spid="8207" grpId="0" animBg="1"/>
      <p:bldP spid="8208" grpId="0"/>
      <p:bldP spid="8209" grpId="0" animBg="1"/>
      <p:bldP spid="8210" grpId="0"/>
      <p:bldP spid="8211" grpId="0"/>
      <p:bldP spid="821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1295400"/>
            <a:ext cx="4884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685800"/>
            <a:ext cx="48768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4648200" y="1524000"/>
            <a:ext cx="4343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7200" b="1">
                <a:solidFill>
                  <a:srgbClr val="FF0000"/>
                </a:solidFill>
              </a:rPr>
              <a:t>mostly the reds!</a:t>
            </a: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4724400" y="3733800"/>
            <a:ext cx="4114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600">
                <a:solidFill>
                  <a:schemeClr val="tx2"/>
                </a:solidFill>
              </a:rPr>
              <a:t>What if we replace the red light taken from the sun?</a:t>
            </a:r>
          </a:p>
        </p:txBody>
      </p:sp>
      <p:sp>
        <p:nvSpPr>
          <p:cNvPr id="5126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-76200"/>
            <a:ext cx="9296400" cy="838200"/>
          </a:xfrm>
        </p:spPr>
        <p:txBody>
          <a:bodyPr/>
          <a:lstStyle/>
          <a:p>
            <a:pPr eaLnBrk="1" hangingPunct="1"/>
            <a:r>
              <a:rPr lang="en-US" sz="4600" smtClean="0"/>
              <a:t>What color does seawater absorb?</a:t>
            </a:r>
          </a:p>
        </p:txBody>
      </p:sp>
      <p:pic>
        <p:nvPicPr>
          <p:cNvPr id="5127" name="Picture 4" descr="Color Cha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38188"/>
            <a:ext cx="4267200" cy="406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Fish Diver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685800"/>
            <a:ext cx="48768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7" descr="Tropical fish, natural ligh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143375"/>
            <a:ext cx="44196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 descr="Tropical fish, strobe flash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19600" y="3962400"/>
            <a:ext cx="4724400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  <p:bldP spid="112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2552700" y="2857500"/>
            <a:ext cx="65532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Light absorbed in seawater</a:t>
            </a:r>
          </a:p>
        </p:txBody>
      </p:sp>
      <p:pic>
        <p:nvPicPr>
          <p:cNvPr id="6147" name="Picture 7" descr="spectral_light_absorp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0"/>
            <a:ext cx="815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8"/>
          <p:cNvSpPr>
            <a:spLocks noChangeArrowheads="1"/>
          </p:cNvSpPr>
          <p:nvPr/>
        </p:nvSpPr>
        <p:spPr bwMode="auto">
          <a:xfrm>
            <a:off x="4267200" y="5791200"/>
            <a:ext cx="464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b="1">
                <a:solidFill>
                  <a:srgbClr val="FFFF66"/>
                </a:solidFill>
              </a:rPr>
              <a:t>Blue is absorbed </a:t>
            </a:r>
            <a:r>
              <a:rPr lang="en-US" sz="3200" b="1" i="1">
                <a:solidFill>
                  <a:srgbClr val="FFFF66"/>
                </a:solidFill>
              </a:rPr>
              <a:t>least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0"/>
            <a:ext cx="8077200" cy="680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3048000" y="2895600"/>
            <a:ext cx="7086600" cy="1143000"/>
          </a:xfrm>
        </p:spPr>
        <p:txBody>
          <a:bodyPr/>
          <a:lstStyle/>
          <a:p>
            <a:pPr eaLnBrk="1" hangingPunct="1"/>
            <a:r>
              <a:rPr lang="en-US" sz="4200" smtClean="0">
                <a:solidFill>
                  <a:schemeClr val="bg1"/>
                </a:solidFill>
              </a:rPr>
              <a:t>Light absorbed in seawater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67800" cy="1066800"/>
          </a:xfrm>
        </p:spPr>
        <p:txBody>
          <a:bodyPr/>
          <a:lstStyle/>
          <a:p>
            <a:pPr algn="l" eaLnBrk="1" hangingPunct="1"/>
            <a:r>
              <a:rPr lang="en-US" sz="5400" b="1" smtClean="0"/>
              <a:t>So absorption of light is…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742950" y="2209800"/>
            <a:ext cx="685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000">
                <a:solidFill>
                  <a:schemeClr val="tx2"/>
                </a:solidFill>
              </a:rPr>
              <a:t>…described by Beer’s Law</a:t>
            </a:r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457200" y="990600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sz="4000">
                <a:solidFill>
                  <a:schemeClr val="tx2"/>
                </a:solidFill>
              </a:rPr>
              <a:t>…transfer of energy to the medium through which it travels</a:t>
            </a: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274320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400">
                <a:solidFill>
                  <a:schemeClr val="hlink"/>
                </a:solidFill>
              </a:rPr>
              <a:t>Energy enters as light, but less emerges as it is converted to heat</a:t>
            </a:r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4191000"/>
            <a:ext cx="4038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990600" y="5867400"/>
            <a:ext cx="1981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light energy in 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5638800" y="5867400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7C80"/>
                </a:solidFill>
              </a:rPr>
              <a:t>light</a:t>
            </a:r>
            <a:br>
              <a:rPr lang="en-US" sz="2800" b="1">
                <a:solidFill>
                  <a:srgbClr val="FF7C80"/>
                </a:solidFill>
              </a:rPr>
            </a:br>
            <a:r>
              <a:rPr lang="en-US" sz="2800" b="1">
                <a:solidFill>
                  <a:srgbClr val="FF7C80"/>
                </a:solidFill>
              </a:rPr>
              <a:t>energy out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3352800" y="5715000"/>
            <a:ext cx="2057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996600"/>
                </a:solidFill>
              </a:rPr>
              <a:t>heat energy absorbed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2590800" y="5791200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7200">
                <a:solidFill>
                  <a:schemeClr val="tx2"/>
                </a:solidFill>
              </a:rPr>
              <a:t>=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5105400" y="5791200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7200">
                <a:solidFill>
                  <a:schemeClr val="tx2"/>
                </a:solidFill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  <p:bldP spid="24583" grpId="0"/>
      <p:bldP spid="24585" grpId="0"/>
      <p:bldP spid="24586" grpId="0"/>
      <p:bldP spid="24587" grpId="0"/>
      <p:bldP spid="24588" grpId="0"/>
      <p:bldP spid="245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1295400"/>
            <a:ext cx="342900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1676400" y="990600"/>
            <a:ext cx="7467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sz="4400">
                <a:solidFill>
                  <a:schemeClr val="tx2"/>
                </a:solidFill>
              </a:rPr>
              <a:t>Scattered light on a surface: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76200" y="34290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400">
                <a:solidFill>
                  <a:schemeClr val="tx2"/>
                </a:solidFill>
              </a:rPr>
              <a:t>Scattered light through a solution:</a:t>
            </a:r>
          </a:p>
        </p:txBody>
      </p:sp>
      <p:pic>
        <p:nvPicPr>
          <p:cNvPr id="922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6200" y="4114800"/>
            <a:ext cx="3954463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8"/>
          <p:cNvSpPr>
            <a:spLocks noChangeArrowheads="1"/>
          </p:cNvSpPr>
          <p:nvPr/>
        </p:nvSpPr>
        <p:spPr bwMode="auto">
          <a:xfrm>
            <a:off x="0" y="7620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b="1">
                <a:solidFill>
                  <a:schemeClr val="tx2"/>
                </a:solidFill>
              </a:rPr>
              <a:t>What about scattered light?</a:t>
            </a:r>
          </a:p>
        </p:txBody>
      </p:sp>
      <p:sp>
        <p:nvSpPr>
          <p:cNvPr id="9223" name="Rectangle 9"/>
          <p:cNvSpPr>
            <a:spLocks noChangeArrowheads="1"/>
          </p:cNvSpPr>
          <p:nvPr/>
        </p:nvSpPr>
        <p:spPr bwMode="auto">
          <a:xfrm>
            <a:off x="4648200" y="1600200"/>
            <a:ext cx="4495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400">
                <a:solidFill>
                  <a:schemeClr val="tx2"/>
                </a:solidFill>
              </a:rPr>
              <a:t>bounces back in</a:t>
            </a:r>
            <a:br>
              <a:rPr lang="en-US" sz="4400">
                <a:solidFill>
                  <a:schemeClr val="tx2"/>
                </a:solidFill>
              </a:rPr>
            </a:br>
            <a:r>
              <a:rPr lang="en-US" sz="4400">
                <a:solidFill>
                  <a:schemeClr val="tx2"/>
                </a:solidFill>
              </a:rPr>
              <a:t>all directions.</a:t>
            </a:r>
          </a:p>
        </p:txBody>
      </p:sp>
      <p:sp>
        <p:nvSpPr>
          <p:cNvPr id="9224" name="Rectangle 10"/>
          <p:cNvSpPr>
            <a:spLocks noChangeArrowheads="1"/>
          </p:cNvSpPr>
          <p:nvPr/>
        </p:nvSpPr>
        <p:spPr bwMode="auto">
          <a:xfrm>
            <a:off x="5029200" y="4343400"/>
            <a:ext cx="4038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400">
                <a:solidFill>
                  <a:schemeClr val="tx2"/>
                </a:solidFill>
              </a:rPr>
              <a:t>bounces in</a:t>
            </a:r>
            <a:br>
              <a:rPr lang="en-US" sz="4400">
                <a:solidFill>
                  <a:schemeClr val="tx2"/>
                </a:solidFill>
              </a:rPr>
            </a:br>
            <a:r>
              <a:rPr lang="en-US" sz="4400">
                <a:solidFill>
                  <a:schemeClr val="tx2"/>
                </a:solidFill>
              </a:rPr>
              <a:t>all directions…</a:t>
            </a: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228600" y="57150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400">
                <a:solidFill>
                  <a:srgbClr val="FF0000"/>
                </a:solidFill>
              </a:rPr>
              <a:t>…so some light makes it through!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219200" y="4572000"/>
            <a:ext cx="2590800" cy="1143000"/>
            <a:chOff x="768" y="2880"/>
            <a:chExt cx="1632" cy="720"/>
          </a:xfrm>
        </p:grpSpPr>
        <p:sp>
          <p:nvSpPr>
            <p:cNvPr id="9229" name="Line 12"/>
            <p:cNvSpPr>
              <a:spLocks noChangeShapeType="1"/>
            </p:cNvSpPr>
            <p:nvPr/>
          </p:nvSpPr>
          <p:spPr bwMode="auto">
            <a:xfrm flipV="1">
              <a:off x="1872" y="2880"/>
              <a:ext cx="528" cy="43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Line 13"/>
            <p:cNvSpPr>
              <a:spLocks noChangeShapeType="1"/>
            </p:cNvSpPr>
            <p:nvPr/>
          </p:nvSpPr>
          <p:spPr bwMode="auto">
            <a:xfrm flipV="1">
              <a:off x="768" y="3024"/>
              <a:ext cx="15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Line 14"/>
            <p:cNvSpPr>
              <a:spLocks noChangeShapeType="1"/>
            </p:cNvSpPr>
            <p:nvPr/>
          </p:nvSpPr>
          <p:spPr bwMode="auto">
            <a:xfrm flipV="1">
              <a:off x="1824" y="3312"/>
              <a:ext cx="48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15"/>
            <p:cNvSpPr>
              <a:spLocks noChangeShapeType="1"/>
            </p:cNvSpPr>
            <p:nvPr/>
          </p:nvSpPr>
          <p:spPr bwMode="auto">
            <a:xfrm flipV="1">
              <a:off x="768" y="3552"/>
              <a:ext cx="14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Line 16"/>
            <p:cNvSpPr>
              <a:spLocks noChangeShapeType="1"/>
            </p:cNvSpPr>
            <p:nvPr/>
          </p:nvSpPr>
          <p:spPr bwMode="auto">
            <a:xfrm flipV="1">
              <a:off x="768" y="3216"/>
              <a:ext cx="15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7426" name="Picture 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27438" y="4370388"/>
            <a:ext cx="1477962" cy="142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3505200" y="5715000"/>
            <a:ext cx="2057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000">
                <a:solidFill>
                  <a:schemeClr val="tx2"/>
                </a:solidFill>
              </a:rPr>
              <a:t>(you can see it)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9" grpId="0"/>
      <p:bldP spid="174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Seattle_Skyline_Referral_Postcar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-76200"/>
            <a:ext cx="6019800" cy="1371600"/>
          </a:xfrm>
        </p:spPr>
        <p:txBody>
          <a:bodyPr/>
          <a:lstStyle/>
          <a:p>
            <a:pPr eaLnBrk="1" hangingPunct="1"/>
            <a:r>
              <a:rPr lang="en-US" sz="9600" smtClean="0">
                <a:solidFill>
                  <a:srgbClr val="FFFF00"/>
                </a:solidFill>
              </a:rPr>
              <a:t>Blue Skies</a:t>
            </a: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0" y="10668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400">
                <a:solidFill>
                  <a:srgbClr val="FFFF00"/>
                </a:solidFill>
              </a:rPr>
              <a:t>come from scattering BLUE 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</TotalTime>
  <Words>347</Words>
  <Application>Microsoft Office PowerPoint</Application>
  <PresentationFormat>On-screen Show (4:3)</PresentationFormat>
  <Paragraphs>58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Default Design</vt:lpstr>
      <vt:lpstr>How do we explain the behavior of light?</vt:lpstr>
      <vt:lpstr>Light Through Milk Fat?</vt:lpstr>
      <vt:lpstr>PowerPoint Presentation</vt:lpstr>
      <vt:lpstr>What color does seawater absorb?</vt:lpstr>
      <vt:lpstr>Light absorbed in seawater</vt:lpstr>
      <vt:lpstr>Light absorbed in seawater</vt:lpstr>
      <vt:lpstr>So absorption of light is…</vt:lpstr>
      <vt:lpstr>PowerPoint Presentation</vt:lpstr>
      <vt:lpstr>Blue Skies</vt:lpstr>
      <vt:lpstr>Blue light is scattered the most by the atmosphere</vt:lpstr>
      <vt:lpstr>Since blue is scattered most in the atmosphere, sunsets are anything but blue, appearing reddish-orange.</vt:lpstr>
      <vt:lpstr>Sunsets are anything but blue</vt:lpstr>
      <vt:lpstr>Instead of air in the atmosphere, let’s look at milk fat in water</vt:lpstr>
      <vt:lpstr>PowerPoint Presentation</vt:lpstr>
      <vt:lpstr>PowerPoint Presentation</vt:lpstr>
      <vt:lpstr>So if we shine a light through a tank with some milk fat…</vt:lpstr>
    </vt:vector>
  </TitlesOfParts>
  <Company>Bellevue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Systems</dc:creator>
  <cp:lastModifiedBy>cludwig</cp:lastModifiedBy>
  <cp:revision>38</cp:revision>
  <dcterms:created xsi:type="dcterms:W3CDTF">2008-07-21T16:11:09Z</dcterms:created>
  <dcterms:modified xsi:type="dcterms:W3CDTF">2015-10-21T19:17:55Z</dcterms:modified>
</cp:coreProperties>
</file>