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61" r:id="rId4"/>
    <p:sldId id="264" r:id="rId5"/>
    <p:sldId id="263" r:id="rId6"/>
    <p:sldId id="265" r:id="rId7"/>
    <p:sldId id="274" r:id="rId8"/>
    <p:sldId id="269" r:id="rId9"/>
    <p:sldId id="262" r:id="rId10"/>
    <p:sldId id="266" r:id="rId11"/>
    <p:sldId id="270" r:id="rId12"/>
    <p:sldId id="271" r:id="rId13"/>
    <p:sldId id="272" r:id="rId14"/>
    <p:sldId id="260" r:id="rId15"/>
    <p:sldId id="259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4FA"/>
    <a:srgbClr val="996600"/>
    <a:srgbClr val="FF7C80"/>
    <a:srgbClr val="FF5050"/>
    <a:srgbClr val="FF00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5A7F-7D9F-4088-A0C0-0004AB36C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90DC-01EB-4197-91A4-943D918C0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F228-5483-4310-985F-083933A9D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CBB3-C49B-4371-803C-CD6B73C2E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BCDA-CDF5-40B5-950C-724903D6B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01AF-D5D4-4F65-A367-9860D683D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D63D-13CD-4C91-95D2-8A84829F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B43A-F18E-4BB6-B231-DF3CBC43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645-2968-49DD-B624-DA0BBE43C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CED9-0B5A-4E19-90F3-3A135CB98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8A55-21E6-4688-927D-88EA1C2AD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C558E58-AB79-450E-9FEE-9F110FC8A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543800" cy="1143000"/>
          </a:xfrm>
        </p:spPr>
        <p:txBody>
          <a:bodyPr/>
          <a:lstStyle/>
          <a:p>
            <a:r>
              <a:rPr lang="en-US" smtClean="0"/>
              <a:t>How do we explain the behavior of light?</a:t>
            </a: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41" y="5715000"/>
            <a:ext cx="272213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094163" y="609600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02060"/>
                </a:solidFill>
              </a:rPr>
              <a:t>Lesson 5 – Observing Beyond our Senses: Inquiry Drives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962400"/>
            <a:ext cx="3581400" cy="28194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rgbClr val="FFFF66"/>
                </a:solidFill>
              </a:rPr>
              <a:t>Blue light is scattered the </a:t>
            </a:r>
            <a:r>
              <a:rPr lang="en-US" i="1" smtClean="0">
                <a:solidFill>
                  <a:srgbClr val="FFFF66"/>
                </a:solidFill>
              </a:rPr>
              <a:t>most</a:t>
            </a:r>
            <a:r>
              <a:rPr lang="en-US" smtClean="0">
                <a:solidFill>
                  <a:srgbClr val="FFFF66"/>
                </a:solidFill>
              </a:rPr>
              <a:t> by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chemeClr val="accent2"/>
                </a:solidFill>
              </a:rPr>
              <a:t>Since blue is scattered </a:t>
            </a:r>
            <a:r>
              <a:rPr lang="en-US" sz="4000" b="1" i="1" smtClean="0">
                <a:solidFill>
                  <a:schemeClr val="accent2"/>
                </a:solidFill>
              </a:rPr>
              <a:t>most</a:t>
            </a:r>
            <a:r>
              <a:rPr lang="en-US" sz="4000" b="1" smtClean="0">
                <a:solidFill>
                  <a:schemeClr val="accent2"/>
                </a:solidFill>
              </a:rPr>
              <a:t> in the atmosphere, sunsets are anything but blue, appearing reddish-orange.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unset at Casey Station Antarc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accent1"/>
                </a:solidFill>
              </a:rPr>
              <a:t>Sunsets are </a:t>
            </a:r>
            <a:r>
              <a:rPr lang="en-US" sz="4800" b="1" i="1" smtClean="0">
                <a:solidFill>
                  <a:schemeClr val="accent1"/>
                </a:solidFill>
              </a:rPr>
              <a:t>anything but</a:t>
            </a:r>
            <a:r>
              <a:rPr lang="en-US" sz="4800" b="1" smtClean="0">
                <a:solidFill>
                  <a:schemeClr val="accent1"/>
                </a:solidFill>
              </a:rPr>
              <a:t> blue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562600" cy="2819400"/>
          </a:xfrm>
        </p:spPr>
        <p:txBody>
          <a:bodyPr/>
          <a:lstStyle/>
          <a:p>
            <a:pPr eaLnBrk="1" hangingPunct="1"/>
            <a:r>
              <a:rPr lang="en-US" smtClean="0"/>
              <a:t>Instead of air in the atmosphere, let’s look at milk fat in water</a:t>
            </a:r>
          </a:p>
        </p:txBody>
      </p:sp>
      <p:pic>
        <p:nvPicPr>
          <p:cNvPr id="14339" name="Picture 6" descr="Blue Sky experimen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0"/>
            <a:ext cx="3981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08-07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62475"/>
            <a:ext cx="9144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7275" y="2895600"/>
            <a:ext cx="1349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 descr="water-bott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450" y="2514600"/>
            <a:ext cx="178435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16"/>
          <p:cNvSpPr>
            <a:spLocks noChangeArrowheads="1"/>
          </p:cNvSpPr>
          <p:nvPr/>
        </p:nvSpPr>
        <p:spPr bwMode="auto">
          <a:xfrm>
            <a:off x="2559050" y="31242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>
                <a:solidFill>
                  <a:schemeClr val="tx2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914400"/>
            <a:ext cx="4419600" cy="4343400"/>
            <a:chOff x="3401" y="1567"/>
            <a:chExt cx="2031" cy="2050"/>
          </a:xfrm>
        </p:grpSpPr>
        <p:pic>
          <p:nvPicPr>
            <p:cNvPr id="1536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01" y="1567"/>
              <a:ext cx="2031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3648" y="1920"/>
              <a:ext cx="16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0.2 mm diameter FOV</a:t>
              </a: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0" y="0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Homogenized milk contains many small globules of fat</a:t>
            </a:r>
            <a:endParaRPr lang="en-US" sz="2800">
              <a:sym typeface="Symbol" charset="2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416050"/>
            <a:ext cx="480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Each mL of 2% milk contains about 10 million globules</a:t>
            </a:r>
            <a:endParaRPr lang="en-US" sz="2800">
              <a:sym typeface="Symbol" charset="2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" y="225425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/>
              <a:t>…this “population density” is about 10</a:t>
            </a:r>
            <a:r>
              <a:rPr lang="en-US" sz="2800" baseline="30000"/>
              <a:t>10</a:t>
            </a:r>
            <a:r>
              <a:rPr lang="en-US" sz="2800"/>
              <a:t> globules/L</a:t>
            </a:r>
            <a:endParaRPr lang="en-US" sz="2800">
              <a:sym typeface="Symbol" charset="2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52800" y="5667375"/>
            <a:ext cx="5791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Visible light is scattered nicely by these globules</a:t>
            </a:r>
            <a:endParaRPr lang="en-US" sz="3600" b="1">
              <a:solidFill>
                <a:srgbClr val="FF0000"/>
              </a:solidFill>
              <a:sym typeface="Symbol" charset="2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3048000"/>
            <a:ext cx="49530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152400" y="96838"/>
            <a:ext cx="4419600" cy="119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ym typeface="Symbol" charset="2"/>
              </a:rPr>
              <a:t>Why milk?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7" grpId="0"/>
      <p:bldP spid="7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3810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How does the glob population relate to the amount of light scattering?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114800" y="1600200"/>
            <a:ext cx="5029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Higher density of particles leads to more scattering, and less light transmitted through the solution...</a:t>
            </a:r>
          </a:p>
        </p:txBody>
      </p:sp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895600"/>
            <a:ext cx="395446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6175"/>
            <a:ext cx="3581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962400" y="3810000"/>
            <a:ext cx="50292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low transmission</a:t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means</a:t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high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371600"/>
          </a:xfrm>
        </p:spPr>
        <p:txBody>
          <a:bodyPr/>
          <a:lstStyle/>
          <a:p>
            <a:pPr algn="l" eaLnBrk="1" hangingPunct="1"/>
            <a:r>
              <a:rPr lang="en-US" sz="4800" smtClean="0"/>
              <a:t>So if we shine a light through a tank with some milk fat…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11798">
            <a:off x="4440238" y="3657600"/>
            <a:ext cx="35131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316038" y="4114800"/>
            <a:ext cx="37338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5126038" y="3200400"/>
            <a:ext cx="0" cy="2133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01638" y="4038600"/>
            <a:ext cx="4572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8588"/>
            <a:ext cx="1295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7917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2895600"/>
            <a:ext cx="426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1163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71800"/>
            <a:ext cx="4114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Line 53"/>
          <p:cNvSpPr>
            <a:spLocks noChangeShapeType="1"/>
          </p:cNvSpPr>
          <p:nvPr/>
        </p:nvSpPr>
        <p:spPr bwMode="auto">
          <a:xfrm>
            <a:off x="1371600" y="3429000"/>
            <a:ext cx="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54"/>
          <p:cNvSpPr>
            <a:spLocks noChangeShapeType="1"/>
          </p:cNvSpPr>
          <p:nvPr/>
        </p:nvSpPr>
        <p:spPr bwMode="auto">
          <a:xfrm>
            <a:off x="4876800" y="3429000"/>
            <a:ext cx="0" cy="160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0" y="1524000"/>
            <a:ext cx="906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…and measure the light that makes it through…</a:t>
            </a: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1143000" y="5410200"/>
            <a:ext cx="800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>
                <a:solidFill>
                  <a:schemeClr val="tx2"/>
                </a:solidFill>
              </a:rPr>
              <a:t>…we can determine the concentration of fat globules!</a:t>
            </a:r>
          </a:p>
        </p:txBody>
      </p:sp>
      <p:sp>
        <p:nvSpPr>
          <p:cNvPr id="17423" name="Rectangle 57"/>
          <p:cNvSpPr>
            <a:spLocks noChangeArrowheads="1"/>
          </p:cNvSpPr>
          <p:nvPr/>
        </p:nvSpPr>
        <p:spPr bwMode="auto">
          <a:xfrm rot="-356232">
            <a:off x="5334000" y="349408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light</a:t>
            </a:r>
          </a:p>
        </p:txBody>
      </p:sp>
      <p:sp>
        <p:nvSpPr>
          <p:cNvPr id="17424" name="Rectangle 58"/>
          <p:cNvSpPr>
            <a:spLocks noChangeArrowheads="1"/>
          </p:cNvSpPr>
          <p:nvPr/>
        </p:nvSpPr>
        <p:spPr bwMode="auto">
          <a:xfrm>
            <a:off x="1905000" y="4179888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Tank of milk and water</a:t>
            </a: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-76200" y="3951288"/>
            <a:ext cx="1268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light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7" grpId="0"/>
      <p:bldP spid="23608" grpId="0"/>
      <p:bldP spid="236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laser_pointer-1.gif (48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6500" smtClean="0"/>
              <a:t>Light Through Milk Fat?</a:t>
            </a:r>
          </a:p>
        </p:txBody>
      </p:sp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13716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685800" y="233363"/>
            <a:ext cx="3352800" cy="83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Beer’s Law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 rot="-326870">
            <a:off x="914400" y="1600200"/>
            <a:ext cx="1560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0" y="3870325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The amount of light absorbed depends on many factors, including:</a:t>
            </a:r>
          </a:p>
        </p:txBody>
      </p:sp>
      <p:pic>
        <p:nvPicPr>
          <p:cNvPr id="4101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0"/>
            <a:ext cx="57150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3124200" y="2438400"/>
            <a:ext cx="13716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 flipV="1">
            <a:off x="6705600" y="1981200"/>
            <a:ext cx="1371600" cy="152400"/>
          </a:xfrm>
          <a:prstGeom prst="line">
            <a:avLst/>
          </a:prstGeom>
          <a:noFill/>
          <a:ln w="762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667000" y="51816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</a:rPr>
              <a:t>thickness of sample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5257800" y="3581400"/>
            <a:ext cx="1066800" cy="152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181600" y="5470525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and</a:t>
            </a:r>
            <a:endParaRPr lang="en-US" sz="4000" b="1">
              <a:solidFill>
                <a:schemeClr val="folHlink"/>
              </a:solidFill>
            </a:endParaRPr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6324600" y="2438400"/>
            <a:ext cx="2641600" cy="3276600"/>
          </a:xfrm>
          <a:custGeom>
            <a:avLst/>
            <a:gdLst>
              <a:gd name="T0" fmla="*/ 2147483647 w 1856"/>
              <a:gd name="T1" fmla="*/ 2147483647 h 2064"/>
              <a:gd name="T2" fmla="*/ 2147483647 w 1856"/>
              <a:gd name="T3" fmla="*/ 1451610000 h 2064"/>
              <a:gd name="T4" fmla="*/ 0 w 1856"/>
              <a:gd name="T5" fmla="*/ 0 h 2064"/>
              <a:gd name="T6" fmla="*/ 0 60000 65536"/>
              <a:gd name="T7" fmla="*/ 0 60000 65536"/>
              <a:gd name="T8" fmla="*/ 0 60000 65536"/>
              <a:gd name="T9" fmla="*/ 0 w 1856"/>
              <a:gd name="T10" fmla="*/ 0 h 2064"/>
              <a:gd name="T11" fmla="*/ 1856 w 1856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6" h="2064">
                <a:moveTo>
                  <a:pt x="1344" y="2064"/>
                </a:moveTo>
                <a:cubicBezTo>
                  <a:pt x="1600" y="1492"/>
                  <a:pt x="1856" y="920"/>
                  <a:pt x="1632" y="576"/>
                </a:cubicBezTo>
                <a:cubicBezTo>
                  <a:pt x="1408" y="232"/>
                  <a:pt x="704" y="116"/>
                  <a:pt x="0" y="0"/>
                </a:cubicBezTo>
              </a:path>
            </a:pathLst>
          </a:custGeom>
          <a:noFill/>
          <a:ln w="508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248400" y="5241925"/>
            <a:ext cx="228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folHlink"/>
                </a:solidFill>
              </a:rPr>
              <a:t>type of material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81000" y="5470525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COLOR ,</a:t>
            </a:r>
          </a:p>
        </p:txBody>
      </p:sp>
      <p:sp>
        <p:nvSpPr>
          <p:cNvPr id="4110" name="Text Box 20"/>
          <p:cNvSpPr txBox="1">
            <a:spLocks noChangeArrowheads="1"/>
          </p:cNvSpPr>
          <p:nvPr/>
        </p:nvSpPr>
        <p:spPr bwMode="auto">
          <a:xfrm rot="-293830">
            <a:off x="152400" y="1143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When shining</a:t>
            </a:r>
          </a:p>
        </p:txBody>
      </p:sp>
      <p:sp>
        <p:nvSpPr>
          <p:cNvPr id="4111" name="Text Box 21"/>
          <p:cNvSpPr txBox="1">
            <a:spLocks noChangeArrowheads="1"/>
          </p:cNvSpPr>
          <p:nvPr/>
        </p:nvSpPr>
        <p:spPr bwMode="auto">
          <a:xfrm rot="-314935">
            <a:off x="228600" y="2133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through a sample</a:t>
            </a:r>
          </a:p>
        </p:txBody>
      </p:sp>
      <p:sp>
        <p:nvSpPr>
          <p:cNvPr id="4112" name="Text Box 22"/>
          <p:cNvSpPr txBox="1">
            <a:spLocks noChangeArrowheads="1"/>
          </p:cNvSpPr>
          <p:nvPr/>
        </p:nvSpPr>
        <p:spPr bwMode="auto">
          <a:xfrm rot="-314911">
            <a:off x="6248400" y="5476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some of the light</a:t>
            </a:r>
          </a:p>
        </p:txBody>
      </p:sp>
      <p:sp>
        <p:nvSpPr>
          <p:cNvPr id="4113" name="Text Box 23"/>
          <p:cNvSpPr txBox="1">
            <a:spLocks noChangeArrowheads="1"/>
          </p:cNvSpPr>
          <p:nvPr/>
        </p:nvSpPr>
        <p:spPr bwMode="auto">
          <a:xfrm rot="-356833">
            <a:off x="701040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is absorbed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6" grpId="0"/>
      <p:bldP spid="8207" grpId="0" animBg="1"/>
      <p:bldP spid="8208" grpId="0"/>
      <p:bldP spid="8209" grpId="0" animBg="1"/>
      <p:bldP spid="8210" grpId="0"/>
      <p:bldP spid="8211" grpId="0"/>
      <p:bldP spid="82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87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648200" y="15240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mostly the reds!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724400" y="37338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600">
                <a:solidFill>
                  <a:schemeClr val="tx2"/>
                </a:solidFill>
              </a:rPr>
              <a:t>What if we replace the red light taken from the sun?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838200"/>
          </a:xfrm>
        </p:spPr>
        <p:txBody>
          <a:bodyPr/>
          <a:lstStyle/>
          <a:p>
            <a:pPr eaLnBrk="1" hangingPunct="1"/>
            <a:r>
              <a:rPr lang="en-US" sz="4600" smtClean="0"/>
              <a:t>What color does seawater absorb?</a:t>
            </a:r>
          </a:p>
        </p:txBody>
      </p:sp>
      <p:pic>
        <p:nvPicPr>
          <p:cNvPr id="5127" name="Picture 4" descr="Color Ch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38188"/>
            <a:ext cx="4267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ish Div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685800"/>
            <a:ext cx="4876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Tropical fish, natural ligh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75"/>
            <a:ext cx="4419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Tropical fish, strobe flas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962400"/>
            <a:ext cx="4724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52700" y="2857500"/>
            <a:ext cx="6553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Light absorbed in seawater</a:t>
            </a:r>
          </a:p>
        </p:txBody>
      </p:sp>
      <p:pic>
        <p:nvPicPr>
          <p:cNvPr id="6147" name="Picture 7" descr="spectral_light_absorp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267200" y="57912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FFFF66"/>
                </a:solidFill>
              </a:rPr>
              <a:t>Blue is absorbed </a:t>
            </a:r>
            <a:r>
              <a:rPr lang="en-US" sz="3200" b="1" i="1">
                <a:solidFill>
                  <a:srgbClr val="FFFF66"/>
                </a:solidFill>
              </a:rPr>
              <a:t>least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80772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48000" y="2895600"/>
            <a:ext cx="7086600" cy="1143000"/>
          </a:xfrm>
        </p:spPr>
        <p:txBody>
          <a:bodyPr/>
          <a:lstStyle/>
          <a:p>
            <a:pPr eaLnBrk="1" hangingPunct="1"/>
            <a:r>
              <a:rPr lang="en-US" sz="4200" smtClean="0">
                <a:solidFill>
                  <a:schemeClr val="bg1"/>
                </a:solidFill>
              </a:rPr>
              <a:t>Light absorbed in seawater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066800"/>
          </a:xfrm>
        </p:spPr>
        <p:txBody>
          <a:bodyPr/>
          <a:lstStyle/>
          <a:p>
            <a:pPr algn="l" eaLnBrk="1" hangingPunct="1"/>
            <a:r>
              <a:rPr lang="en-US" sz="5400" b="1" smtClean="0"/>
              <a:t>So absorption of light is…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42950" y="22098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…described by Beer’s Law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990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>
                <a:solidFill>
                  <a:schemeClr val="tx2"/>
                </a:solidFill>
              </a:rPr>
              <a:t>…transfer of energy to the medium through which it travels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hlink"/>
                </a:solidFill>
              </a:rPr>
              <a:t>Energy enters as light, but less emerges as it is converted to heat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910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90600" y="58674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light energy in 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638800" y="58674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7C80"/>
                </a:solidFill>
              </a:rPr>
              <a:t>light</a:t>
            </a:r>
            <a:br>
              <a:rPr lang="en-US" sz="2800" b="1">
                <a:solidFill>
                  <a:srgbClr val="FF7C80"/>
                </a:solidFill>
              </a:rPr>
            </a:br>
            <a:r>
              <a:rPr lang="en-US" sz="2800" b="1">
                <a:solidFill>
                  <a:srgbClr val="FF7C80"/>
                </a:solidFill>
              </a:rPr>
              <a:t>energy out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352800" y="57150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996600"/>
                </a:solidFill>
              </a:rPr>
              <a:t>heat energy absorbed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590800" y="57912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105400" y="57912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>
                <a:solidFill>
                  <a:schemeClr val="tx2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5" grpId="0"/>
      <p:bldP spid="24586" grpId="0"/>
      <p:bldP spid="24587" grpId="0"/>
      <p:bldP spid="24588" grpId="0"/>
      <p:bldP spid="245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34290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676400" y="9906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>
                <a:solidFill>
                  <a:schemeClr val="tx2"/>
                </a:solidFill>
              </a:rPr>
              <a:t>Scattered light on a surface: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6200" y="3429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Scattered light through a solution: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4114800"/>
            <a:ext cx="395446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200" b="1">
                <a:solidFill>
                  <a:schemeClr val="tx2"/>
                </a:solidFill>
              </a:rPr>
              <a:t>What about scattered light?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4648200" y="1600200"/>
            <a:ext cx="449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bounces back in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all directions.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5029200" y="43434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bounces in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all directions…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28600" y="5715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0000"/>
                </a:solidFill>
              </a:rPr>
              <a:t>…so some light makes it through!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19200" y="4572000"/>
            <a:ext cx="2590800" cy="1143000"/>
            <a:chOff x="768" y="2880"/>
            <a:chExt cx="1632" cy="720"/>
          </a:xfrm>
        </p:grpSpPr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 flipV="1">
              <a:off x="1872" y="2880"/>
              <a:ext cx="528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3"/>
            <p:cNvSpPr>
              <a:spLocks noChangeShapeType="1"/>
            </p:cNvSpPr>
            <p:nvPr/>
          </p:nvSpPr>
          <p:spPr bwMode="auto">
            <a:xfrm flipV="1">
              <a:off x="768" y="3024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4"/>
            <p:cNvSpPr>
              <a:spLocks noChangeShapeType="1"/>
            </p:cNvSpPr>
            <p:nvPr/>
          </p:nvSpPr>
          <p:spPr bwMode="auto">
            <a:xfrm flipV="1">
              <a:off x="1824" y="3312"/>
              <a:ext cx="48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 flipV="1">
              <a:off x="768" y="3552"/>
              <a:ext cx="14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6"/>
            <p:cNvSpPr>
              <a:spLocks noChangeShapeType="1"/>
            </p:cNvSpPr>
            <p:nvPr/>
          </p:nvSpPr>
          <p:spPr bwMode="auto">
            <a:xfrm flipV="1">
              <a:off x="768" y="3216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8" y="4370388"/>
            <a:ext cx="1477962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505200" y="57150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>
                <a:solidFill>
                  <a:schemeClr val="tx2"/>
                </a:solidFill>
              </a:rPr>
              <a:t>(you can see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eattle_Skyline_Referral_Post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6019800" cy="1371600"/>
          </a:xfrm>
        </p:spPr>
        <p:txBody>
          <a:bodyPr/>
          <a:lstStyle/>
          <a:p>
            <a:pPr eaLnBrk="1" hangingPunct="1"/>
            <a:r>
              <a:rPr lang="en-US" sz="9600" smtClean="0">
                <a:solidFill>
                  <a:srgbClr val="FFFF00"/>
                </a:solidFill>
              </a:rPr>
              <a:t>Blue Skies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FFFF00"/>
                </a:solidFill>
              </a:rPr>
              <a:t>come from scattering BLUE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347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How do we explain the behavior of light?</vt:lpstr>
      <vt:lpstr>Light Through Milk Fat?</vt:lpstr>
      <vt:lpstr>PowerPoint Presentation</vt:lpstr>
      <vt:lpstr>What color does seawater absorb?</vt:lpstr>
      <vt:lpstr>Light absorbed in seawater</vt:lpstr>
      <vt:lpstr>Light absorbed in seawater</vt:lpstr>
      <vt:lpstr>So absorption of light is…</vt:lpstr>
      <vt:lpstr>PowerPoint Presentation</vt:lpstr>
      <vt:lpstr>Blue Skies</vt:lpstr>
      <vt:lpstr>Blue light is scattered the most by the atmosphere</vt:lpstr>
      <vt:lpstr>Since blue is scattered most in the atmosphere, sunsets are anything but blue, appearing reddish-orange.</vt:lpstr>
      <vt:lpstr>Sunsets are anything but blue</vt:lpstr>
      <vt:lpstr>Instead of air in the atmosphere, let’s look at milk fat in water</vt:lpstr>
      <vt:lpstr>PowerPoint Presentation</vt:lpstr>
      <vt:lpstr>PowerPoint Presentation</vt:lpstr>
      <vt:lpstr>So if we shine a light through a tank with some milk fat…</vt:lpstr>
    </vt:vector>
  </TitlesOfParts>
  <Company>Bellevue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cludwig</cp:lastModifiedBy>
  <cp:revision>38</cp:revision>
  <dcterms:created xsi:type="dcterms:W3CDTF">2008-07-21T16:11:09Z</dcterms:created>
  <dcterms:modified xsi:type="dcterms:W3CDTF">2015-10-21T19:17:55Z</dcterms:modified>
</cp:coreProperties>
</file>