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315" r:id="rId3"/>
    <p:sldId id="303" r:id="rId4"/>
    <p:sldId id="258" r:id="rId5"/>
    <p:sldId id="365" r:id="rId6"/>
    <p:sldId id="368" r:id="rId7"/>
    <p:sldId id="369" r:id="rId8"/>
    <p:sldId id="374" r:id="rId9"/>
    <p:sldId id="375" r:id="rId10"/>
    <p:sldId id="372" r:id="rId11"/>
    <p:sldId id="364" r:id="rId12"/>
    <p:sldId id="373" r:id="rId13"/>
    <p:sldId id="377" r:id="rId14"/>
    <p:sldId id="278" r:id="rId15"/>
    <p:sldId id="347" r:id="rId16"/>
    <p:sldId id="366" r:id="rId17"/>
    <p:sldId id="280" r:id="rId18"/>
    <p:sldId id="348" r:id="rId19"/>
    <p:sldId id="350" r:id="rId20"/>
    <p:sldId id="349" r:id="rId21"/>
    <p:sldId id="351" r:id="rId22"/>
    <p:sldId id="352" r:id="rId23"/>
    <p:sldId id="353" r:id="rId24"/>
    <p:sldId id="281" r:id="rId25"/>
    <p:sldId id="356" r:id="rId26"/>
    <p:sldId id="355" r:id="rId27"/>
    <p:sldId id="345" r:id="rId28"/>
    <p:sldId id="362" r:id="rId29"/>
    <p:sldId id="363" r:id="rId30"/>
    <p:sldId id="367" r:id="rId31"/>
    <p:sldId id="301" r:id="rId32"/>
    <p:sldId id="378" r:id="rId33"/>
    <p:sldId id="37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38A"/>
    <a:srgbClr val="CC6600"/>
    <a:srgbClr val="FFCC66"/>
    <a:srgbClr val="003F72"/>
    <a:srgbClr val="5E6A71"/>
    <a:srgbClr val="582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4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87174-5463-4009-BEC8-66A74B06C555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4E68D-AECF-4679-B176-D3021769F6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17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 Biology is STEM in practice. Learn about 4 interdisciplinary systems biology curriculum units that bring a variety of STEM topics, practices and habits to your students.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4E68D-AECF-4679-B176-D3021769F6D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4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65">
              <a:defRPr/>
            </a:pPr>
            <a:r>
              <a:rPr lang="en-US" dirty="0" smtClean="0"/>
              <a:t>When deciding on a method to measure wind speed, the importance of the application to define criteria related to precision and sampling rate for a measuring device is emphasized.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79BB4-4374-4695-9511-458A9BD241D9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the final case study, students develop a sampling strategy based on limited resources to map the microbial population and infer point pollution sources. Their findings and recommendations are presented as a water management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79BB4-4374-4695-9511-458A9BD241D9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BAAF86-7B6B-42BE-A199-7A65FCC53FDC}" type="slidenum">
              <a:rPr lang="en-US" smtClean="0"/>
              <a:pPr/>
              <a:t>31</a:t>
            </a:fld>
            <a:endParaRPr lang="en-US" dirty="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66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Swiss Alps:  https://en.wikipedia.org/wiki/Natural_environment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7DFA-CE7B-473B-9249-EA917BFCE5CE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79BB4-4374-4695-9511-458A9BD241D9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Goal:  Foster development of the thinking and concepts of </a:t>
            </a:r>
            <a:r>
              <a:rPr lang="en-US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systems biology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by using a </a:t>
            </a:r>
            <a:r>
              <a:rPr lang="en-US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common problem</a:t>
            </a:r>
            <a:r>
              <a:rPr lang="en-US" sz="12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that brings together biology, chemistry, physics, mathematics, statistics and computer science (STEM).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95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does not place groups in opposition to each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other. It respects diversity but does not imply a lack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commonality it supports the concept of widening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participation, but does not imply an externally imposed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 judgment; it values equality of opportunity, but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encourages all to feel that this relates to them, and that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issues are not just projected as being relevant 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 more commonly defined as disenfranchised, and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translated into universities’ targets for equality.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Croucher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Romer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2007: 3)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students’ entitlement to access and participate in a course is anticipated, acknowledged and taken into account.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Croucher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Romer’s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definition states that an inclusive approach: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4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7DFA-CE7B-473B-9249-EA917BFCE5C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HP Catalyst Academy, All Science and Engineering Practices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Asking questions (science) and </a:t>
            </a:r>
            <a:r>
              <a:rPr lang="en-US" dirty="0" smtClean="0">
                <a:solidFill>
                  <a:srgbClr val="003F72"/>
                </a:solidFill>
              </a:rPr>
              <a:t>defining problems (engineering) </a:t>
            </a:r>
          </a:p>
          <a:p>
            <a:pPr lvl="1"/>
            <a:r>
              <a:rPr lang="en-US" dirty="0" smtClean="0">
                <a:solidFill>
                  <a:srgbClr val="003F72"/>
                </a:solidFill>
              </a:rPr>
              <a:t>Developing and using models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Planning and carrying out investigations</a:t>
            </a:r>
          </a:p>
          <a:p>
            <a:pPr lvl="1"/>
            <a:r>
              <a:rPr lang="en-US" dirty="0" smtClean="0">
                <a:solidFill>
                  <a:srgbClr val="003F72"/>
                </a:solidFill>
              </a:rPr>
              <a:t>Analyzing and interpreting data</a:t>
            </a:r>
          </a:p>
          <a:p>
            <a:pPr lvl="1"/>
            <a:r>
              <a:rPr lang="en-US" dirty="0" smtClean="0">
                <a:solidFill>
                  <a:srgbClr val="003F72"/>
                </a:solidFill>
              </a:rPr>
              <a:t>Using mathematics and computational thinking</a:t>
            </a:r>
          </a:p>
          <a:p>
            <a:pPr lvl="1"/>
            <a:r>
              <a:rPr lang="en-US" dirty="0" smtClean="0">
                <a:solidFill>
                  <a:srgbClr val="003F72"/>
                </a:solidFill>
              </a:rPr>
              <a:t>Constructing explanations and designing solutions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Engaging in argument from evidence</a:t>
            </a:r>
          </a:p>
          <a:p>
            <a:pPr lvl="1"/>
            <a:r>
              <a:rPr lang="en-US" dirty="0" smtClean="0">
                <a:solidFill>
                  <a:srgbClr val="003F72"/>
                </a:solidFill>
              </a:rPr>
              <a:t>Obtaining, evaluating, and communicating information</a:t>
            </a:r>
          </a:p>
          <a:p>
            <a:r>
              <a:rPr lang="en-US" dirty="0" smtClean="0"/>
              <a:t>All Cross Cutting Concepts</a:t>
            </a:r>
          </a:p>
          <a:p>
            <a:pPr lvl="1"/>
            <a:r>
              <a:rPr lang="en-US" dirty="0" smtClean="0">
                <a:solidFill>
                  <a:srgbClr val="003F72"/>
                </a:solidFill>
              </a:rPr>
              <a:t>Patterns</a:t>
            </a:r>
          </a:p>
          <a:p>
            <a:pPr lvl="1"/>
            <a:r>
              <a:rPr lang="en-US" dirty="0" smtClean="0">
                <a:solidFill>
                  <a:srgbClr val="003F72"/>
                </a:solidFill>
              </a:rPr>
              <a:t>Cause and effect: mechanism and explanation</a:t>
            </a:r>
          </a:p>
          <a:p>
            <a:pPr lvl="1"/>
            <a:r>
              <a:rPr lang="en-US" dirty="0" smtClean="0">
                <a:solidFill>
                  <a:srgbClr val="003F72"/>
                </a:solidFill>
              </a:rPr>
              <a:t>Scale, proportion, and quantity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Systems and systems models</a:t>
            </a:r>
          </a:p>
          <a:p>
            <a:pPr lvl="1"/>
            <a:r>
              <a:rPr lang="en-US" dirty="0" smtClean="0">
                <a:solidFill>
                  <a:srgbClr val="003F72"/>
                </a:solidFill>
              </a:rPr>
              <a:t>Energy and matter: Flows, cycles, and conservation</a:t>
            </a:r>
          </a:p>
          <a:p>
            <a:pPr lvl="1"/>
            <a:r>
              <a:rPr lang="en-US" dirty="0" smtClean="0">
                <a:solidFill>
                  <a:srgbClr val="003F72"/>
                </a:solidFill>
              </a:rPr>
              <a:t>Structure and function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Stability and change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4E68D-AECF-4679-B176-D3021769F6D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63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79BB4-4374-4695-9511-458A9BD241D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74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Mono Lake, 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4E68D-AECF-4679-B176-D3021769F6D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E9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3F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0" name="Picture 9" descr="Logo_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5791200"/>
            <a:ext cx="2362200" cy="917764"/>
          </a:xfrm>
          <a:prstGeom prst="rect">
            <a:avLst/>
          </a:prstGeom>
        </p:spPr>
      </p:pic>
      <p:pic>
        <p:nvPicPr>
          <p:cNvPr id="9" name="Picture 8" descr="Signature_Green_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228600"/>
            <a:ext cx="824924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B4E6-5A92-4D6B-8053-3F13049256AA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B526-DC3C-4FBC-BD22-8026E88401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B4E6-5A92-4D6B-8053-3F13049256AA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B526-DC3C-4FBC-BD22-8026E88401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B4E6-5A92-4D6B-8053-3F13049256AA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B526-DC3C-4FBC-BD22-8026E88401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003F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E9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Signature_Green_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4800" y="228600"/>
            <a:ext cx="824924" cy="914400"/>
          </a:xfrm>
          <a:prstGeom prst="rect">
            <a:avLst/>
          </a:prstGeom>
        </p:spPr>
      </p:pic>
      <p:pic>
        <p:nvPicPr>
          <p:cNvPr id="11" name="Picture 10" descr="Logo_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6096000"/>
            <a:ext cx="1765156" cy="685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B4E6-5A92-4D6B-8053-3F13049256AA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B526-DC3C-4FBC-BD22-8026E88401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B4E6-5A92-4D6B-8053-3F13049256AA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B526-DC3C-4FBC-BD22-8026E88401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B4E6-5A92-4D6B-8053-3F13049256AA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B526-DC3C-4FBC-BD22-8026E88401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B4E6-5A92-4D6B-8053-3F13049256AA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B526-DC3C-4FBC-BD22-8026E88401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B4E6-5A92-4D6B-8053-3F13049256AA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B526-DC3C-4FBC-BD22-8026E88401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B4E6-5A92-4D6B-8053-3F13049256AA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B526-DC3C-4FBC-BD22-8026E88401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B4E6-5A92-4D6B-8053-3F13049256AA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B526-DC3C-4FBC-BD22-8026E88401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B4E6-5A92-4D6B-8053-3F13049256AA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0B526-DC3C-4FBC-BD22-8026E88401A2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jpe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jpe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innovations-report.com/bilder_neu/32458_atomic_force_microscope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9.png"/><Relationship Id="rId21" Type="http://schemas.openxmlformats.org/officeDocument/2006/relationships/image" Target="../media/image76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2.jpeg"/><Relationship Id="rId2" Type="http://schemas.openxmlformats.org/officeDocument/2006/relationships/image" Target="../media/image58.png"/><Relationship Id="rId16" Type="http://schemas.openxmlformats.org/officeDocument/2006/relationships/image" Target="../media/image71.jpe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http://www.etronic-parts.com/images/product_images/thumbnail_images/129_0.jpg" TargetMode="External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6.jpeg"/><Relationship Id="rId19" Type="http://schemas.openxmlformats.org/officeDocument/2006/relationships/image" Target="../media/image74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ystemsbiology.org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CLUDWIG@SYSTEMSBIOLOGY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875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NGSS</a:t>
            </a:r>
            <a:r>
              <a:rPr lang="en-US" dirty="0"/>
              <a:t>? Got it </a:t>
            </a:r>
            <a:r>
              <a:rPr lang="en-US" dirty="0" smtClean="0"/>
              <a:t>covered!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/>
              <a:t>Bring engineering to your biology course.  Engage students with a case study involving halophiles as indicators of ecosystem health. Challenge students to design, build, use a data collection </a:t>
            </a:r>
            <a:r>
              <a:rPr lang="en-US" sz="2200" dirty="0" smtClean="0"/>
              <a:t>device while they </a:t>
            </a:r>
            <a:r>
              <a:rPr lang="en-US" sz="2200" dirty="0"/>
              <a:t>collaborate to address an environmental issue.</a:t>
            </a:r>
            <a:br>
              <a:rPr lang="en-US" sz="2200" dirty="0"/>
            </a:b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1593" y="4191000"/>
            <a:ext cx="33362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Claudia Ludwig, MEd, NBCT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Teacher and Education Program Director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206-732-1453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cludwig@systemsbiology.org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448"/>
            <a:ext cx="1004888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14798" r="8450" b="19918"/>
          <a:stretch/>
        </p:blipFill>
        <p:spPr>
          <a:xfrm>
            <a:off x="3124200" y="76200"/>
            <a:ext cx="2875287" cy="1083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7161" y="4191000"/>
            <a:ext cx="3717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Mari Knutson Herbert, MS, NBCT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Teacher and Curriculum Developer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Lynden High School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KnutsonM@lynden.wednet.edu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087070"/>
            <a:ext cx="4770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SystemsEd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www.facebook.com/systemseducation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68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981200"/>
            <a:ext cx="2419350" cy="1847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67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35316">
            <a:off x="4799724" y="1112259"/>
            <a:ext cx="946017" cy="9460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t="7686" r="39370" b="15447"/>
          <a:stretch/>
        </p:blipFill>
        <p:spPr bwMode="auto">
          <a:xfrm rot="20645732">
            <a:off x="5863550" y="606063"/>
            <a:ext cx="1894186" cy="18010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66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296822">
            <a:off x="5869768" y="4767620"/>
            <a:ext cx="2628900" cy="175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65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1295400"/>
            <a:ext cx="2381250" cy="1581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64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38442">
            <a:off x="5562816" y="1873223"/>
            <a:ext cx="2381250" cy="1581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63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38346">
            <a:off x="5697709" y="3283495"/>
            <a:ext cx="2617216" cy="175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5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916122">
            <a:off x="381972" y="2246088"/>
            <a:ext cx="2497798" cy="16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5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0" y="5241925"/>
            <a:ext cx="2456093" cy="16160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57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916075">
            <a:off x="4379253" y="4074809"/>
            <a:ext cx="2243137" cy="17304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5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104426">
            <a:off x="771222" y="4927612"/>
            <a:ext cx="1863836" cy="13238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51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722084">
            <a:off x="4037311" y="2948612"/>
            <a:ext cx="1809750" cy="1428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53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0631" y="3429000"/>
            <a:ext cx="2057400" cy="15454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90800" y="2417618"/>
            <a:ext cx="1473200" cy="19648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50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062169">
            <a:off x="2268091" y="4139084"/>
            <a:ext cx="2209800" cy="14768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54" name="Picture 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786096">
            <a:off x="4152933" y="2020621"/>
            <a:ext cx="1832450" cy="1219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6062" name="Picture 1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895182">
            <a:off x="2613337" y="5569884"/>
            <a:ext cx="762000" cy="8667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0" cstate="print"/>
          <a:srcRect l="11250" t="13333" r="11250"/>
          <a:stretch>
            <a:fillRect/>
          </a:stretch>
        </p:blipFill>
        <p:spPr bwMode="auto">
          <a:xfrm>
            <a:off x="27709" y="457200"/>
            <a:ext cx="2362199" cy="1981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ericmuhs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546767" y="1085310"/>
            <a:ext cx="1516843" cy="15168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2" cstate="print"/>
          <a:srcRect r="18040"/>
          <a:stretch>
            <a:fillRect/>
          </a:stretch>
        </p:blipFill>
        <p:spPr bwMode="auto">
          <a:xfrm rot="20209997">
            <a:off x="7672821" y="3868773"/>
            <a:ext cx="1371600" cy="10051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2" r="21907"/>
          <a:stretch/>
        </p:blipFill>
        <p:spPr bwMode="auto">
          <a:xfrm>
            <a:off x="5076085" y="5486400"/>
            <a:ext cx="1274488" cy="13620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21" y="7835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582608"/>
                </a:solidFill>
              </a:rPr>
              <a:t>A spectacular collaboration!</a:t>
            </a:r>
            <a:endParaRPr lang="en-US" b="1" dirty="0">
              <a:solidFill>
                <a:srgbClr val="5826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8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13849" r="7445" b="12506"/>
          <a:stretch/>
        </p:blipFill>
        <p:spPr>
          <a:xfrm>
            <a:off x="-107414" y="838201"/>
            <a:ext cx="9322698" cy="6019800"/>
          </a:xfrm>
        </p:spPr>
      </p:pic>
    </p:spTree>
    <p:extLst>
      <p:ext uri="{BB962C8B-B14F-4D97-AF65-F5344CB8AC3E}">
        <p14:creationId xmlns:p14="http://schemas.microsoft.com/office/powerpoint/2010/main" val="35074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NGSS Big Picture 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9" y="1828800"/>
            <a:ext cx="8871590" cy="3794197"/>
          </a:xfrm>
        </p:spPr>
      </p:pic>
      <p:sp>
        <p:nvSpPr>
          <p:cNvPr id="5" name="Rectangle 4"/>
          <p:cNvSpPr/>
          <p:nvPr/>
        </p:nvSpPr>
        <p:spPr>
          <a:xfrm>
            <a:off x="7467600" y="3276600"/>
            <a:ext cx="1600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3733800"/>
            <a:ext cx="1143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04800" y="1828800"/>
            <a:ext cx="8458200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4648200"/>
            <a:ext cx="75438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2590800"/>
            <a:ext cx="914400" cy="0"/>
          </a:xfrm>
          <a:prstGeom prst="line">
            <a:avLst/>
          </a:prstGeom>
          <a:ln>
            <a:solidFill>
              <a:srgbClr val="003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0680" y="2590800"/>
            <a:ext cx="731520" cy="0"/>
          </a:xfrm>
          <a:prstGeom prst="line">
            <a:avLst/>
          </a:prstGeom>
          <a:ln>
            <a:solidFill>
              <a:srgbClr val="003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59480" y="2590800"/>
            <a:ext cx="731520" cy="0"/>
          </a:xfrm>
          <a:prstGeom prst="line">
            <a:avLst/>
          </a:prstGeom>
          <a:ln>
            <a:solidFill>
              <a:srgbClr val="003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67200" y="2590800"/>
            <a:ext cx="822960" cy="0"/>
          </a:xfrm>
          <a:prstGeom prst="line">
            <a:avLst/>
          </a:prstGeom>
          <a:ln>
            <a:solidFill>
              <a:srgbClr val="003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86400" y="2590800"/>
            <a:ext cx="914400" cy="0"/>
          </a:xfrm>
          <a:prstGeom prst="line">
            <a:avLst/>
          </a:prstGeom>
          <a:ln>
            <a:solidFill>
              <a:srgbClr val="003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0" y="2590800"/>
            <a:ext cx="914400" cy="0"/>
          </a:xfrm>
          <a:prstGeom prst="line">
            <a:avLst/>
          </a:prstGeom>
          <a:ln>
            <a:solidFill>
              <a:srgbClr val="003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11680" y="5105400"/>
            <a:ext cx="731520" cy="0"/>
          </a:xfrm>
          <a:prstGeom prst="line">
            <a:avLst/>
          </a:prstGeom>
          <a:ln>
            <a:solidFill>
              <a:srgbClr val="003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41320" y="5105400"/>
            <a:ext cx="640080" cy="0"/>
          </a:xfrm>
          <a:prstGeom prst="line">
            <a:avLst/>
          </a:prstGeom>
          <a:ln>
            <a:solidFill>
              <a:srgbClr val="003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48200" y="5105400"/>
            <a:ext cx="640080" cy="0"/>
          </a:xfrm>
          <a:prstGeom prst="line">
            <a:avLst/>
          </a:prstGeom>
          <a:ln>
            <a:solidFill>
              <a:srgbClr val="003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62600" y="5105400"/>
            <a:ext cx="1280160" cy="0"/>
          </a:xfrm>
          <a:prstGeom prst="line">
            <a:avLst/>
          </a:prstGeom>
          <a:ln>
            <a:solidFill>
              <a:srgbClr val="003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21080" y="5105400"/>
            <a:ext cx="731520" cy="0"/>
          </a:xfrm>
          <a:prstGeom prst="line">
            <a:avLst/>
          </a:prstGeom>
          <a:ln>
            <a:solidFill>
              <a:srgbClr val="003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33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t="33594" r="21001" b="32812"/>
          <a:stretch/>
        </p:blipFill>
        <p:spPr>
          <a:xfrm>
            <a:off x="2015836" y="2895600"/>
            <a:ext cx="5070764" cy="12746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62800" y="3251240"/>
            <a:ext cx="1981200" cy="1549360"/>
          </a:xfrm>
          <a:prstGeom prst="roundRect">
            <a:avLst/>
          </a:prstGeom>
          <a:solidFill>
            <a:srgbClr val="FFCC66"/>
          </a:solidFill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PS4: Waves &amp; Their Applications in Technologies for Information Transfer</a:t>
            </a:r>
            <a:endParaRPr lang="en-US" sz="17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39000" y="4755118"/>
            <a:ext cx="1905000" cy="578882"/>
          </a:xfrm>
          <a:prstGeom prst="roundRect">
            <a:avLst/>
          </a:prstGeom>
          <a:solidFill>
            <a:srgbClr val="FFCC66"/>
          </a:solidFill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C: Information Tech &amp; Instrumentation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0" y="6279118"/>
            <a:ext cx="1905000" cy="578882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D: Biodiversity and Humans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0" y="5984081"/>
            <a:ext cx="1905000" cy="340519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B: Natural Selection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3962400"/>
            <a:ext cx="1905000" cy="1259919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LS2: Ecosystems: Interactions, Energy and Dynamics</a:t>
            </a:r>
            <a:endParaRPr lang="en-US" sz="17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447800" y="4876800"/>
            <a:ext cx="1905000" cy="817245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 Cycles of Matters &amp; Energy Transfer in Ecosystems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447800" y="5715000"/>
            <a:ext cx="1905000" cy="578882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</a:t>
            </a:r>
            <a:r>
              <a:rPr lang="en-US" sz="1400" dirty="0" smtClean="0"/>
              <a:t>: </a:t>
            </a:r>
            <a:r>
              <a:rPr lang="en-US" sz="1400" dirty="0" err="1" smtClean="0"/>
              <a:t>Ecosys</a:t>
            </a:r>
            <a:r>
              <a:rPr lang="en-US" sz="1400" dirty="0" smtClean="0"/>
              <a:t> Dynamics, </a:t>
            </a:r>
            <a:r>
              <a:rPr lang="en-US" sz="1400" dirty="0" err="1" smtClean="0"/>
              <a:t>Fxning</a:t>
            </a:r>
            <a:r>
              <a:rPr lang="en-US" sz="1400" dirty="0" smtClean="0"/>
              <a:t> &amp; Resilience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447800" y="6279118"/>
            <a:ext cx="1905000" cy="578882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D: Social Interactions &amp; Group Behavior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505200" y="5029200"/>
            <a:ext cx="1905000" cy="970478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LS4: Biological Evolution: Unity &amp; Diversity</a:t>
            </a:r>
            <a:endParaRPr lang="en-US" sz="17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953000" y="1113711"/>
            <a:ext cx="1905000" cy="817245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C:  Roles of Water in Earth’s surface Processes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39000" y="685800"/>
            <a:ext cx="1905000" cy="340519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A: Natural Resources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3000" y="1905000"/>
            <a:ext cx="1905000" cy="340519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E: </a:t>
            </a:r>
            <a:r>
              <a:rPr lang="en-US" sz="1400" dirty="0" err="1" smtClean="0">
                <a:solidFill>
                  <a:schemeClr val="bg1"/>
                </a:solidFill>
              </a:rPr>
              <a:t>Biogeology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53000" y="609600"/>
            <a:ext cx="1905000" cy="578882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A: Earth’s Materials and Systems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48200" y="7500"/>
            <a:ext cx="1905000" cy="681038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ESS2: Earth’s Systems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43200" y="914400"/>
            <a:ext cx="1905000" cy="578882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A: Interdependence of ST-M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0"/>
            <a:ext cx="1905000" cy="681038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ETS1: Engineering Design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57400" y="0"/>
            <a:ext cx="2286000" cy="970478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ETS2: Links Among Engineering, Tech, Science &amp; Society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43200" y="1447800"/>
            <a:ext cx="1905000" cy="1293971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B: Influence of Engineering, Tech, &amp; Science on Society and the Natural World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34200" y="0"/>
            <a:ext cx="1905000" cy="681038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ESS3: Earth &amp; Human Activity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39000" y="1066800"/>
            <a:ext cx="1905000" cy="340519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B: Natural Hazards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9000" y="1371600"/>
            <a:ext cx="1905000" cy="578882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C: Human Impacts on Earth Science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" y="685800"/>
            <a:ext cx="1905000" cy="578882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A: Defining an engineering problem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400" y="1249918"/>
            <a:ext cx="1905000" cy="578882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B: Developing </a:t>
            </a:r>
            <a:r>
              <a:rPr lang="en-US" sz="1400" dirty="0">
                <a:solidFill>
                  <a:schemeClr val="bg1"/>
                </a:solidFill>
              </a:rPr>
              <a:t>P</a:t>
            </a:r>
            <a:r>
              <a:rPr lang="en-US" sz="1400" dirty="0" smtClean="0">
                <a:solidFill>
                  <a:schemeClr val="bg1"/>
                </a:solidFill>
              </a:rPr>
              <a:t>ossible Solutions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400" y="1783318"/>
            <a:ext cx="1905000" cy="578882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C: Optimizing the Design Solution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Observing Beyond our Senses: Inquiry Drives Technology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09600" y="1407855"/>
            <a:ext cx="84680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What happens when a scientist has a question that cannot be answered using current technologies?</a:t>
            </a:r>
          </a:p>
          <a:p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Focus: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the role of physics and engineering in the increasingly interdisciplinary field of systems biology; modeling science. Investigations in biological networks are advanced through improving technologies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Class time: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3-5 weeks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657600"/>
            <a:ext cx="3365211" cy="252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0600" y="4038600"/>
            <a:ext cx="3697713" cy="20344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6400800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Monitoring Death Valley’s Bad Water Middle Basin</a:t>
            </a:r>
          </a:p>
        </p:txBody>
      </p:sp>
    </p:spTree>
    <p:extLst>
      <p:ext uri="{BB962C8B-B14F-4D97-AF65-F5344CB8AC3E}">
        <p14:creationId xmlns:p14="http://schemas.microsoft.com/office/powerpoint/2010/main" val="223839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048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12451"/>
            <a:ext cx="2438400" cy="2086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2509897"/>
            <a:ext cx="7645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1A1A1A"/>
                </a:solidFill>
                <a:latin typeface="Arial" panose="020B0604020202020204" pitchFamily="34" charset="0"/>
                <a:ea typeface="Lucida Grande" charset="0"/>
                <a:cs typeface="Arial" panose="020B0604020202020204" pitchFamily="34" charset="0"/>
                <a:sym typeface="Lucida Grande" charset="0"/>
              </a:rPr>
              <a:t>A consistent thematic narrative connects students to a real world problem...how do we accurately measure beyond what we can sense?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85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Death Valley Case Study </a:t>
            </a:r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1901" y="3666067"/>
            <a:ext cx="3990648" cy="2990149"/>
          </a:xfrm>
        </p:spPr>
      </p:pic>
      <p:grpSp>
        <p:nvGrpSpPr>
          <p:cNvPr id="2" name="Group 1"/>
          <p:cNvGrpSpPr/>
          <p:nvPr/>
        </p:nvGrpSpPr>
        <p:grpSpPr>
          <a:xfrm>
            <a:off x="6473825" y="685800"/>
            <a:ext cx="1831975" cy="2971800"/>
            <a:chOff x="6858000" y="1447800"/>
            <a:chExt cx="1831975" cy="2971800"/>
          </a:xfrm>
        </p:grpSpPr>
        <p:pic>
          <p:nvPicPr>
            <p:cNvPr id="5530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1447800"/>
              <a:ext cx="1831975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302" name="Line 6"/>
            <p:cNvSpPr>
              <a:spLocks noChangeShapeType="1"/>
            </p:cNvSpPr>
            <p:nvPr/>
          </p:nvSpPr>
          <p:spPr bwMode="auto">
            <a:xfrm flipV="1">
              <a:off x="7391400" y="3200400"/>
              <a:ext cx="609600" cy="1219200"/>
            </a:xfrm>
            <a:prstGeom prst="line">
              <a:avLst/>
            </a:prstGeom>
            <a:noFill/>
            <a:ln w="666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04800" y="985838"/>
            <a:ext cx="57912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Develop a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Water Management Plan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Death Valley’s Bad Water Middle Basin</a:t>
            </a:r>
          </a:p>
          <a:p>
            <a:pPr marL="457200" indent="-4572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Research In Situ Conditions by Studying Two Indicator Species: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Extremophilic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Microbes</a:t>
            </a:r>
          </a:p>
        </p:txBody>
      </p:sp>
    </p:spTree>
    <p:extLst>
      <p:ext uri="{BB962C8B-B14F-4D97-AF65-F5344CB8AC3E}">
        <p14:creationId xmlns:p14="http://schemas.microsoft.com/office/powerpoint/2010/main" val="10302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Design: An Iterative Process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228600" y="1143000"/>
            <a:ext cx="8382000" cy="5254625"/>
            <a:chOff x="228600" y="1143000"/>
            <a:chExt cx="8382000" cy="5254625"/>
          </a:xfrm>
        </p:grpSpPr>
        <p:sp>
          <p:nvSpPr>
            <p:cNvPr id="5123" name="Text Box 10"/>
            <p:cNvSpPr txBox="1">
              <a:spLocks noChangeArrowheads="1"/>
            </p:cNvSpPr>
            <p:nvPr/>
          </p:nvSpPr>
          <p:spPr bwMode="auto">
            <a:xfrm>
              <a:off x="228600" y="1143000"/>
              <a:ext cx="3810000" cy="7715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sz="2000" b="1" dirty="0"/>
                <a:t>Define the Problem Or Need</a:t>
              </a:r>
            </a:p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sz="2000" dirty="0"/>
                <a:t>Identify Criteria &amp; Restraints</a:t>
              </a:r>
            </a:p>
          </p:txBody>
        </p:sp>
        <p:sp>
          <p:nvSpPr>
            <p:cNvPr id="5124" name="Text Box 11"/>
            <p:cNvSpPr txBox="1">
              <a:spLocks noChangeArrowheads="1"/>
            </p:cNvSpPr>
            <p:nvPr/>
          </p:nvSpPr>
          <p:spPr bwMode="auto">
            <a:xfrm>
              <a:off x="1905000" y="2133600"/>
              <a:ext cx="2667000" cy="159385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sz="2000" b="1" dirty="0"/>
                <a:t>Devise A Plan</a:t>
              </a:r>
            </a:p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sz="2000" dirty="0"/>
                <a:t>Research</a:t>
              </a:r>
            </a:p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sz="2000" dirty="0"/>
                <a:t>Brainstorm Solutions</a:t>
              </a:r>
            </a:p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sz="2000" dirty="0"/>
                <a:t>Weigh Tradeoffs</a:t>
              </a:r>
            </a:p>
          </p:txBody>
        </p:sp>
        <p:sp>
          <p:nvSpPr>
            <p:cNvPr id="5125" name="Text Box 12"/>
            <p:cNvSpPr txBox="1">
              <a:spLocks noChangeArrowheads="1"/>
            </p:cNvSpPr>
            <p:nvPr/>
          </p:nvSpPr>
          <p:spPr bwMode="auto">
            <a:xfrm>
              <a:off x="3657600" y="4013200"/>
              <a:ext cx="3352800" cy="406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/>
                <a:t>Carry Out</a:t>
              </a:r>
              <a:r>
                <a:rPr lang="en-US" sz="2000" dirty="0"/>
                <a:t> </a:t>
              </a:r>
              <a:r>
                <a:rPr lang="en-US" sz="2000" b="1" dirty="0"/>
                <a:t>Best Approach</a:t>
              </a:r>
            </a:p>
          </p:txBody>
        </p:sp>
        <p:sp>
          <p:nvSpPr>
            <p:cNvPr id="5126" name="Text Box 14"/>
            <p:cNvSpPr txBox="1">
              <a:spLocks noChangeArrowheads="1"/>
            </p:cNvSpPr>
            <p:nvPr/>
          </p:nvSpPr>
          <p:spPr bwMode="auto">
            <a:xfrm>
              <a:off x="5029200" y="4800600"/>
              <a:ext cx="3581400" cy="15970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/>
                <a:t>Evaluate &amp; Refine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dirty="0"/>
                <a:t>Test &amp; Interpret Data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dirty="0"/>
                <a:t>Recommend Improvements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dirty="0"/>
                <a:t>Communicate Results</a:t>
              </a: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4648200" y="3200400"/>
              <a:ext cx="3048000" cy="1447800"/>
              <a:chOff x="2928" y="2016"/>
              <a:chExt cx="1920" cy="912"/>
            </a:xfrm>
          </p:grpSpPr>
          <p:sp>
            <p:nvSpPr>
              <p:cNvPr id="5127" name="Line 20"/>
              <p:cNvSpPr>
                <a:spLocks noChangeShapeType="1"/>
              </p:cNvSpPr>
              <p:nvPr/>
            </p:nvSpPr>
            <p:spPr bwMode="auto">
              <a:xfrm flipV="1">
                <a:off x="4848" y="2016"/>
                <a:ext cx="0" cy="912"/>
              </a:xfrm>
              <a:prstGeom prst="line">
                <a:avLst/>
              </a:prstGeom>
              <a:noFill/>
              <a:ln w="539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28" name="Line 21"/>
              <p:cNvSpPr>
                <a:spLocks noChangeShapeType="1"/>
              </p:cNvSpPr>
              <p:nvPr/>
            </p:nvSpPr>
            <p:spPr bwMode="auto">
              <a:xfrm flipH="1">
                <a:off x="2928" y="2016"/>
                <a:ext cx="1920" cy="0"/>
              </a:xfrm>
              <a:prstGeom prst="line">
                <a:avLst/>
              </a:prstGeom>
              <a:noFill/>
              <a:ln w="5397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143000" y="2057400"/>
              <a:ext cx="609600" cy="762000"/>
              <a:chOff x="960" y="1296"/>
              <a:chExt cx="384" cy="480"/>
            </a:xfrm>
          </p:grpSpPr>
          <p:sp>
            <p:nvSpPr>
              <p:cNvPr id="5135" name="Line 16"/>
              <p:cNvSpPr>
                <a:spLocks noChangeShapeType="1"/>
              </p:cNvSpPr>
              <p:nvPr/>
            </p:nvSpPr>
            <p:spPr bwMode="auto">
              <a:xfrm>
                <a:off x="960" y="1776"/>
                <a:ext cx="384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36" name="Line 22"/>
              <p:cNvSpPr>
                <a:spLocks noChangeShapeType="1"/>
              </p:cNvSpPr>
              <p:nvPr/>
            </p:nvSpPr>
            <p:spPr bwMode="auto">
              <a:xfrm flipV="1">
                <a:off x="960" y="1296"/>
                <a:ext cx="0" cy="48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3048000" y="3886200"/>
              <a:ext cx="609600" cy="304800"/>
              <a:chOff x="1920" y="2448"/>
              <a:chExt cx="384" cy="192"/>
            </a:xfrm>
          </p:grpSpPr>
          <p:sp>
            <p:nvSpPr>
              <p:cNvPr id="5130" name="Line 25"/>
              <p:cNvSpPr>
                <a:spLocks noChangeShapeType="1"/>
              </p:cNvSpPr>
              <p:nvPr/>
            </p:nvSpPr>
            <p:spPr bwMode="auto">
              <a:xfrm>
                <a:off x="1920" y="2640"/>
                <a:ext cx="384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31" name="Line 26"/>
              <p:cNvSpPr>
                <a:spLocks noChangeShapeType="1"/>
              </p:cNvSpPr>
              <p:nvPr/>
            </p:nvSpPr>
            <p:spPr bwMode="auto">
              <a:xfrm flipV="1">
                <a:off x="1920" y="2448"/>
                <a:ext cx="0" cy="192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4343400" y="4572000"/>
              <a:ext cx="609600" cy="457200"/>
              <a:chOff x="960" y="1296"/>
              <a:chExt cx="384" cy="480"/>
            </a:xfrm>
          </p:grpSpPr>
          <p:sp>
            <p:nvSpPr>
              <p:cNvPr id="5133" name="Line 28"/>
              <p:cNvSpPr>
                <a:spLocks noChangeShapeType="1"/>
              </p:cNvSpPr>
              <p:nvPr/>
            </p:nvSpPr>
            <p:spPr bwMode="auto">
              <a:xfrm>
                <a:off x="960" y="1776"/>
                <a:ext cx="384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34" name="Line 29"/>
              <p:cNvSpPr>
                <a:spLocks noChangeShapeType="1"/>
              </p:cNvSpPr>
              <p:nvPr/>
            </p:nvSpPr>
            <p:spPr bwMode="auto">
              <a:xfrm flipV="1">
                <a:off x="960" y="1296"/>
                <a:ext cx="0" cy="48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20862"/>
            <a:ext cx="3238500" cy="24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63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439738" y="165100"/>
            <a:ext cx="7713662" cy="1447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r>
              <a:rPr lang="en-US" sz="3200" dirty="0"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Students construct understanding by making and using their own scientific measuring instruments.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ヒラギノ角ゴ ProN W6" charset="0"/>
                <a:cs typeface="Arial" pitchFamily="34" charset="0"/>
                <a:sym typeface="Lucida Grande" charset="0"/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ヒラギノ角ゴ ProN W6" charset="0"/>
                <a:cs typeface="Arial" pitchFamily="34" charset="0"/>
                <a:sym typeface="Lucida Grande" charset="0"/>
              </a:rPr>
            </a:b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ea typeface="ヒラギノ角ゴ ProN W6" charset="0"/>
              <a:cs typeface="Arial" pitchFamily="34" charset="0"/>
              <a:sym typeface="Lucida Grande" charset="0"/>
            </a:endParaRPr>
          </a:p>
        </p:txBody>
      </p:sp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19987" r="19844"/>
          <a:stretch>
            <a:fillRect/>
          </a:stretch>
        </p:blipFill>
        <p:spPr bwMode="auto">
          <a:xfrm>
            <a:off x="101600" y="3162300"/>
            <a:ext cx="3949700" cy="347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13454" r="33693" b="19472"/>
          <a:stretch>
            <a:fillRect/>
          </a:stretch>
        </p:blipFill>
        <p:spPr bwMode="auto">
          <a:xfrm>
            <a:off x="6946900" y="2514600"/>
            <a:ext cx="1943100" cy="359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5" y="1757363"/>
            <a:ext cx="2651125" cy="353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7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Mock Atomic Force Microscope:  </a:t>
            </a:r>
            <a:r>
              <a:rPr lang="en-US" dirty="0"/>
              <a:t>Inferences from proxy variable, exploration of issues of resolution and pattern </a:t>
            </a:r>
            <a:r>
              <a:rPr lang="en-US" dirty="0" smtClean="0"/>
              <a:t>prediction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961532" y="2757295"/>
            <a:ext cx="3200400" cy="2410210"/>
            <a:chOff x="4876800" y="1981200"/>
            <a:chExt cx="3200400" cy="2410210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4876800" y="2594071"/>
              <a:ext cx="3200400" cy="1368329"/>
            </a:xfrm>
            <a:prstGeom prst="cube">
              <a:avLst>
                <a:gd name="adj" fmla="val 37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5325467" y="2867987"/>
              <a:ext cx="2190552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5663009" y="2323908"/>
              <a:ext cx="0" cy="1314546"/>
              <a:chOff x="1440" y="2592"/>
              <a:chExt cx="0" cy="1152"/>
            </a:xfrm>
          </p:grpSpPr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 flipV="1">
                <a:off x="1440" y="2592"/>
                <a:ext cx="0" cy="4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  <p:sp>
            <p:nvSpPr>
              <p:cNvPr id="27" name="Line 10"/>
              <p:cNvSpPr>
                <a:spLocks noChangeShapeType="1"/>
              </p:cNvSpPr>
              <p:nvPr/>
            </p:nvSpPr>
            <p:spPr bwMode="auto">
              <a:xfrm flipV="1">
                <a:off x="1440" y="3072"/>
                <a:ext cx="0" cy="672"/>
              </a:xfrm>
              <a:prstGeom prst="line">
                <a:avLst/>
              </a:prstGeom>
              <a:noFill/>
              <a:ln w="57150">
                <a:solidFill>
                  <a:srgbClr val="969696"/>
                </a:solidFill>
                <a:round/>
                <a:headEnd type="arrow" w="sm" len="sm"/>
                <a:tailEnd type="none" w="sm" len="lg"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</p:grpSp>
        <p:sp>
          <p:nvSpPr>
            <p:cNvPr id="9" name="AutoShape 11" descr="70%"/>
            <p:cNvSpPr>
              <a:spLocks noChangeArrowheads="1"/>
            </p:cNvSpPr>
            <p:nvPr/>
          </p:nvSpPr>
          <p:spPr bwMode="auto">
            <a:xfrm>
              <a:off x="6111677" y="3250719"/>
              <a:ext cx="561181" cy="492798"/>
            </a:xfrm>
            <a:prstGeom prst="flowChartMagneticDisk">
              <a:avLst/>
            </a:prstGeom>
            <a:pattFill prst="pct70">
              <a:fgClr>
                <a:schemeClr val="bg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4876800" y="2890501"/>
              <a:ext cx="3200400" cy="1500909"/>
              <a:chOff x="768" y="2688"/>
              <a:chExt cx="2736" cy="1200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248" y="3408"/>
                <a:ext cx="2256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 flipV="1">
                <a:off x="768" y="3408"/>
                <a:ext cx="480" cy="48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V="1">
                <a:off x="1248" y="2688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</p:grpSp>
        <p:grpSp>
          <p:nvGrpSpPr>
            <p:cNvPr id="11" name="Group 16"/>
            <p:cNvGrpSpPr>
              <a:grpSpLocks/>
            </p:cNvGrpSpPr>
            <p:nvPr/>
          </p:nvGrpSpPr>
          <p:grpSpPr bwMode="auto">
            <a:xfrm>
              <a:off x="6281142" y="2046239"/>
              <a:ext cx="0" cy="1314546"/>
              <a:chOff x="2064" y="2352"/>
              <a:chExt cx="0" cy="1152"/>
            </a:xfrm>
          </p:grpSpPr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flipV="1">
                <a:off x="2064" y="2352"/>
                <a:ext cx="0" cy="72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flipV="1">
                <a:off x="2064" y="3072"/>
                <a:ext cx="0" cy="432"/>
              </a:xfrm>
              <a:prstGeom prst="line">
                <a:avLst/>
              </a:prstGeom>
              <a:noFill/>
              <a:ln w="57150">
                <a:solidFill>
                  <a:srgbClr val="808080"/>
                </a:solidFill>
                <a:round/>
                <a:headEnd type="arrow" w="sm" len="sm"/>
                <a:tailEnd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</p:grpSp>
        <p:sp>
          <p:nvSpPr>
            <p:cNvPr id="12" name="Freeform 19"/>
            <p:cNvSpPr>
              <a:spLocks/>
            </p:cNvSpPr>
            <p:nvPr/>
          </p:nvSpPr>
          <p:spPr bwMode="auto">
            <a:xfrm>
              <a:off x="5663009" y="1991206"/>
              <a:ext cx="898723" cy="273916"/>
            </a:xfrm>
            <a:custGeom>
              <a:avLst/>
              <a:gdLst/>
              <a:ahLst/>
              <a:cxnLst>
                <a:cxn ang="0">
                  <a:pos x="0" y="312"/>
                </a:cxn>
                <a:cxn ang="0">
                  <a:pos x="384" y="312"/>
                </a:cxn>
                <a:cxn ang="0">
                  <a:pos x="480" y="168"/>
                </a:cxn>
                <a:cxn ang="0">
                  <a:pos x="576" y="24"/>
                </a:cxn>
                <a:cxn ang="0">
                  <a:pos x="1008" y="24"/>
                </a:cxn>
              </a:cxnLst>
              <a:rect l="0" t="0" r="r" b="b"/>
              <a:pathLst>
                <a:path w="1008" h="336">
                  <a:moveTo>
                    <a:pt x="0" y="312"/>
                  </a:moveTo>
                  <a:cubicBezTo>
                    <a:pt x="152" y="324"/>
                    <a:pt x="304" y="336"/>
                    <a:pt x="384" y="312"/>
                  </a:cubicBezTo>
                  <a:cubicBezTo>
                    <a:pt x="464" y="288"/>
                    <a:pt x="448" y="216"/>
                    <a:pt x="480" y="168"/>
                  </a:cubicBezTo>
                  <a:cubicBezTo>
                    <a:pt x="512" y="120"/>
                    <a:pt x="488" y="48"/>
                    <a:pt x="576" y="24"/>
                  </a:cubicBezTo>
                  <a:cubicBezTo>
                    <a:pt x="664" y="0"/>
                    <a:pt x="836" y="12"/>
                    <a:pt x="1008" y="2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pic>
          <p:nvPicPr>
            <p:cNvPr id="13" name="Picture 2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72858" y="3195686"/>
              <a:ext cx="604242" cy="549083"/>
            </a:xfrm>
            <a:prstGeom prst="rect">
              <a:avLst/>
            </a:prstGeom>
            <a:noFill/>
          </p:spPr>
        </p:pic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7122914" y="2046239"/>
              <a:ext cx="0" cy="1314546"/>
              <a:chOff x="2064" y="2352"/>
              <a:chExt cx="0" cy="1152"/>
            </a:xfrm>
          </p:grpSpPr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 flipV="1">
                <a:off x="2064" y="2352"/>
                <a:ext cx="0" cy="72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  <p:sp>
            <p:nvSpPr>
              <p:cNvPr id="20" name="Line 23"/>
              <p:cNvSpPr>
                <a:spLocks noChangeShapeType="1"/>
              </p:cNvSpPr>
              <p:nvPr/>
            </p:nvSpPr>
            <p:spPr bwMode="auto">
              <a:xfrm flipV="1">
                <a:off x="2064" y="3072"/>
                <a:ext cx="0" cy="432"/>
              </a:xfrm>
              <a:prstGeom prst="line">
                <a:avLst/>
              </a:prstGeom>
              <a:noFill/>
              <a:ln w="57150">
                <a:solidFill>
                  <a:srgbClr val="808080"/>
                </a:solidFill>
                <a:round/>
                <a:headEnd type="arrow" w="sm" len="sm"/>
                <a:tailEnd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</p:grp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6392267" y="1981200"/>
              <a:ext cx="618133" cy="28392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96" y="48"/>
                </a:cxn>
                <a:cxn ang="0">
                  <a:pos x="384" y="48"/>
                </a:cxn>
                <a:cxn ang="0">
                  <a:pos x="480" y="288"/>
                </a:cxn>
                <a:cxn ang="0">
                  <a:pos x="528" y="432"/>
                </a:cxn>
                <a:cxn ang="0">
                  <a:pos x="816" y="0"/>
                </a:cxn>
              </a:cxnLst>
              <a:rect l="0" t="0" r="r" b="b"/>
              <a:pathLst>
                <a:path w="816" h="480">
                  <a:moveTo>
                    <a:pt x="0" y="48"/>
                  </a:moveTo>
                  <a:cubicBezTo>
                    <a:pt x="16" y="48"/>
                    <a:pt x="32" y="48"/>
                    <a:pt x="96" y="48"/>
                  </a:cubicBezTo>
                  <a:cubicBezTo>
                    <a:pt x="160" y="48"/>
                    <a:pt x="320" y="8"/>
                    <a:pt x="384" y="48"/>
                  </a:cubicBezTo>
                  <a:cubicBezTo>
                    <a:pt x="448" y="88"/>
                    <a:pt x="456" y="224"/>
                    <a:pt x="480" y="288"/>
                  </a:cubicBezTo>
                  <a:cubicBezTo>
                    <a:pt x="504" y="352"/>
                    <a:pt x="472" y="480"/>
                    <a:pt x="528" y="432"/>
                  </a:cubicBezTo>
                  <a:cubicBezTo>
                    <a:pt x="584" y="384"/>
                    <a:pt x="776" y="128"/>
                    <a:pt x="816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grpSp>
          <p:nvGrpSpPr>
            <p:cNvPr id="16" name="Group 25"/>
            <p:cNvGrpSpPr>
              <a:grpSpLocks/>
            </p:cNvGrpSpPr>
            <p:nvPr/>
          </p:nvGrpSpPr>
          <p:grpSpPr bwMode="auto">
            <a:xfrm>
              <a:off x="5676900" y="2345170"/>
              <a:ext cx="0" cy="1314546"/>
              <a:chOff x="1440" y="2592"/>
              <a:chExt cx="0" cy="1152"/>
            </a:xfrm>
          </p:grpSpPr>
          <p:sp>
            <p:nvSpPr>
              <p:cNvPr id="17" name="Line 26"/>
              <p:cNvSpPr>
                <a:spLocks noChangeShapeType="1"/>
              </p:cNvSpPr>
              <p:nvPr/>
            </p:nvSpPr>
            <p:spPr bwMode="auto">
              <a:xfrm flipV="1">
                <a:off x="1440" y="2592"/>
                <a:ext cx="0" cy="4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  <p:sp>
            <p:nvSpPr>
              <p:cNvPr id="18" name="Line 27"/>
              <p:cNvSpPr>
                <a:spLocks noChangeShapeType="1"/>
              </p:cNvSpPr>
              <p:nvPr/>
            </p:nvSpPr>
            <p:spPr bwMode="auto">
              <a:xfrm flipV="1">
                <a:off x="1440" y="3072"/>
                <a:ext cx="0" cy="672"/>
              </a:xfrm>
              <a:prstGeom prst="line">
                <a:avLst/>
              </a:prstGeom>
              <a:noFill/>
              <a:ln w="57150">
                <a:solidFill>
                  <a:srgbClr val="969696"/>
                </a:solidFill>
                <a:round/>
                <a:headEnd type="arrow" w="sm" len="sm"/>
                <a:tailEnd type="none" w="sm" len="lg"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</p:grpSp>
      </p:grpSp>
      <p:pic>
        <p:nvPicPr>
          <p:cNvPr id="28" name="Picture 5" descr="http://www.innovations-report.com/bilder_neu/32458_atomic_force_microscope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685800" y="1795321"/>
            <a:ext cx="3657600" cy="489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06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 of the program</a:t>
            </a:r>
          </a:p>
          <a:p>
            <a:r>
              <a:rPr lang="en-US" dirty="0" smtClean="0"/>
              <a:t>Brief description of lessons</a:t>
            </a:r>
          </a:p>
          <a:p>
            <a:r>
              <a:rPr lang="en-US" dirty="0" smtClean="0"/>
              <a:t>Time to explore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32004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Calibri" pitchFamily="34" charset="0"/>
              </a:rPr>
              <a:t>Students measure, graph and work with uncertainty.</a:t>
            </a:r>
          </a:p>
        </p:txBody>
      </p:sp>
      <p:pic>
        <p:nvPicPr>
          <p:cNvPr id="819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11108" r="151" b="19257"/>
          <a:stretch>
            <a:fillRect/>
          </a:stretch>
        </p:blipFill>
        <p:spPr bwMode="auto">
          <a:xfrm>
            <a:off x="5041900" y="1701800"/>
            <a:ext cx="41021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6407" r="16913" b="4272"/>
          <a:stretch>
            <a:fillRect/>
          </a:stretch>
        </p:blipFill>
        <p:spPr bwMode="auto">
          <a:xfrm>
            <a:off x="628650" y="2933700"/>
            <a:ext cx="36893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3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trade offs and benefits of amplifying a signal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1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/>
          <a:stretch>
            <a:fillRect/>
          </a:stretch>
        </p:blipFill>
        <p:spPr bwMode="auto">
          <a:xfrm>
            <a:off x="2253193" y="1546674"/>
            <a:ext cx="2128157" cy="96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/>
          <a:stretch>
            <a:fillRect/>
          </a:stretch>
        </p:blipFill>
        <p:spPr bwMode="auto">
          <a:xfrm>
            <a:off x="349250" y="2514256"/>
            <a:ext cx="2503714" cy="1615679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8486" y="2541785"/>
            <a:ext cx="5257800" cy="352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93"/>
          <p:cNvGrpSpPr>
            <a:grpSpLocks/>
          </p:cNvGrpSpPr>
          <p:nvPr/>
        </p:nvGrpSpPr>
        <p:grpSpPr bwMode="auto">
          <a:xfrm>
            <a:off x="790153" y="4188667"/>
            <a:ext cx="2438400" cy="1752600"/>
            <a:chOff x="2208" y="2496"/>
            <a:chExt cx="1920" cy="1344"/>
          </a:xfrm>
        </p:grpSpPr>
        <p:pic>
          <p:nvPicPr>
            <p:cNvPr id="9" name="Picture 2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" y="2693"/>
              <a:ext cx="1386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73" y="3071"/>
              <a:ext cx="195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3156" y="2424"/>
              <a:ext cx="154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33"/>
            <p:cNvSpPr>
              <a:spLocks/>
            </p:cNvSpPr>
            <p:nvPr/>
          </p:nvSpPr>
          <p:spPr bwMode="auto">
            <a:xfrm>
              <a:off x="3066" y="2647"/>
              <a:ext cx="38" cy="137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96" y="192"/>
                </a:cxn>
                <a:cxn ang="0">
                  <a:pos x="0" y="432"/>
                </a:cxn>
              </a:cxnLst>
              <a:rect l="0" t="0" r="r" b="b"/>
              <a:pathLst>
                <a:path w="104" h="432">
                  <a:moveTo>
                    <a:pt x="48" y="0"/>
                  </a:moveTo>
                  <a:cubicBezTo>
                    <a:pt x="76" y="60"/>
                    <a:pt x="104" y="120"/>
                    <a:pt x="96" y="192"/>
                  </a:cubicBezTo>
                  <a:cubicBezTo>
                    <a:pt x="88" y="264"/>
                    <a:pt x="16" y="424"/>
                    <a:pt x="0" y="432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 type="oval" w="sm" len="sm"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13" name="Freeform 34"/>
            <p:cNvSpPr>
              <a:spLocks/>
            </p:cNvSpPr>
            <p:nvPr/>
          </p:nvSpPr>
          <p:spPr bwMode="auto">
            <a:xfrm>
              <a:off x="3066" y="2647"/>
              <a:ext cx="73" cy="167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192" y="240"/>
                </a:cxn>
                <a:cxn ang="0">
                  <a:pos x="96" y="480"/>
                </a:cxn>
                <a:cxn ang="0">
                  <a:pos x="0" y="528"/>
                </a:cxn>
              </a:cxnLst>
              <a:rect l="0" t="0" r="r" b="b"/>
              <a:pathLst>
                <a:path w="200" h="528">
                  <a:moveTo>
                    <a:pt x="48" y="0"/>
                  </a:moveTo>
                  <a:cubicBezTo>
                    <a:pt x="116" y="80"/>
                    <a:pt x="184" y="160"/>
                    <a:pt x="192" y="240"/>
                  </a:cubicBezTo>
                  <a:cubicBezTo>
                    <a:pt x="200" y="320"/>
                    <a:pt x="128" y="432"/>
                    <a:pt x="96" y="480"/>
                  </a:cubicBezTo>
                  <a:cubicBezTo>
                    <a:pt x="64" y="528"/>
                    <a:pt x="32" y="528"/>
                    <a:pt x="0" y="52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oval" w="sm" len="sm"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2926" y="2784"/>
              <a:ext cx="18" cy="151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240"/>
                </a:cxn>
                <a:cxn ang="0">
                  <a:pos x="48" y="480"/>
                </a:cxn>
              </a:cxnLst>
              <a:rect l="0" t="0" r="r" b="b"/>
              <a:pathLst>
                <a:path w="48" h="480">
                  <a:moveTo>
                    <a:pt x="48" y="0"/>
                  </a:moveTo>
                  <a:cubicBezTo>
                    <a:pt x="24" y="80"/>
                    <a:pt x="0" y="160"/>
                    <a:pt x="0" y="240"/>
                  </a:cubicBezTo>
                  <a:cubicBezTo>
                    <a:pt x="0" y="320"/>
                    <a:pt x="24" y="400"/>
                    <a:pt x="48" y="480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 type="oval" w="sm" len="sm"/>
              <a:tailEnd type="oval" w="sm" len="sm"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pic>
          <p:nvPicPr>
            <p:cNvPr id="15" name="Picture 37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96" y="3359"/>
              <a:ext cx="35" cy="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6" name="Freeform 38"/>
            <p:cNvSpPr>
              <a:spLocks/>
            </p:cNvSpPr>
            <p:nvPr/>
          </p:nvSpPr>
          <p:spPr bwMode="auto">
            <a:xfrm>
              <a:off x="2996" y="3329"/>
              <a:ext cx="18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96"/>
                </a:cxn>
              </a:cxnLst>
              <a:rect l="0" t="0" r="r" b="b"/>
              <a:pathLst>
                <a:path w="48" h="96">
                  <a:moveTo>
                    <a:pt x="0" y="0"/>
                  </a:moveTo>
                  <a:cubicBezTo>
                    <a:pt x="20" y="36"/>
                    <a:pt x="40" y="72"/>
                    <a:pt x="48" y="9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17" name="Freeform 39"/>
            <p:cNvSpPr>
              <a:spLocks/>
            </p:cNvSpPr>
            <p:nvPr/>
          </p:nvSpPr>
          <p:spPr bwMode="auto">
            <a:xfrm>
              <a:off x="2996" y="3435"/>
              <a:ext cx="18" cy="30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48" y="0"/>
                </a:cxn>
              </a:cxnLst>
              <a:rect l="0" t="0" r="r" b="b"/>
              <a:pathLst>
                <a:path w="48" h="96">
                  <a:moveTo>
                    <a:pt x="0" y="96"/>
                  </a:moveTo>
                  <a:cubicBezTo>
                    <a:pt x="20" y="60"/>
                    <a:pt x="40" y="24"/>
                    <a:pt x="48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pic>
          <p:nvPicPr>
            <p:cNvPr id="18" name="Picture 41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68" y="3344"/>
              <a:ext cx="88" cy="30"/>
            </a:xfrm>
            <a:prstGeom prst="rect">
              <a:avLst/>
            </a:prstGeom>
            <a:noFill/>
          </p:spPr>
        </p:pic>
        <p:sp>
          <p:nvSpPr>
            <p:cNvPr id="19" name="Freeform 42"/>
            <p:cNvSpPr>
              <a:spLocks/>
            </p:cNvSpPr>
            <p:nvPr/>
          </p:nvSpPr>
          <p:spPr bwMode="auto">
            <a:xfrm>
              <a:off x="2856" y="3329"/>
              <a:ext cx="105" cy="35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192" y="96"/>
                </a:cxn>
                <a:cxn ang="0">
                  <a:pos x="288" y="0"/>
                </a:cxn>
              </a:cxnLst>
              <a:rect l="0" t="0" r="r" b="b"/>
              <a:pathLst>
                <a:path w="288" h="112">
                  <a:moveTo>
                    <a:pt x="0" y="96"/>
                  </a:moveTo>
                  <a:cubicBezTo>
                    <a:pt x="72" y="104"/>
                    <a:pt x="144" y="112"/>
                    <a:pt x="192" y="96"/>
                  </a:cubicBezTo>
                  <a:cubicBezTo>
                    <a:pt x="240" y="80"/>
                    <a:pt x="280" y="16"/>
                    <a:pt x="288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20" name="Freeform 43"/>
            <p:cNvSpPr>
              <a:spLocks/>
            </p:cNvSpPr>
            <p:nvPr/>
          </p:nvSpPr>
          <p:spPr bwMode="auto">
            <a:xfrm>
              <a:off x="2645" y="3329"/>
              <a:ext cx="123" cy="35"/>
            </a:xfrm>
            <a:custGeom>
              <a:avLst/>
              <a:gdLst/>
              <a:ahLst/>
              <a:cxnLst>
                <a:cxn ang="0">
                  <a:pos x="336" y="96"/>
                </a:cxn>
                <a:cxn ang="0">
                  <a:pos x="144" y="96"/>
                </a:cxn>
                <a:cxn ang="0">
                  <a:pos x="0" y="0"/>
                </a:cxn>
              </a:cxnLst>
              <a:rect l="0" t="0" r="r" b="b"/>
              <a:pathLst>
                <a:path w="336" h="112">
                  <a:moveTo>
                    <a:pt x="336" y="96"/>
                  </a:moveTo>
                  <a:cubicBezTo>
                    <a:pt x="268" y="104"/>
                    <a:pt x="200" y="112"/>
                    <a:pt x="144" y="96"/>
                  </a:cubicBezTo>
                  <a:cubicBezTo>
                    <a:pt x="88" y="80"/>
                    <a:pt x="44" y="40"/>
                    <a:pt x="0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21" name="Freeform 44"/>
            <p:cNvSpPr>
              <a:spLocks/>
            </p:cNvSpPr>
            <p:nvPr/>
          </p:nvSpPr>
          <p:spPr bwMode="auto">
            <a:xfrm rot="16200000">
              <a:off x="3059" y="3125"/>
              <a:ext cx="15" cy="211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240"/>
                </a:cxn>
                <a:cxn ang="0">
                  <a:pos x="48" y="480"/>
                </a:cxn>
              </a:cxnLst>
              <a:rect l="0" t="0" r="r" b="b"/>
              <a:pathLst>
                <a:path w="48" h="480">
                  <a:moveTo>
                    <a:pt x="48" y="0"/>
                  </a:moveTo>
                  <a:cubicBezTo>
                    <a:pt x="24" y="80"/>
                    <a:pt x="0" y="160"/>
                    <a:pt x="0" y="240"/>
                  </a:cubicBezTo>
                  <a:cubicBezTo>
                    <a:pt x="0" y="320"/>
                    <a:pt x="24" y="400"/>
                    <a:pt x="48" y="480"/>
                  </a:cubicBezTo>
                </a:path>
              </a:pathLst>
            </a:custGeom>
            <a:noFill/>
            <a:ln w="19050" cmpd="sng">
              <a:solidFill>
                <a:srgbClr val="CC3300"/>
              </a:solidFill>
              <a:round/>
              <a:headEnd type="oval" w="sm" len="sm"/>
              <a:tailEnd type="none" w="sm" len="sm"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22" name="Freeform 45"/>
            <p:cNvSpPr>
              <a:spLocks/>
            </p:cNvSpPr>
            <p:nvPr/>
          </p:nvSpPr>
          <p:spPr bwMode="auto">
            <a:xfrm>
              <a:off x="2996" y="2935"/>
              <a:ext cx="123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48"/>
                </a:cxn>
                <a:cxn ang="0">
                  <a:pos x="336" y="48"/>
                </a:cxn>
              </a:cxnLst>
              <a:rect l="0" t="0" r="r" b="b"/>
              <a:pathLst>
                <a:path w="336" h="56">
                  <a:moveTo>
                    <a:pt x="0" y="0"/>
                  </a:moveTo>
                  <a:cubicBezTo>
                    <a:pt x="68" y="20"/>
                    <a:pt x="136" y="40"/>
                    <a:pt x="192" y="48"/>
                  </a:cubicBezTo>
                  <a:cubicBezTo>
                    <a:pt x="248" y="56"/>
                    <a:pt x="292" y="52"/>
                    <a:pt x="336" y="48"/>
                  </a:cubicBezTo>
                </a:path>
              </a:pathLst>
            </a:custGeom>
            <a:noFill/>
            <a:ln w="19050" cmpd="sng">
              <a:solidFill>
                <a:srgbClr val="993366"/>
              </a:solidFill>
              <a:round/>
              <a:headEnd type="oval" w="sm" len="sm"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3511" y="2541"/>
              <a:ext cx="257" cy="364"/>
              <a:chOff x="4992" y="0"/>
              <a:chExt cx="704" cy="1152"/>
            </a:xfrm>
          </p:grpSpPr>
          <p:pic>
            <p:nvPicPr>
              <p:cNvPr id="50" name="Picture 48" descr="http://www.etronic-parts.com/images/product_images/thumbnail_images/129_0.jpg"/>
              <p:cNvPicPr>
                <a:picLocks noChangeAspect="1" noChangeArrowheads="1"/>
              </p:cNvPicPr>
              <p:nvPr/>
            </p:nvPicPr>
            <p:blipFill>
              <a:blip r:embed="rId10" r:link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992" y="0"/>
                <a:ext cx="704" cy="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49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-25243526">
                <a:off x="4833" y="735"/>
                <a:ext cx="480" cy="161"/>
              </a:xfrm>
              <a:prstGeom prst="rect">
                <a:avLst/>
              </a:prstGeom>
              <a:noFill/>
            </p:spPr>
          </p:pic>
          <p:pic>
            <p:nvPicPr>
              <p:cNvPr id="52" name="Picture 50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-26212161">
                <a:off x="5022" y="834"/>
                <a:ext cx="480" cy="156"/>
              </a:xfrm>
              <a:prstGeom prst="rect">
                <a:avLst/>
              </a:prstGeom>
              <a:noFill/>
            </p:spPr>
          </p:pic>
        </p:grpSp>
        <p:pic>
          <p:nvPicPr>
            <p:cNvPr id="24" name="Picture 51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0800000">
              <a:off x="3090" y="2930"/>
              <a:ext cx="175" cy="50"/>
            </a:xfrm>
            <a:prstGeom prst="rect">
              <a:avLst/>
            </a:prstGeom>
            <a:noFill/>
          </p:spPr>
        </p:pic>
        <p:pic>
          <p:nvPicPr>
            <p:cNvPr id="25" name="Picture 52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33067837">
              <a:off x="3143" y="3189"/>
              <a:ext cx="175" cy="49"/>
            </a:xfrm>
            <a:prstGeom prst="rect">
              <a:avLst/>
            </a:prstGeom>
            <a:noFill/>
          </p:spPr>
        </p:pic>
        <p:sp>
          <p:nvSpPr>
            <p:cNvPr id="26" name="Freeform 53"/>
            <p:cNvSpPr>
              <a:spLocks/>
            </p:cNvSpPr>
            <p:nvPr/>
          </p:nvSpPr>
          <p:spPr bwMode="auto">
            <a:xfrm>
              <a:off x="3248" y="2844"/>
              <a:ext cx="263" cy="124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288" y="336"/>
                </a:cxn>
                <a:cxn ang="0">
                  <a:pos x="720" y="0"/>
                </a:cxn>
              </a:cxnLst>
              <a:rect l="0" t="0" r="r" b="b"/>
              <a:pathLst>
                <a:path w="720" h="392">
                  <a:moveTo>
                    <a:pt x="0" y="336"/>
                  </a:moveTo>
                  <a:cubicBezTo>
                    <a:pt x="84" y="364"/>
                    <a:pt x="168" y="392"/>
                    <a:pt x="288" y="336"/>
                  </a:cubicBezTo>
                  <a:cubicBezTo>
                    <a:pt x="408" y="280"/>
                    <a:pt x="564" y="140"/>
                    <a:pt x="720" y="0"/>
                  </a:cubicBezTo>
                </a:path>
              </a:pathLst>
            </a:custGeom>
            <a:noFill/>
            <a:ln w="19050" cmpd="sng">
              <a:solidFill>
                <a:srgbClr val="8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27" name="Freeform 54"/>
            <p:cNvSpPr>
              <a:spLocks/>
            </p:cNvSpPr>
            <p:nvPr/>
          </p:nvSpPr>
          <p:spPr bwMode="auto">
            <a:xfrm>
              <a:off x="3300" y="2890"/>
              <a:ext cx="299" cy="308"/>
            </a:xfrm>
            <a:custGeom>
              <a:avLst/>
              <a:gdLst/>
              <a:ahLst/>
              <a:cxnLst>
                <a:cxn ang="0">
                  <a:pos x="0" y="960"/>
                </a:cxn>
                <a:cxn ang="0">
                  <a:pos x="480" y="816"/>
                </a:cxn>
                <a:cxn ang="0">
                  <a:pos x="816" y="0"/>
                </a:cxn>
              </a:cxnLst>
              <a:rect l="0" t="0" r="r" b="b"/>
              <a:pathLst>
                <a:path w="816" h="976">
                  <a:moveTo>
                    <a:pt x="0" y="960"/>
                  </a:moveTo>
                  <a:cubicBezTo>
                    <a:pt x="172" y="968"/>
                    <a:pt x="344" y="976"/>
                    <a:pt x="480" y="816"/>
                  </a:cubicBezTo>
                  <a:cubicBezTo>
                    <a:pt x="616" y="656"/>
                    <a:pt x="716" y="328"/>
                    <a:pt x="816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28" name="Freeform 55"/>
            <p:cNvSpPr>
              <a:spLocks/>
            </p:cNvSpPr>
            <p:nvPr/>
          </p:nvSpPr>
          <p:spPr bwMode="auto">
            <a:xfrm>
              <a:off x="2996" y="3008"/>
              <a:ext cx="263" cy="1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432" y="8"/>
                </a:cxn>
                <a:cxn ang="0">
                  <a:pos x="720" y="56"/>
                </a:cxn>
              </a:cxnLst>
              <a:rect l="0" t="0" r="r" b="b"/>
              <a:pathLst>
                <a:path w="720" h="56">
                  <a:moveTo>
                    <a:pt x="0" y="8"/>
                  </a:moveTo>
                  <a:cubicBezTo>
                    <a:pt x="156" y="4"/>
                    <a:pt x="312" y="0"/>
                    <a:pt x="432" y="8"/>
                  </a:cubicBezTo>
                  <a:cubicBezTo>
                    <a:pt x="552" y="16"/>
                    <a:pt x="636" y="36"/>
                    <a:pt x="720" y="56"/>
                  </a:cubicBezTo>
                </a:path>
              </a:pathLst>
            </a:custGeom>
            <a:noFill/>
            <a:ln w="19050" cmpd="sng">
              <a:solidFill>
                <a:srgbClr val="008000"/>
              </a:solidFill>
              <a:round/>
              <a:headEnd type="oval" w="sm" len="sm"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29" name="Freeform 56"/>
            <p:cNvSpPr>
              <a:spLocks/>
            </p:cNvSpPr>
            <p:nvPr/>
          </p:nvSpPr>
          <p:spPr bwMode="auto">
            <a:xfrm rot="-1452706">
              <a:off x="3172" y="3432"/>
              <a:ext cx="12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48"/>
                </a:cxn>
                <a:cxn ang="0">
                  <a:pos x="336" y="48"/>
                </a:cxn>
              </a:cxnLst>
              <a:rect l="0" t="0" r="r" b="b"/>
              <a:pathLst>
                <a:path w="336" h="56">
                  <a:moveTo>
                    <a:pt x="0" y="0"/>
                  </a:moveTo>
                  <a:cubicBezTo>
                    <a:pt x="68" y="20"/>
                    <a:pt x="136" y="40"/>
                    <a:pt x="192" y="48"/>
                  </a:cubicBezTo>
                  <a:cubicBezTo>
                    <a:pt x="248" y="56"/>
                    <a:pt x="292" y="52"/>
                    <a:pt x="336" y="48"/>
                  </a:cubicBezTo>
                </a:path>
              </a:pathLst>
            </a:custGeom>
            <a:noFill/>
            <a:ln w="63500">
              <a:solidFill>
                <a:srgbClr val="993366"/>
              </a:solidFill>
              <a:round/>
              <a:headEnd type="oval" w="sm" len="sm"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grpSp>
          <p:nvGrpSpPr>
            <p:cNvPr id="30" name="Group 57"/>
            <p:cNvGrpSpPr>
              <a:grpSpLocks/>
            </p:cNvGrpSpPr>
            <p:nvPr/>
          </p:nvGrpSpPr>
          <p:grpSpPr bwMode="auto">
            <a:xfrm>
              <a:off x="3043" y="2816"/>
              <a:ext cx="72" cy="636"/>
              <a:chOff x="2352" y="1006"/>
              <a:chExt cx="192" cy="2018"/>
            </a:xfrm>
          </p:grpSpPr>
          <p:sp>
            <p:nvSpPr>
              <p:cNvPr id="47" name="Freeform 58"/>
              <p:cNvSpPr>
                <a:spLocks/>
              </p:cNvSpPr>
              <p:nvPr/>
            </p:nvSpPr>
            <p:spPr bwMode="auto">
              <a:xfrm>
                <a:off x="2496" y="1872"/>
                <a:ext cx="48" cy="3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336"/>
                  </a:cxn>
                </a:cxnLst>
                <a:rect l="0" t="0" r="r" b="b"/>
                <a:pathLst>
                  <a:path w="48" h="336">
                    <a:moveTo>
                      <a:pt x="0" y="0"/>
                    </a:moveTo>
                    <a:cubicBezTo>
                      <a:pt x="24" y="44"/>
                      <a:pt x="48" y="88"/>
                      <a:pt x="48" y="144"/>
                    </a:cubicBezTo>
                    <a:cubicBezTo>
                      <a:pt x="48" y="200"/>
                      <a:pt x="24" y="268"/>
                      <a:pt x="0" y="336"/>
                    </a:cubicBezTo>
                  </a:path>
                </a:pathLst>
              </a:custGeom>
              <a:noFill/>
              <a:ln w="19050" cmpd="sng">
                <a:solidFill>
                  <a:srgbClr val="0000FF"/>
                </a:solidFill>
                <a:round/>
                <a:headEnd type="oval" w="sm" len="sm"/>
                <a:tailEnd type="oval" w="sm" len="sm"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  <p:sp>
            <p:nvSpPr>
              <p:cNvPr id="48" name="Freeform 59"/>
              <p:cNvSpPr>
                <a:spLocks/>
              </p:cNvSpPr>
              <p:nvPr/>
            </p:nvSpPr>
            <p:spPr bwMode="auto">
              <a:xfrm rot="9537750">
                <a:off x="2377" y="1006"/>
                <a:ext cx="47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336"/>
                  </a:cxn>
                </a:cxnLst>
                <a:rect l="0" t="0" r="r" b="b"/>
                <a:pathLst>
                  <a:path w="48" h="336">
                    <a:moveTo>
                      <a:pt x="0" y="0"/>
                    </a:moveTo>
                    <a:cubicBezTo>
                      <a:pt x="24" y="44"/>
                      <a:pt x="48" y="88"/>
                      <a:pt x="48" y="144"/>
                    </a:cubicBezTo>
                    <a:cubicBezTo>
                      <a:pt x="48" y="200"/>
                      <a:pt x="24" y="268"/>
                      <a:pt x="0" y="336"/>
                    </a:cubicBezTo>
                  </a:path>
                </a:pathLst>
              </a:custGeom>
              <a:noFill/>
              <a:ln w="19050" cmpd="sng">
                <a:solidFill>
                  <a:srgbClr val="0000FF"/>
                </a:solidFill>
                <a:round/>
                <a:headEnd type="oval" w="sm" len="sm"/>
                <a:tailEnd type="oval" w="sm" len="sm"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  <p:sp>
            <p:nvSpPr>
              <p:cNvPr id="49" name="Line 60"/>
              <p:cNvSpPr>
                <a:spLocks noChangeShapeType="1"/>
              </p:cNvSpPr>
              <p:nvPr/>
            </p:nvSpPr>
            <p:spPr bwMode="auto">
              <a:xfrm flipV="1">
                <a:off x="2352" y="2640"/>
                <a:ext cx="144" cy="3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 type="oval" w="sm" len="sm"/>
                <a:tailEnd type="oval" w="sm" len="sm"/>
              </a:ln>
              <a:effectLst/>
            </p:spPr>
            <p:txBody>
              <a:bodyPr/>
              <a:lstStyle/>
              <a:p>
                <a:endParaRPr lang="en-US" sz="1600" dirty="0">
                  <a:latin typeface="Adobe Caslon Pro Bold" pitchFamily="18" charset="0"/>
                </a:endParaRPr>
              </a:p>
            </p:txBody>
          </p:sp>
        </p:grp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3031" y="3329"/>
              <a:ext cx="18" cy="1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144"/>
                </a:cxn>
                <a:cxn ang="0">
                  <a:pos x="0" y="336"/>
                </a:cxn>
              </a:cxnLst>
              <a:rect l="0" t="0" r="r" b="b"/>
              <a:pathLst>
                <a:path w="48" h="336">
                  <a:moveTo>
                    <a:pt x="0" y="0"/>
                  </a:moveTo>
                  <a:cubicBezTo>
                    <a:pt x="24" y="44"/>
                    <a:pt x="48" y="88"/>
                    <a:pt x="48" y="144"/>
                  </a:cubicBezTo>
                  <a:cubicBezTo>
                    <a:pt x="48" y="200"/>
                    <a:pt x="24" y="268"/>
                    <a:pt x="0" y="336"/>
                  </a:cubicBezTo>
                </a:path>
              </a:pathLst>
            </a:custGeom>
            <a:noFill/>
            <a:ln w="19050" cmpd="sng">
              <a:solidFill>
                <a:srgbClr val="FF9900"/>
              </a:solidFill>
              <a:round/>
              <a:headEnd type="oval" w="sm" len="sm"/>
              <a:tailEnd type="oval" w="sm" len="sm"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626536">
              <a:off x="2195" y="3190"/>
              <a:ext cx="184" cy="157"/>
            </a:xfrm>
            <a:prstGeom prst="rect">
              <a:avLst/>
            </a:prstGeom>
            <a:noFill/>
          </p:spPr>
        </p:pic>
        <p:pic>
          <p:nvPicPr>
            <p:cNvPr id="33" name="Picture 65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4628182" flipH="1">
              <a:off x="2171" y="2879"/>
              <a:ext cx="576" cy="293"/>
            </a:xfrm>
            <a:prstGeom prst="rect">
              <a:avLst/>
            </a:prstGeom>
            <a:noFill/>
          </p:spPr>
        </p:pic>
        <p:sp>
          <p:nvSpPr>
            <p:cNvPr id="34" name="Freeform 66"/>
            <p:cNvSpPr>
              <a:spLocks/>
            </p:cNvSpPr>
            <p:nvPr/>
          </p:nvSpPr>
          <p:spPr bwMode="auto">
            <a:xfrm>
              <a:off x="2488" y="3283"/>
              <a:ext cx="175" cy="63"/>
            </a:xfrm>
            <a:custGeom>
              <a:avLst/>
              <a:gdLst/>
              <a:ahLst/>
              <a:cxnLst>
                <a:cxn ang="0">
                  <a:pos x="480" y="48"/>
                </a:cxn>
                <a:cxn ang="0">
                  <a:pos x="240" y="192"/>
                </a:cxn>
                <a:cxn ang="0">
                  <a:pos x="0" y="0"/>
                </a:cxn>
              </a:cxnLst>
              <a:rect l="0" t="0" r="r" b="b"/>
              <a:pathLst>
                <a:path w="480" h="200">
                  <a:moveTo>
                    <a:pt x="480" y="48"/>
                  </a:moveTo>
                  <a:cubicBezTo>
                    <a:pt x="400" y="124"/>
                    <a:pt x="320" y="200"/>
                    <a:pt x="240" y="192"/>
                  </a:cubicBezTo>
                  <a:cubicBezTo>
                    <a:pt x="160" y="184"/>
                    <a:pt x="80" y="92"/>
                    <a:pt x="0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oval" w="sm" len="sm"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35" name="Freeform 67"/>
            <p:cNvSpPr>
              <a:spLocks/>
            </p:cNvSpPr>
            <p:nvPr/>
          </p:nvSpPr>
          <p:spPr bwMode="auto">
            <a:xfrm>
              <a:off x="2365" y="3238"/>
              <a:ext cx="105" cy="91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96" y="336"/>
                </a:cxn>
                <a:cxn ang="0">
                  <a:pos x="288" y="0"/>
                </a:cxn>
              </a:cxnLst>
              <a:rect l="0" t="0" r="r" b="b"/>
              <a:pathLst>
                <a:path w="288" h="368">
                  <a:moveTo>
                    <a:pt x="0" y="192"/>
                  </a:moveTo>
                  <a:cubicBezTo>
                    <a:pt x="24" y="280"/>
                    <a:pt x="48" y="368"/>
                    <a:pt x="96" y="336"/>
                  </a:cubicBezTo>
                  <a:cubicBezTo>
                    <a:pt x="144" y="304"/>
                    <a:pt x="216" y="152"/>
                    <a:pt x="288" y="0"/>
                  </a:cubicBezTo>
                </a:path>
              </a:pathLst>
            </a:cu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36" name="Freeform 68"/>
            <p:cNvSpPr>
              <a:spLocks/>
            </p:cNvSpPr>
            <p:nvPr/>
          </p:nvSpPr>
          <p:spPr bwMode="auto">
            <a:xfrm>
              <a:off x="2277" y="3329"/>
              <a:ext cx="632" cy="136"/>
            </a:xfrm>
            <a:custGeom>
              <a:avLst/>
              <a:gdLst/>
              <a:ahLst/>
              <a:cxnLst>
                <a:cxn ang="0">
                  <a:pos x="1728" y="432"/>
                </a:cxn>
                <a:cxn ang="0">
                  <a:pos x="912" y="384"/>
                </a:cxn>
                <a:cxn ang="0">
                  <a:pos x="336" y="240"/>
                </a:cxn>
                <a:cxn ang="0">
                  <a:pos x="0" y="0"/>
                </a:cxn>
              </a:cxnLst>
              <a:rect l="0" t="0" r="r" b="b"/>
              <a:pathLst>
                <a:path w="1728" h="432">
                  <a:moveTo>
                    <a:pt x="1728" y="432"/>
                  </a:moveTo>
                  <a:cubicBezTo>
                    <a:pt x="1436" y="424"/>
                    <a:pt x="1144" y="416"/>
                    <a:pt x="912" y="384"/>
                  </a:cubicBezTo>
                  <a:cubicBezTo>
                    <a:pt x="680" y="352"/>
                    <a:pt x="488" y="304"/>
                    <a:pt x="336" y="240"/>
                  </a:cubicBezTo>
                  <a:cubicBezTo>
                    <a:pt x="184" y="176"/>
                    <a:pt x="92" y="88"/>
                    <a:pt x="0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oval" w="sm" len="sm"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37" name="Freeform 71"/>
            <p:cNvSpPr>
              <a:spLocks/>
            </p:cNvSpPr>
            <p:nvPr/>
          </p:nvSpPr>
          <p:spPr bwMode="auto">
            <a:xfrm>
              <a:off x="3062" y="3446"/>
              <a:ext cx="51" cy="263"/>
            </a:xfrm>
            <a:custGeom>
              <a:avLst/>
              <a:gdLst/>
              <a:ahLst/>
              <a:cxnLst>
                <a:cxn ang="0">
                  <a:pos x="0" y="864"/>
                </a:cxn>
                <a:cxn ang="0">
                  <a:pos x="144" y="480"/>
                </a:cxn>
                <a:cxn ang="0">
                  <a:pos x="96" y="0"/>
                </a:cxn>
              </a:cxnLst>
              <a:rect l="0" t="0" r="r" b="b"/>
              <a:pathLst>
                <a:path w="160" h="864">
                  <a:moveTo>
                    <a:pt x="0" y="864"/>
                  </a:moveTo>
                  <a:cubicBezTo>
                    <a:pt x="64" y="744"/>
                    <a:pt x="128" y="624"/>
                    <a:pt x="144" y="480"/>
                  </a:cubicBezTo>
                  <a:cubicBezTo>
                    <a:pt x="160" y="336"/>
                    <a:pt x="96" y="64"/>
                    <a:pt x="96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 type="oval" w="sm" len="sm"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sp>
          <p:nvSpPr>
            <p:cNvPr id="38" name="Freeform 72"/>
            <p:cNvSpPr>
              <a:spLocks/>
            </p:cNvSpPr>
            <p:nvPr/>
          </p:nvSpPr>
          <p:spPr bwMode="auto">
            <a:xfrm>
              <a:off x="3044" y="3490"/>
              <a:ext cx="48" cy="204"/>
            </a:xfrm>
            <a:custGeom>
              <a:avLst/>
              <a:gdLst/>
              <a:ahLst/>
              <a:cxnLst>
                <a:cxn ang="0">
                  <a:pos x="104" y="672"/>
                </a:cxn>
                <a:cxn ang="0">
                  <a:pos x="8" y="432"/>
                </a:cxn>
                <a:cxn ang="0">
                  <a:pos x="152" y="0"/>
                </a:cxn>
              </a:cxnLst>
              <a:rect l="0" t="0" r="r" b="b"/>
              <a:pathLst>
                <a:path w="152" h="672">
                  <a:moveTo>
                    <a:pt x="104" y="672"/>
                  </a:moveTo>
                  <a:cubicBezTo>
                    <a:pt x="52" y="608"/>
                    <a:pt x="0" y="544"/>
                    <a:pt x="8" y="432"/>
                  </a:cubicBezTo>
                  <a:cubicBezTo>
                    <a:pt x="16" y="320"/>
                    <a:pt x="128" y="64"/>
                    <a:pt x="152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oval" w="sm" len="sm"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pic>
          <p:nvPicPr>
            <p:cNvPr id="39" name="Picture 7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3118" y="3636"/>
              <a:ext cx="148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75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27" y="3212"/>
              <a:ext cx="301" cy="281"/>
            </a:xfrm>
            <a:prstGeom prst="rect">
              <a:avLst/>
            </a:prstGeom>
            <a:noFill/>
          </p:spPr>
        </p:pic>
        <p:pic>
          <p:nvPicPr>
            <p:cNvPr id="41" name="Picture 77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8966575">
              <a:off x="3245" y="3372"/>
              <a:ext cx="167" cy="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pic>
          <p:nvPicPr>
            <p:cNvPr id="42" name="Picture 78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1304377">
              <a:off x="3707" y="3429"/>
              <a:ext cx="177" cy="4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43" name="Freeform 79"/>
            <p:cNvSpPr>
              <a:spLocks/>
            </p:cNvSpPr>
            <p:nvPr/>
          </p:nvSpPr>
          <p:spPr bwMode="auto">
            <a:xfrm>
              <a:off x="3382" y="3331"/>
              <a:ext cx="350" cy="197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144" y="40"/>
                </a:cxn>
                <a:cxn ang="0">
                  <a:pos x="288" y="40"/>
                </a:cxn>
                <a:cxn ang="0">
                  <a:pos x="528" y="280"/>
                </a:cxn>
                <a:cxn ang="0">
                  <a:pos x="576" y="616"/>
                </a:cxn>
                <a:cxn ang="0">
                  <a:pos x="1104" y="472"/>
                </a:cxn>
              </a:cxnLst>
              <a:rect l="0" t="0" r="r" b="b"/>
              <a:pathLst>
                <a:path w="1104" h="648">
                  <a:moveTo>
                    <a:pt x="0" y="88"/>
                  </a:moveTo>
                  <a:cubicBezTo>
                    <a:pt x="48" y="68"/>
                    <a:pt x="96" y="48"/>
                    <a:pt x="144" y="40"/>
                  </a:cubicBezTo>
                  <a:cubicBezTo>
                    <a:pt x="192" y="32"/>
                    <a:pt x="224" y="0"/>
                    <a:pt x="288" y="40"/>
                  </a:cubicBezTo>
                  <a:cubicBezTo>
                    <a:pt x="352" y="80"/>
                    <a:pt x="480" y="184"/>
                    <a:pt x="528" y="280"/>
                  </a:cubicBezTo>
                  <a:cubicBezTo>
                    <a:pt x="576" y="376"/>
                    <a:pt x="480" y="584"/>
                    <a:pt x="576" y="616"/>
                  </a:cubicBezTo>
                  <a:cubicBezTo>
                    <a:pt x="672" y="648"/>
                    <a:pt x="888" y="560"/>
                    <a:pt x="1104" y="472"/>
                  </a:cubicBezTo>
                </a:path>
              </a:pathLst>
            </a:cu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  <p:pic>
          <p:nvPicPr>
            <p:cNvPr id="44" name="Picture 81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2294258">
              <a:off x="3200" y="3034"/>
              <a:ext cx="183" cy="5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pic>
          <p:nvPicPr>
            <p:cNvPr id="45" name="Picture 82"/>
            <p:cNvPicPr>
              <a:picLocks noChangeAspect="1" noChangeArrowheads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159398">
              <a:off x="3705" y="3220"/>
              <a:ext cx="179" cy="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46" name="Freeform 83"/>
            <p:cNvSpPr>
              <a:spLocks/>
            </p:cNvSpPr>
            <p:nvPr/>
          </p:nvSpPr>
          <p:spPr bwMode="auto">
            <a:xfrm>
              <a:off x="3360" y="3080"/>
              <a:ext cx="396" cy="1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144"/>
                </a:cxn>
                <a:cxn ang="0">
                  <a:pos x="1248" y="480"/>
                </a:cxn>
              </a:cxnLst>
              <a:rect l="0" t="0" r="r" b="b"/>
              <a:pathLst>
                <a:path w="1248" h="480">
                  <a:moveTo>
                    <a:pt x="0" y="0"/>
                  </a:moveTo>
                  <a:cubicBezTo>
                    <a:pt x="40" y="32"/>
                    <a:pt x="80" y="64"/>
                    <a:pt x="288" y="144"/>
                  </a:cubicBezTo>
                  <a:cubicBezTo>
                    <a:pt x="496" y="224"/>
                    <a:pt x="872" y="352"/>
                    <a:pt x="1248" y="480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600" dirty="0">
                <a:latin typeface="Adobe Caslon Pro Bol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39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Semaphore as a means to teach signal vs. noise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732" y="731111"/>
            <a:ext cx="5068067" cy="6126889"/>
          </a:xfrm>
        </p:spPr>
      </p:pic>
    </p:spTree>
    <p:extLst>
      <p:ext uri="{BB962C8B-B14F-4D97-AF65-F5344CB8AC3E}">
        <p14:creationId xmlns:p14="http://schemas.microsoft.com/office/powerpoint/2010/main" val="115193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 of that’s through air – but what about our case study?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other proxy variables exist?  What might be useful?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5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laser_pointer-1.gif (48k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174" y="1793158"/>
            <a:ext cx="3810000" cy="2857500"/>
          </a:xfrm>
          <a:prstGeom prst="rect">
            <a:avLst/>
          </a:prstGeom>
          <a:noFill/>
          <a:effectLst/>
        </p:spPr>
      </p:pic>
      <p:sp>
        <p:nvSpPr>
          <p:cNvPr id="80" name="TextBox 79"/>
          <p:cNvSpPr txBox="1"/>
          <p:nvPr/>
        </p:nvSpPr>
        <p:spPr>
          <a:xfrm>
            <a:off x="609600" y="493693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How can we use light as a quantifiable proxy variable?  </a:t>
            </a:r>
          </a:p>
        </p:txBody>
      </p:sp>
      <p:pic>
        <p:nvPicPr>
          <p:cNvPr id="81" name="Picture 10" descr="08-07Mil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648200"/>
            <a:ext cx="576716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267200" y="1812791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How could we use the observed light properties to create an accurate measuring device?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How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can we make this meaningful for population densities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436562" y="457200"/>
            <a:ext cx="3602038" cy="6172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Calibri" pitchFamily="34" charset="0"/>
              </a:rPr>
              <a:t>Students build and calibrate a simple</a:t>
            </a:r>
            <a:br>
              <a:rPr lang="en-US" sz="3200" dirty="0" smtClean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electro-optical</a:t>
            </a:r>
            <a:br>
              <a:rPr lang="en-US" sz="3200" dirty="0" smtClean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measuring</a:t>
            </a:r>
            <a:br>
              <a:rPr lang="en-US" sz="3200" dirty="0" smtClean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device.</a:t>
            </a:r>
            <a:br>
              <a:rPr lang="en-US" sz="3200" dirty="0" smtClean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/>
            </a:r>
            <a:br>
              <a:rPr lang="en-US" sz="3200" dirty="0" smtClean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Photoresistor</a:t>
            </a:r>
            <a:r>
              <a:rPr lang="en-US" sz="2300" dirty="0" smtClean="0">
                <a:latin typeface="Calibri" pitchFamily="34" charset="0"/>
              </a:rPr>
              <a:t/>
            </a:r>
            <a:br>
              <a:rPr lang="en-US" sz="2300" dirty="0" smtClean="0">
                <a:latin typeface="Calibri" pitchFamily="34" charset="0"/>
              </a:rPr>
            </a:br>
            <a:r>
              <a:rPr lang="en-US" sz="2300" dirty="0" smtClean="0">
                <a:latin typeface="Calibri" pitchFamily="34" charset="0"/>
              </a:rPr>
              <a:t/>
            </a:r>
            <a:br>
              <a:rPr lang="en-US" sz="2300" dirty="0" smtClean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LED light source</a:t>
            </a:r>
            <a:r>
              <a:rPr lang="en-US" sz="2300" dirty="0" smtClean="0">
                <a:latin typeface="Calibri" pitchFamily="34" charset="0"/>
              </a:rPr>
              <a:t/>
            </a:r>
            <a:br>
              <a:rPr lang="en-US" sz="2300" dirty="0" smtClean="0">
                <a:latin typeface="Calibri" pitchFamily="34" charset="0"/>
              </a:rPr>
            </a:br>
            <a:r>
              <a:rPr lang="en-US" sz="2300" dirty="0" smtClean="0">
                <a:latin typeface="Calibri" pitchFamily="34" charset="0"/>
              </a:rPr>
              <a:t/>
            </a:r>
            <a:br>
              <a:rPr lang="en-US" sz="2300" dirty="0" smtClean="0">
                <a:latin typeface="Calibri" pitchFamily="34" charset="0"/>
              </a:rPr>
            </a:br>
            <a:r>
              <a:rPr lang="en-US" sz="2300" dirty="0" smtClean="0">
                <a:latin typeface="Calibri" pitchFamily="34" charset="0"/>
              </a:rPr>
              <a:t>Insert test tube with microorganism sample here</a:t>
            </a:r>
          </a:p>
        </p:txBody>
      </p:sp>
      <p:pic>
        <p:nvPicPr>
          <p:cNvPr id="1024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1584325"/>
            <a:ext cx="4205288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Line 3"/>
          <p:cNvSpPr>
            <a:spLocks noChangeShapeType="1"/>
          </p:cNvSpPr>
          <p:nvPr/>
        </p:nvSpPr>
        <p:spPr bwMode="auto">
          <a:xfrm rot="10800000" flipH="1">
            <a:off x="3352800" y="2968625"/>
            <a:ext cx="2894013" cy="1222375"/>
          </a:xfrm>
          <a:prstGeom prst="line">
            <a:avLst/>
          </a:prstGeom>
          <a:noFill/>
          <a:ln w="38100">
            <a:solidFill>
              <a:srgbClr val="FFB91D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rot="10800000" flipH="1">
            <a:off x="3581400" y="3197225"/>
            <a:ext cx="4114800" cy="1755775"/>
          </a:xfrm>
          <a:prstGeom prst="line">
            <a:avLst/>
          </a:prstGeom>
          <a:noFill/>
          <a:ln w="38100">
            <a:solidFill>
              <a:srgbClr val="FFB91D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0245" name="Freeform 5"/>
          <p:cNvSpPr>
            <a:spLocks/>
          </p:cNvSpPr>
          <p:nvPr/>
        </p:nvSpPr>
        <p:spPr bwMode="auto">
          <a:xfrm rot="10800000" flipH="1">
            <a:off x="3886200" y="3810000"/>
            <a:ext cx="3103563" cy="2089150"/>
          </a:xfrm>
          <a:custGeom>
            <a:avLst/>
            <a:gdLst>
              <a:gd name="T0" fmla="*/ 0 w 21600"/>
              <a:gd name="T1" fmla="*/ 0 h 21600"/>
              <a:gd name="T2" fmla="*/ 1551782 w 21600"/>
              <a:gd name="T3" fmla="*/ 1044575 h 21600"/>
              <a:gd name="T4" fmla="*/ 3103563 w 21600"/>
              <a:gd name="T5" fmla="*/ 20891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38100" cap="flat">
            <a:solidFill>
              <a:srgbClr val="FFB91D"/>
            </a:solidFill>
            <a:prstDash val="solid"/>
            <a:round/>
            <a:headEnd type="arrow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0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244" grpId="0" animBg="1"/>
      <p:bldP spid="102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257800"/>
            <a:ext cx="4038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148" y="3340100"/>
            <a:ext cx="40386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148" y="1358900"/>
            <a:ext cx="4038600" cy="192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/>
          </p:cNvSpPr>
          <p:nvPr/>
        </p:nvSpPr>
        <p:spPr bwMode="auto">
          <a:xfrm>
            <a:off x="294148" y="1524000"/>
            <a:ext cx="4826000" cy="521608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assess 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water </a:t>
            </a: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quality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share 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data with their </a:t>
            </a: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peers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500" dirty="0" smtClean="0"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determine </a:t>
            </a:r>
            <a:r>
              <a:rPr lang="en-US" sz="2500" dirty="0"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the extremophile </a:t>
            </a:r>
            <a:r>
              <a:rPr lang="en-US" sz="2500" dirty="0" smtClean="0"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population density </a:t>
            </a:r>
            <a:r>
              <a:rPr lang="en-US" sz="2500" dirty="0"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in samples from the </a:t>
            </a:r>
            <a:r>
              <a:rPr lang="en-US" sz="2500" dirty="0" smtClean="0"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test </a:t>
            </a:r>
            <a:r>
              <a:rPr lang="en-US" sz="2500" dirty="0"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case area</a:t>
            </a:r>
            <a:r>
              <a:rPr lang="en-US" sz="2500" dirty="0" smtClean="0"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.</a:t>
            </a:r>
            <a:endParaRPr lang="en-US" sz="2500" dirty="0">
              <a:solidFill>
                <a:schemeClr val="tx1"/>
              </a:solidFill>
              <a:latin typeface="Arial" pitchFamily="34" charset="0"/>
              <a:ea typeface="Lucida Grande" charset="0"/>
              <a:cs typeface="Arial" pitchFamily="34" charset="0"/>
              <a:sym typeface="Lucida Grande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prepare a water management plan for a saline lake with </a:t>
            </a:r>
            <a:r>
              <a:rPr lang="en-US" sz="2500" dirty="0" smtClean="0">
                <a:solidFill>
                  <a:schemeClr val="tx1"/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unique extremophile 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microorganisms &amp; </a:t>
            </a:r>
            <a:br>
              <a:rPr lang="en-US" sz="2500" dirty="0">
                <a:solidFill>
                  <a:schemeClr val="tx1"/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</a:br>
            <a:r>
              <a:rPr lang="en-US" sz="2500" dirty="0">
                <a:solidFill>
                  <a:schemeClr val="tx1"/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a history of pollution.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228600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During the final project, students use an instrument </a:t>
            </a:r>
            <a:r>
              <a:rPr lang="en-US" sz="2800" dirty="0" smtClean="0"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they have </a:t>
            </a:r>
            <a:r>
              <a:rPr lang="en-US" sz="2800" dirty="0"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made and calibrated </a:t>
            </a:r>
            <a:r>
              <a:rPr lang="en-US" sz="2800" dirty="0" smtClean="0"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to:</a:t>
            </a:r>
            <a:endParaRPr lang="en-US" sz="2800" dirty="0">
              <a:latin typeface="Arial" pitchFamily="34" charset="0"/>
              <a:ea typeface="Lucida Grande" charset="0"/>
              <a:cs typeface="Arial" pitchFamily="34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13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Death Valley Template Steven Eliza Gailyn.jpg"/>
          <p:cNvPicPr>
            <a:picLocks noChangeAspect="1"/>
          </p:cNvPicPr>
          <p:nvPr/>
        </p:nvPicPr>
        <p:blipFill rotWithShape="1">
          <a:blip r:embed="rId2"/>
          <a:srcRect r="12287"/>
          <a:stretch/>
        </p:blipFill>
        <p:spPr bwMode="auto">
          <a:xfrm>
            <a:off x="2465439" y="975852"/>
            <a:ext cx="4316361" cy="369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123087"/>
            <a:ext cx="5486400" cy="85276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600" b="0" dirty="0" smtClean="0">
                <a:latin typeface="Arial" pitchFamily="34" charset="0"/>
                <a:cs typeface="Arial" pitchFamily="34" charset="0"/>
              </a:rPr>
              <a:t>Students collaborate to prepare graphical displays of their data</a:t>
            </a:r>
            <a:endParaRPr lang="en-US" sz="26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3200400" cy="26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19647204">
            <a:off x="-510932" y="346819"/>
            <a:ext cx="30119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Case Study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4907340"/>
            <a:ext cx="5410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latin typeface="Arial" pitchFamily="34" charset="0"/>
                <a:cs typeface="Arial" pitchFamily="34" charset="0"/>
              </a:rPr>
              <a:t>Students collaborate to formulate a water management plan for a saline lake with 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unique extremophile microorganisms 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&amp; 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history of pollution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2971" y="5185805"/>
            <a:ext cx="3517900" cy="168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3657600"/>
            <a:ext cx="3517900" cy="169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1054100"/>
            <a:ext cx="2493962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27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Curriculum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www.systemsbiology.org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Systems Education </a:t>
            </a:r>
            <a:r>
              <a:rPr lang="en-US" dirty="0" smtClean="0"/>
              <a:t>Experiences</a:t>
            </a:r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see.systemsbiology.net</a:t>
            </a:r>
            <a:endParaRPr lang="en-US" dirty="0" smtClean="0"/>
          </a:p>
          <a:p>
            <a:pPr lvl="1"/>
            <a:r>
              <a:rPr lang="en-US" dirty="0" smtClean="0"/>
              <a:t>Modules</a:t>
            </a:r>
          </a:p>
          <a:p>
            <a:pPr lvl="2"/>
            <a:r>
              <a:rPr lang="en-US" dirty="0" smtClean="0"/>
              <a:t>Observing Beyond our Senses: Inquiry Drives Technology</a:t>
            </a:r>
          </a:p>
          <a:p>
            <a:r>
              <a:rPr lang="en-US" dirty="0" smtClean="0"/>
              <a:t>Old website: baliga.systemsbiology.net</a:t>
            </a:r>
          </a:p>
          <a:p>
            <a:pPr lvl="1"/>
            <a:r>
              <a:rPr lang="en-US" dirty="0" smtClean="0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21810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66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Institute for Systems Biology (ISB)</a:t>
            </a:r>
            <a:endParaRPr lang="en-US" sz="34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1981200"/>
          </a:xfrm>
        </p:spPr>
        <p:txBody>
          <a:bodyPr/>
          <a:lstStyle/>
          <a:p>
            <a:pPr lvl="1"/>
            <a:r>
              <a:rPr lang="en-US" sz="2600" b="1" dirty="0" smtClean="0">
                <a:solidFill>
                  <a:schemeClr val="tx1"/>
                </a:solidFill>
              </a:rPr>
              <a:t>Vision</a:t>
            </a:r>
            <a:r>
              <a:rPr lang="en-US" sz="2600" dirty="0">
                <a:solidFill>
                  <a:schemeClr val="tx1"/>
                </a:solidFill>
              </a:rPr>
              <a:t>: Wellness for humans and the planet.</a:t>
            </a:r>
          </a:p>
          <a:p>
            <a:pPr lvl="1"/>
            <a:r>
              <a:rPr lang="en-US" sz="2600" b="1" dirty="0">
                <a:solidFill>
                  <a:schemeClr val="tx1"/>
                </a:solidFill>
              </a:rPr>
              <a:t>Mission</a:t>
            </a:r>
            <a:r>
              <a:rPr lang="en-US" sz="2600" dirty="0">
                <a:solidFill>
                  <a:schemeClr val="tx1"/>
                </a:solidFill>
              </a:rPr>
              <a:t>: Revolutionize science, transform human health, and ensure environmental sustainability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35" y="4158983"/>
            <a:ext cx="5038165" cy="269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5210"/>
            <a:ext cx="43434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2691825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Nonprofit research group using systems biology 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3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Exploring 2 lessons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2450806"/>
              </p:ext>
            </p:extLst>
          </p:nvPr>
        </p:nvGraphicFramePr>
        <p:xfrm>
          <a:off x="304800" y="1219201"/>
          <a:ext cx="8686800" cy="485418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733800"/>
                <a:gridCol w="3749572"/>
                <a:gridCol w="1203428"/>
              </a:tblGrid>
              <a:tr h="39838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Observing Beyond Our Senses:  Inquiry Drives Technology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3615">
                <a:tc>
                  <a:txBody>
                    <a:bodyPr/>
                    <a:lstStyle/>
                    <a:p>
                      <a:pPr marL="457200" marR="0" indent="-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 of Lesson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Question Explored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912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 </a:t>
                      </a: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Saline </a:t>
                      </a:r>
                      <a:r>
                        <a:rPr lang="en-U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Environments &amp; Halophiles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we count halophilic microbes?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338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1400" b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</a:t>
                      </a: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Process: Measuring Wind Speed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do scientists and engineers design and evaluate solutions to measuring problems?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47059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 smtClean="0">
                          <a:solidFill>
                            <a:srgbClr val="003F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Inferences </a:t>
                      </a:r>
                      <a:r>
                        <a:rPr lang="en-US" sz="1400" b="1" dirty="0">
                          <a:solidFill>
                            <a:srgbClr val="003F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Proxy Variables: Mock Atomic Force Microscope</a:t>
                      </a:r>
                      <a:endParaRPr lang="en-US" sz="1400" b="1" dirty="0">
                        <a:solidFill>
                          <a:srgbClr val="003F7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3F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do we count or measure things we cannot observe directly?</a:t>
                      </a:r>
                      <a:endParaRPr lang="en-US" sz="1400" b="1" dirty="0">
                        <a:solidFill>
                          <a:srgbClr val="003F7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3F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</a:t>
                      </a:r>
                      <a:endParaRPr lang="en-US" sz="1400" b="1" dirty="0">
                        <a:solidFill>
                          <a:srgbClr val="003F7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6780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 Resolution </a:t>
                      </a: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Noise:  Operational Amplifiers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the trade-offs and benefits to amplifying a signal?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004396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1400" b="1" dirty="0" smtClean="0">
                          <a:solidFill>
                            <a:srgbClr val="003F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Calibration </a:t>
                      </a:r>
                      <a:r>
                        <a:rPr lang="en-US" sz="1400" b="1" dirty="0">
                          <a:solidFill>
                            <a:srgbClr val="003F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Inferring Properties from Light Behavior</a:t>
                      </a:r>
                      <a:endParaRPr lang="en-US" sz="1400" b="1" dirty="0">
                        <a:solidFill>
                          <a:srgbClr val="003F7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3F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we use light as a quantifiable proxy variable and how do we make our light measurements meaningful for population density?</a:t>
                      </a:r>
                      <a:endParaRPr lang="en-US" sz="1400" b="1" dirty="0">
                        <a:solidFill>
                          <a:srgbClr val="003F7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3F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solidFill>
                          <a:srgbClr val="003F7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47836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Case </a:t>
                      </a: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Study:  Mapping Death Valley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we make inferences from microbe populations to develop a water management plan?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46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228600" y="685800"/>
            <a:ext cx="8915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dirty="0" smtClean="0">
                <a:solidFill>
                  <a:srgbClr val="800040"/>
                </a:solidFill>
              </a:rPr>
              <a:t>Next steps: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228600" y="1447800"/>
            <a:ext cx="8382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AutoNum type="arabicPeriod"/>
            </a:pPr>
            <a:r>
              <a:rPr lang="en-US" sz="2400" dirty="0" smtClean="0"/>
              <a:t>Let us help you in any way we can.  </a:t>
            </a:r>
          </a:p>
          <a:p>
            <a:pPr marL="342900" indent="-342900">
              <a:spcBef>
                <a:spcPct val="50000"/>
              </a:spcBef>
              <a:buFont typeface="Arial" charset="0"/>
              <a:buAutoNum type="arabicPeriod"/>
            </a:pPr>
            <a:r>
              <a:rPr lang="en-US" sz="2400" dirty="0" smtClean="0"/>
              <a:t>Interested in summer program or field testing – contact me.</a:t>
            </a:r>
            <a:endParaRPr lang="en-US" sz="2400" dirty="0"/>
          </a:p>
          <a:p>
            <a:pPr marL="342900" indent="-342900">
              <a:spcBef>
                <a:spcPct val="50000"/>
              </a:spcBef>
              <a:buFont typeface="Arial" charset="0"/>
              <a:buAutoNum type="arabicPeriod"/>
            </a:pPr>
            <a:r>
              <a:rPr lang="en-US" sz="2400" dirty="0"/>
              <a:t>Do you see lessons such as these fitting in nicely with your current </a:t>
            </a:r>
            <a:r>
              <a:rPr lang="en-US" sz="2400" dirty="0" smtClean="0"/>
              <a:t>curriculum?   Explore the modules at each station.</a:t>
            </a:r>
            <a:endParaRPr lang="en-US" sz="2400" dirty="0"/>
          </a:p>
          <a:p>
            <a:pPr marL="342900" indent="-342900">
              <a:spcBef>
                <a:spcPct val="50000"/>
              </a:spcBef>
            </a:pP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44958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ea typeface="ＭＳ Ｐゴシック" pitchFamily="1" charset="-128"/>
              </a:rPr>
              <a:t>IF YOU ARE INTERESTED IN BEING A PART OF THIS PROCESS, PLEASE CONTACT CLAUDIA (</a:t>
            </a:r>
            <a:r>
              <a:rPr lang="en-US" sz="2000" dirty="0" smtClean="0">
                <a:ea typeface="ＭＳ Ｐゴシック" pitchFamily="1" charset="-128"/>
                <a:hlinkClick r:id="rId3"/>
              </a:rPr>
              <a:t>CLUDWIG@SYSTEMSBIOLOGY.ORG</a:t>
            </a:r>
            <a:r>
              <a:rPr lang="en-US" sz="2000" dirty="0" smtClean="0">
                <a:ea typeface="ＭＳ Ｐゴシック" pitchFamily="1" charset="-128"/>
              </a:rPr>
              <a:t>, 206-732-1453).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860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62000"/>
            <a:ext cx="8839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Nitin </a:t>
            </a:r>
            <a:r>
              <a:rPr lang="en-US" sz="2800" dirty="0" smtClean="0"/>
              <a:t>Baliga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Chris </a:t>
            </a:r>
            <a:r>
              <a:rPr lang="en-US" sz="2800" dirty="0" err="1" smtClean="0"/>
              <a:t>Lausted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Baliga Lab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Institute for Systems Biology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National </a:t>
            </a:r>
            <a:r>
              <a:rPr lang="en-US" sz="2800" smtClean="0"/>
              <a:t>Science Foundation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All the teachers and students who have been </a:t>
            </a:r>
            <a:r>
              <a:rPr lang="en-US" sz="2800" b="1" dirty="0" smtClean="0"/>
              <a:t>involved  - especially Brad Moore, Eric </a:t>
            </a:r>
            <a:r>
              <a:rPr lang="en-US" sz="2800" b="1" dirty="0" err="1" smtClean="0"/>
              <a:t>Muh</a:t>
            </a:r>
            <a:r>
              <a:rPr lang="en-US" sz="2800" b="1" dirty="0" err="1" smtClean="0"/>
              <a:t>s</a:t>
            </a:r>
            <a:r>
              <a:rPr lang="en-US" sz="2800" b="1" dirty="0" smtClean="0"/>
              <a:t>, </a:t>
            </a:r>
            <a:r>
              <a:rPr lang="en-US" sz="2800" b="1" dirty="0" smtClean="0"/>
              <a:t>Kim </a:t>
            </a:r>
            <a:r>
              <a:rPr lang="en-US" sz="2800" b="1" dirty="0" err="1" smtClean="0"/>
              <a:t>Sciarrone</a:t>
            </a:r>
            <a:r>
              <a:rPr lang="en-US" sz="2800" b="1" dirty="0" smtClean="0"/>
              <a:t>, Mari Herbert </a:t>
            </a:r>
            <a:r>
              <a:rPr lang="en-US" sz="2800" b="1" dirty="0" smtClean="0"/>
              <a:t>and our curriculum team… 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33400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0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13849" r="7445" b="12506"/>
          <a:stretch/>
        </p:blipFill>
        <p:spPr>
          <a:xfrm>
            <a:off x="-107414" y="838201"/>
            <a:ext cx="932269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3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90339" y="1676400"/>
            <a:ext cx="8372661" cy="2126484"/>
            <a:chOff x="685800" y="2057400"/>
            <a:chExt cx="9760135" cy="2524893"/>
          </a:xfrm>
        </p:grpSpPr>
        <p:pic>
          <p:nvPicPr>
            <p:cNvPr id="12" name="Picture 4" descr="healthcar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057400"/>
              <a:ext cx="20574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agricultur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796" y="2057400"/>
              <a:ext cx="2057399" cy="192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pow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4961" y="2057400"/>
              <a:ext cx="2057400" cy="1914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8"/>
            <p:cNvSpPr txBox="1">
              <a:spLocks noChangeArrowheads="1"/>
            </p:cNvSpPr>
            <p:nvPr/>
          </p:nvSpPr>
          <p:spPr bwMode="auto">
            <a:xfrm>
              <a:off x="685800" y="4038600"/>
              <a:ext cx="2209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dirty="0">
                  <a:solidFill>
                    <a:srgbClr val="5E6A71"/>
                  </a:solidFill>
                </a:rPr>
                <a:t>Health Care</a:t>
              </a:r>
            </a:p>
          </p:txBody>
        </p:sp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3084141" y="4034132"/>
              <a:ext cx="2336630" cy="54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dirty="0" smtClean="0">
                  <a:solidFill>
                    <a:srgbClr val="5E6A71"/>
                  </a:solidFill>
                </a:rPr>
                <a:t>Agriculture</a:t>
              </a:r>
              <a:endParaRPr lang="en-US" sz="2400" dirty="0">
                <a:solidFill>
                  <a:srgbClr val="5E6A71"/>
                </a:solidFill>
              </a:endParaRPr>
            </a:p>
          </p:txBody>
        </p: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8236135" y="4038600"/>
              <a:ext cx="2209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dirty="0">
                  <a:solidFill>
                    <a:srgbClr val="5E6A71"/>
                  </a:solidFill>
                </a:rPr>
                <a:t>Energy</a:t>
              </a:r>
            </a:p>
          </p:txBody>
        </p:sp>
      </p:grpSp>
      <p:pic>
        <p:nvPicPr>
          <p:cNvPr id="1026" name="Picture 2" descr="https://upload.wikimedia.org/wikipedia/commons/thumb/1/1a/Bachalpseeflowers.jpg/220px-Bachalpseeflower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r="13527"/>
          <a:stretch/>
        </p:blipFill>
        <p:spPr bwMode="auto">
          <a:xfrm>
            <a:off x="4724400" y="1676400"/>
            <a:ext cx="1858295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4584327" y="3344982"/>
            <a:ext cx="21974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5E6A71"/>
                </a:solidFill>
              </a:rPr>
              <a:t>Environment</a:t>
            </a:r>
            <a:endParaRPr lang="en-US" sz="2400" dirty="0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8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6245475" cy="4234397"/>
          </a:xfrm>
          <a:prstGeom prst="rect">
            <a:avLst/>
          </a:prstGeom>
        </p:spPr>
      </p:pic>
      <p:pic>
        <p:nvPicPr>
          <p:cNvPr id="3" name="Picture 2" descr="technology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35" y="2805363"/>
            <a:ext cx="3858265" cy="3519237"/>
          </a:xfrm>
          <a:prstGeom prst="rect">
            <a:avLst/>
          </a:prstGeom>
        </p:spPr>
      </p:pic>
      <p:pic>
        <p:nvPicPr>
          <p:cNvPr id="2" name="Picture 1" descr="biology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04323"/>
            <a:ext cx="4682979" cy="4258277"/>
          </a:xfrm>
          <a:prstGeom prst="rect">
            <a:avLst/>
          </a:prstGeom>
        </p:spPr>
      </p:pic>
      <p:pic>
        <p:nvPicPr>
          <p:cNvPr id="7" name="Picture 6" descr="computation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40" y="2057400"/>
            <a:ext cx="4771860" cy="434470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3F7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Cycle of Systems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5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Biology </a:t>
            </a:r>
            <a:r>
              <a:rPr lang="en-US" sz="2800" dirty="0"/>
              <a:t>is moving from descriptive </a:t>
            </a:r>
            <a:r>
              <a:rPr lang="en-US" sz="2800" dirty="0" smtClean="0"/>
              <a:t>science to </a:t>
            </a:r>
            <a:r>
              <a:rPr lang="en-US" sz="2800" dirty="0"/>
              <a:t>quantitative </a:t>
            </a:r>
            <a:r>
              <a:rPr lang="en-US" sz="2800" dirty="0" smtClean="0"/>
              <a:t>science, which is necessarily integrative – training systems thinkers is imperative</a:t>
            </a:r>
            <a:endParaRPr lang="en-US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918" y="1752600"/>
            <a:ext cx="8134082" cy="516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690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84437"/>
            <a:ext cx="8229600" cy="23161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Mission:  Cultivate cross-disciplinary skills for solving complex problems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14371" r="9268" b="17785"/>
          <a:stretch/>
        </p:blipFill>
        <p:spPr>
          <a:xfrm>
            <a:off x="2590800" y="113071"/>
            <a:ext cx="3962400" cy="15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5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https://see.systemsbiology.net/modules/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6934200" cy="5394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47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All modules 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11763"/>
          </a:xfrm>
        </p:spPr>
        <p:txBody>
          <a:bodyPr>
            <a:noAutofit/>
          </a:bodyPr>
          <a:lstStyle/>
          <a:p>
            <a:r>
              <a:rPr lang="en-US" sz="2500" dirty="0" smtClean="0"/>
              <a:t>Engaging</a:t>
            </a:r>
          </a:p>
          <a:p>
            <a:r>
              <a:rPr lang="en-US" sz="2500" dirty="0" smtClean="0"/>
              <a:t>Inclusive</a:t>
            </a:r>
          </a:p>
          <a:p>
            <a:r>
              <a:rPr lang="en-US" sz="2500" dirty="0" smtClean="0"/>
              <a:t>Collaborative</a:t>
            </a:r>
          </a:p>
          <a:p>
            <a:r>
              <a:rPr lang="en-US" sz="2500" dirty="0" smtClean="0"/>
              <a:t>Interdisciplinary</a:t>
            </a:r>
          </a:p>
          <a:p>
            <a:r>
              <a:rPr lang="en-US" sz="2500" dirty="0" smtClean="0"/>
              <a:t>Hands-on</a:t>
            </a:r>
          </a:p>
          <a:p>
            <a:r>
              <a:rPr lang="en-US" sz="2500" dirty="0" smtClean="0"/>
              <a:t>Inquiry-based</a:t>
            </a:r>
          </a:p>
          <a:p>
            <a:r>
              <a:rPr lang="en-US" sz="2500" dirty="0" smtClean="0"/>
              <a:t>Standards and research-based</a:t>
            </a:r>
          </a:p>
          <a:p>
            <a:r>
              <a:rPr lang="en-US" sz="2500" dirty="0" smtClean="0"/>
              <a:t>Written </a:t>
            </a:r>
            <a:r>
              <a:rPr lang="en-US" sz="2500" dirty="0"/>
              <a:t>to guide pedagogy</a:t>
            </a:r>
          </a:p>
          <a:p>
            <a:r>
              <a:rPr lang="en-US" sz="2500" dirty="0"/>
              <a:t>Focused on </a:t>
            </a:r>
            <a:r>
              <a:rPr lang="en-US" sz="2500" dirty="0" smtClean="0"/>
              <a:t>thinking and systems approaches</a:t>
            </a:r>
            <a:endParaRPr lang="en-US" sz="2500" dirty="0"/>
          </a:p>
          <a:p>
            <a:r>
              <a:rPr lang="en-US" sz="2500" dirty="0" smtClean="0"/>
              <a:t>Based on a problem, phenomenon, or case study </a:t>
            </a:r>
          </a:p>
          <a:p>
            <a:r>
              <a:rPr lang="en-US" sz="2500" dirty="0" smtClean="0"/>
              <a:t>Free and adaptable online with all needed materials</a:t>
            </a:r>
          </a:p>
          <a:p>
            <a:r>
              <a:rPr lang="en-US" sz="2500" dirty="0" smtClean="0"/>
              <a:t>Widely used in schools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84" y="-34635"/>
            <a:ext cx="3085715" cy="3158836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0"/>
            <a:ext cx="1828800" cy="275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7E Learning Cyc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8445" y="2790290"/>
            <a:ext cx="1865555" cy="17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ISB 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2362</TotalTime>
  <Words>1257</Words>
  <Application>Microsoft Office PowerPoint</Application>
  <PresentationFormat>On-screen Show (4:3)</PresentationFormat>
  <Paragraphs>191</Paragraphs>
  <Slides>33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Theme ISB 2011</vt:lpstr>
      <vt:lpstr>NGSS? Got it covered!  Bring engineering to your biology course.  Engage students with a case study involving halophiles as indicators of ecosystem health. Challenge students to design, build, use a data collection device while they collaborate to address an environmental issue. </vt:lpstr>
      <vt:lpstr>Agenda</vt:lpstr>
      <vt:lpstr>Institute for Systems Biology (ISB)</vt:lpstr>
      <vt:lpstr>PowerPoint Presentation</vt:lpstr>
      <vt:lpstr>PowerPoint Presentation</vt:lpstr>
      <vt:lpstr>Biology is moving from descriptive science to quantitative science, which is necessarily integrative – training systems thinkers is imperative</vt:lpstr>
      <vt:lpstr>PowerPoint Presentation</vt:lpstr>
      <vt:lpstr>https://see.systemsbiology.net/modules/</vt:lpstr>
      <vt:lpstr>All modules are</vt:lpstr>
      <vt:lpstr>A spectacular collaboration!</vt:lpstr>
      <vt:lpstr>PowerPoint Presentation</vt:lpstr>
      <vt:lpstr>NGSS Big Picture View</vt:lpstr>
      <vt:lpstr>PowerPoint Presentation</vt:lpstr>
      <vt:lpstr>Observing Beyond our Senses: Inquiry Drives Technology</vt:lpstr>
      <vt:lpstr>PowerPoint Presentation</vt:lpstr>
      <vt:lpstr>Death Valley Case Study </vt:lpstr>
      <vt:lpstr>Design: An Iterative Process</vt:lpstr>
      <vt:lpstr>PowerPoint Presentation</vt:lpstr>
      <vt:lpstr>Mock Atomic Force Microscope:  Inferences from proxy variable, exploration of issues of resolution and pattern prediction</vt:lpstr>
      <vt:lpstr>Students measure, graph and work with uncertainty.</vt:lpstr>
      <vt:lpstr>What are the trade offs and benefits of amplifying a signal?</vt:lpstr>
      <vt:lpstr>Semaphore as a means to teach signal vs. noise</vt:lpstr>
      <vt:lpstr>All of that’s through air – but what about our case study?</vt:lpstr>
      <vt:lpstr>PowerPoint Presentation</vt:lpstr>
      <vt:lpstr>Students build and calibrate a simple electro-optical measuring device.  Photoresistor  LED light source  Insert test tube with microorganism sample here</vt:lpstr>
      <vt:lpstr>PowerPoint Presentation</vt:lpstr>
      <vt:lpstr>Students collaborate to prepare graphical displays of their data</vt:lpstr>
      <vt:lpstr>Curriculum Website</vt:lpstr>
      <vt:lpstr>Questions?</vt:lpstr>
      <vt:lpstr>Exploring 2 lessons</vt:lpstr>
      <vt:lpstr>PowerPoint Presentation</vt:lpstr>
      <vt:lpstr>Acknowledgements</vt:lpstr>
      <vt:lpstr>PowerPoint Presentation</vt:lpstr>
    </vt:vector>
  </TitlesOfParts>
  <Company>ISB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Bringing Systems Thinking to your High School Students through Science Content</dc:title>
  <dc:creator>cludwig</dc:creator>
  <cp:lastModifiedBy>Claudia Ludwig</cp:lastModifiedBy>
  <cp:revision>123</cp:revision>
  <dcterms:created xsi:type="dcterms:W3CDTF">2012-07-23T19:56:01Z</dcterms:created>
  <dcterms:modified xsi:type="dcterms:W3CDTF">2016-11-14T02:11:05Z</dcterms:modified>
</cp:coreProperties>
</file>