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5.xml" ContentType="application/vnd.openxmlformats-officedocument.presentationml.notesSlide+xml"/>
  <Override PartName="/ppt/charts/chart7.xml" ContentType="application/vnd.openxmlformats-officedocument.drawingml.chart+xml"/>
  <Override PartName="/ppt/theme/themeOverride1.xml" ContentType="application/vnd.openxmlformats-officedocument.themeOverride+xml"/>
  <Override PartName="/ppt/charts/chart8.xml" ContentType="application/vnd.openxmlformats-officedocument.drawingml.chart+xml"/>
  <Override PartName="/ppt/theme/themeOverride2.xml" ContentType="application/vnd.openxmlformats-officedocument.themeOverride+xml"/>
  <Override PartName="/ppt/charts/chart9.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72" r:id="rId3"/>
    <p:sldId id="270" r:id="rId4"/>
    <p:sldId id="269" r:id="rId5"/>
    <p:sldId id="271" r:id="rId6"/>
    <p:sldId id="27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AEAE"/>
    <a:srgbClr val="A9A9A9"/>
    <a:srgbClr val="7890A6"/>
    <a:srgbClr val="E8E8E8"/>
    <a:srgbClr val="000000"/>
    <a:srgbClr val="FFFF99"/>
    <a:srgbClr val="FFFF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682" autoAdjust="0"/>
  </p:normalViewPr>
  <p:slideViewPr>
    <p:cSldViewPr>
      <p:cViewPr>
        <p:scale>
          <a:sx n="120" d="100"/>
          <a:sy n="120" d="100"/>
        </p:scale>
        <p:origin x="330" y="10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isb-1\~aboleda\pH.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isb-1\~aboleda\pH.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isb-1\~aboleda\pH.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7.xml.rels><?xml version="1.0" encoding="UTF-8" standalone="yes"?>
<Relationships xmlns="http://schemas.openxmlformats.org/package/2006/relationships"><Relationship Id="rId2" Type="http://schemas.openxmlformats.org/officeDocument/2006/relationships/oleObject" Target="file:///\\isb-1\~aboleda\pH.xlsx" TargetMode="External"/><Relationship Id="rId1" Type="http://schemas.openxmlformats.org/officeDocument/2006/relationships/themeOverride" Target="../theme/themeOverride1.xml"/></Relationships>
</file>

<file path=ppt/charts/_rels/chart8.xml.rels><?xml version="1.0" encoding="UTF-8" standalone="yes"?>
<Relationships xmlns="http://schemas.openxmlformats.org/package/2006/relationships"><Relationship Id="rId2" Type="http://schemas.openxmlformats.org/officeDocument/2006/relationships/oleObject" Target="file:///\\isb-1\~aboleda\pH.xlsx" TargetMode="External"/><Relationship Id="rId1" Type="http://schemas.openxmlformats.org/officeDocument/2006/relationships/themeOverride" Target="../theme/themeOverride2.xml"/></Relationships>
</file>

<file path=ppt/charts/_rels/chart9.xml.rels><?xml version="1.0" encoding="UTF-8" standalone="yes"?>
<Relationships xmlns="http://schemas.openxmlformats.org/package/2006/relationships"><Relationship Id="rId2" Type="http://schemas.openxmlformats.org/officeDocument/2006/relationships/oleObject" Target="file:///\\isb-1\~aboleda\pH.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pH Level</a:t>
            </a:r>
          </a:p>
        </c:rich>
      </c:tx>
      <c:layout>
        <c:manualLayout>
          <c:xMode val="edge"/>
          <c:yMode val="edge"/>
          <c:x val="0.13911949685534622"/>
          <c:y val="1.9417470780146603E-2"/>
        </c:manualLayout>
      </c:layout>
      <c:overlay val="0"/>
    </c:title>
    <c:autoTitleDeleted val="0"/>
    <c:plotArea>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Sheet1!$F$4</c:f>
              <c:numCache>
                <c:formatCode>General</c:formatCode>
                <c:ptCount val="1"/>
                <c:pt idx="0">
                  <c:v>7.8</c:v>
                </c:pt>
              </c:numCache>
            </c:numRef>
          </c:val>
        </c:ser>
        <c:dLbls>
          <c:showLegendKey val="0"/>
          <c:showVal val="0"/>
          <c:showCatName val="0"/>
          <c:showSerName val="0"/>
          <c:showPercent val="0"/>
          <c:showBubbleSize val="0"/>
        </c:dLbls>
        <c:gapWidth val="150"/>
        <c:axId val="26836992"/>
        <c:axId val="26838528"/>
      </c:barChart>
      <c:catAx>
        <c:axId val="26836992"/>
        <c:scaling>
          <c:orientation val="minMax"/>
        </c:scaling>
        <c:delete val="1"/>
        <c:axPos val="b"/>
        <c:majorTickMark val="out"/>
        <c:minorTickMark val="none"/>
        <c:tickLblPos val="none"/>
        <c:crossAx val="26838528"/>
        <c:crosses val="autoZero"/>
        <c:auto val="1"/>
        <c:lblAlgn val="ctr"/>
        <c:lblOffset val="100"/>
        <c:noMultiLvlLbl val="0"/>
      </c:catAx>
      <c:valAx>
        <c:axId val="26838528"/>
        <c:scaling>
          <c:orientation val="minMax"/>
          <c:max val="9"/>
          <c:min val="7"/>
        </c:scaling>
        <c:delete val="0"/>
        <c:axPos val="l"/>
        <c:majorGridlines/>
        <c:numFmt formatCode="General" sourceLinked="1"/>
        <c:majorTickMark val="out"/>
        <c:minorTickMark val="none"/>
        <c:tickLblPos val="nextTo"/>
        <c:crossAx val="26836992"/>
        <c:crosses val="autoZero"/>
        <c:crossBetween val="between"/>
      </c:valAx>
      <c:spPr>
        <a:solidFill>
          <a:schemeClr val="accent3">
            <a:lumMod val="40000"/>
            <a:lumOff val="60000"/>
          </a:schemeClr>
        </a:solidFill>
        <a:ln w="25400">
          <a:noFill/>
        </a:ln>
      </c:spPr>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372109146734001"/>
          <c:y val="0.15922326039720225"/>
          <c:w val="0.46822859406725137"/>
          <c:h val="0.81488677856260261"/>
        </c:manualLayout>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Sheet1!$F$3</c:f>
              <c:numCache>
                <c:formatCode>General</c:formatCode>
                <c:ptCount val="1"/>
                <c:pt idx="0">
                  <c:v>8.1</c:v>
                </c:pt>
              </c:numCache>
            </c:numRef>
          </c:val>
        </c:ser>
        <c:dLbls>
          <c:showLegendKey val="0"/>
          <c:showVal val="0"/>
          <c:showCatName val="0"/>
          <c:showSerName val="0"/>
          <c:showPercent val="0"/>
          <c:showBubbleSize val="0"/>
        </c:dLbls>
        <c:gapWidth val="150"/>
        <c:axId val="26854528"/>
        <c:axId val="26856064"/>
      </c:barChart>
      <c:catAx>
        <c:axId val="26854528"/>
        <c:scaling>
          <c:orientation val="minMax"/>
        </c:scaling>
        <c:delete val="1"/>
        <c:axPos val="b"/>
        <c:majorTickMark val="out"/>
        <c:minorTickMark val="none"/>
        <c:tickLblPos val="none"/>
        <c:crossAx val="26856064"/>
        <c:crosses val="autoZero"/>
        <c:auto val="1"/>
        <c:lblAlgn val="ctr"/>
        <c:lblOffset val="100"/>
        <c:noMultiLvlLbl val="0"/>
      </c:catAx>
      <c:valAx>
        <c:axId val="26856064"/>
        <c:scaling>
          <c:orientation val="minMax"/>
          <c:max val="9"/>
          <c:min val="7"/>
        </c:scaling>
        <c:delete val="1"/>
        <c:axPos val="l"/>
        <c:majorGridlines/>
        <c:numFmt formatCode="General" sourceLinked="1"/>
        <c:majorTickMark val="out"/>
        <c:minorTickMark val="none"/>
        <c:tickLblPos val="nextTo"/>
        <c:crossAx val="26854528"/>
        <c:crosses val="autoZero"/>
        <c:crossBetween val="between"/>
      </c:valAx>
      <c:spPr>
        <a:solidFill>
          <a:schemeClr val="accent3">
            <a:lumMod val="40000"/>
            <a:lumOff val="60000"/>
          </a:schemeClr>
        </a:solidFill>
        <a:ln w="25400">
          <a:no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824939335413298"/>
          <c:y val="0.139805789617055"/>
          <c:w val="0.46822859406725137"/>
          <c:h val="0.81812302369262702"/>
        </c:manualLayout>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Sheet1!$F$2</c:f>
              <c:numCache>
                <c:formatCode>General</c:formatCode>
                <c:ptCount val="1"/>
                <c:pt idx="0">
                  <c:v>8.2000000000000011</c:v>
                </c:pt>
              </c:numCache>
            </c:numRef>
          </c:val>
        </c:ser>
        <c:dLbls>
          <c:showLegendKey val="0"/>
          <c:showVal val="0"/>
          <c:showCatName val="0"/>
          <c:showSerName val="0"/>
          <c:showPercent val="0"/>
          <c:showBubbleSize val="0"/>
        </c:dLbls>
        <c:gapWidth val="150"/>
        <c:axId val="32706560"/>
        <c:axId val="32708096"/>
      </c:barChart>
      <c:catAx>
        <c:axId val="32706560"/>
        <c:scaling>
          <c:orientation val="minMax"/>
        </c:scaling>
        <c:delete val="1"/>
        <c:axPos val="b"/>
        <c:majorTickMark val="out"/>
        <c:minorTickMark val="none"/>
        <c:tickLblPos val="none"/>
        <c:crossAx val="32708096"/>
        <c:crosses val="autoZero"/>
        <c:auto val="1"/>
        <c:lblAlgn val="ctr"/>
        <c:lblOffset val="100"/>
        <c:noMultiLvlLbl val="0"/>
      </c:catAx>
      <c:valAx>
        <c:axId val="32708096"/>
        <c:scaling>
          <c:orientation val="minMax"/>
          <c:max val="9"/>
          <c:min val="7"/>
        </c:scaling>
        <c:delete val="1"/>
        <c:axPos val="l"/>
        <c:majorGridlines/>
        <c:numFmt formatCode="General" sourceLinked="1"/>
        <c:majorTickMark val="out"/>
        <c:minorTickMark val="none"/>
        <c:tickLblPos val="nextTo"/>
        <c:crossAx val="32706560"/>
        <c:crosses val="autoZero"/>
        <c:crossBetween val="between"/>
      </c:valAx>
      <c:spPr>
        <a:solidFill>
          <a:schemeClr val="accent3">
            <a:lumMod val="40000"/>
            <a:lumOff val="60000"/>
          </a:schemeClr>
        </a:solidFill>
        <a:ln w="25400">
          <a:noFill/>
        </a:ln>
      </c:spPr>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1"/>
    </mc:Choice>
    <mc:Fallback>
      <c:style val="31"/>
    </mc:Fallback>
  </mc:AlternateContent>
  <c:chart>
    <c:title>
      <c:tx>
        <c:rich>
          <a:bodyPr/>
          <a:lstStyle/>
          <a:p>
            <a:pPr>
              <a:defRPr/>
            </a:pPr>
            <a:r>
              <a:rPr lang="en-US"/>
              <a:t>pH scale</a:t>
            </a:r>
          </a:p>
        </c:rich>
      </c:tx>
      <c:layout>
        <c:manualLayout>
          <c:xMode val="edge"/>
          <c:yMode val="edge"/>
          <c:x val="0.44594524642752864"/>
          <c:y val="0"/>
        </c:manualLayout>
      </c:layout>
      <c:overlay val="0"/>
    </c:title>
    <c:autoTitleDeleted val="0"/>
    <c:plotArea>
      <c:layout/>
      <c:barChart>
        <c:barDir val="bar"/>
        <c:grouping val="stacked"/>
        <c:varyColors val="0"/>
        <c:ser>
          <c:idx val="0"/>
          <c:order val="0"/>
          <c:invertIfNegative val="0"/>
          <c:val>
            <c:numRef>
              <c:f>Sheet1!$A$3</c:f>
              <c:numCache>
                <c:formatCode>General</c:formatCode>
                <c:ptCount val="1"/>
                <c:pt idx="0">
                  <c:v>7</c:v>
                </c:pt>
              </c:numCache>
            </c:numRef>
          </c:val>
        </c:ser>
        <c:ser>
          <c:idx val="1"/>
          <c:order val="1"/>
          <c:invertIfNegative val="0"/>
          <c:val>
            <c:numLit>
              <c:formatCode>General</c:formatCode>
              <c:ptCount val="1"/>
              <c:pt idx="0">
                <c:v>7</c:v>
              </c:pt>
            </c:numLit>
          </c:val>
        </c:ser>
        <c:dLbls>
          <c:showLegendKey val="0"/>
          <c:showVal val="0"/>
          <c:showCatName val="0"/>
          <c:showSerName val="0"/>
          <c:showPercent val="0"/>
          <c:showBubbleSize val="0"/>
        </c:dLbls>
        <c:gapWidth val="75"/>
        <c:overlap val="100"/>
        <c:axId val="32661504"/>
        <c:axId val="32663040"/>
      </c:barChart>
      <c:catAx>
        <c:axId val="32661504"/>
        <c:scaling>
          <c:orientation val="minMax"/>
        </c:scaling>
        <c:delete val="1"/>
        <c:axPos val="l"/>
        <c:majorTickMark val="none"/>
        <c:minorTickMark val="none"/>
        <c:tickLblPos val="none"/>
        <c:crossAx val="32663040"/>
        <c:crosses val="autoZero"/>
        <c:auto val="1"/>
        <c:lblAlgn val="ctr"/>
        <c:lblOffset val="100"/>
        <c:noMultiLvlLbl val="0"/>
      </c:catAx>
      <c:valAx>
        <c:axId val="32663040"/>
        <c:scaling>
          <c:orientation val="minMax"/>
          <c:max val="14"/>
        </c:scaling>
        <c:delete val="0"/>
        <c:axPos val="b"/>
        <c:majorGridlines/>
        <c:numFmt formatCode="General" sourceLinked="1"/>
        <c:majorTickMark val="none"/>
        <c:minorTickMark val="none"/>
        <c:tickLblPos val="nextTo"/>
        <c:crossAx val="32661504"/>
        <c:crosses val="autoZero"/>
        <c:crossBetween val="between"/>
        <c:majorUnit val="1"/>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pH Level</a:t>
            </a:r>
          </a:p>
        </c:rich>
      </c:tx>
      <c:layout>
        <c:manualLayout>
          <c:xMode val="edge"/>
          <c:yMode val="edge"/>
          <c:x val="0.23435008123984497"/>
          <c:y val="2.5889961040195499E-2"/>
        </c:manualLayout>
      </c:layout>
      <c:overlay val="0"/>
    </c:title>
    <c:autoTitleDeleted val="0"/>
    <c:plotArea>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Sheet1!$C$1</c:f>
              <c:numCache>
                <c:formatCode>General</c:formatCode>
                <c:ptCount val="1"/>
                <c:pt idx="0">
                  <c:v>6.8</c:v>
                </c:pt>
              </c:numCache>
            </c:numRef>
          </c:val>
        </c:ser>
        <c:dLbls>
          <c:showLegendKey val="0"/>
          <c:showVal val="0"/>
          <c:showCatName val="0"/>
          <c:showSerName val="0"/>
          <c:showPercent val="0"/>
          <c:showBubbleSize val="0"/>
        </c:dLbls>
        <c:gapWidth val="150"/>
        <c:axId val="71407872"/>
        <c:axId val="71413760"/>
      </c:barChart>
      <c:catAx>
        <c:axId val="71407872"/>
        <c:scaling>
          <c:orientation val="minMax"/>
        </c:scaling>
        <c:delete val="1"/>
        <c:axPos val="b"/>
        <c:majorTickMark val="out"/>
        <c:minorTickMark val="none"/>
        <c:tickLblPos val="none"/>
        <c:crossAx val="71413760"/>
        <c:crosses val="autoZero"/>
        <c:auto val="1"/>
        <c:lblAlgn val="ctr"/>
        <c:lblOffset val="100"/>
        <c:noMultiLvlLbl val="0"/>
      </c:catAx>
      <c:valAx>
        <c:axId val="71413760"/>
        <c:scaling>
          <c:orientation val="minMax"/>
          <c:max val="14"/>
        </c:scaling>
        <c:delete val="0"/>
        <c:axPos val="l"/>
        <c:majorGridlines/>
        <c:numFmt formatCode="General" sourceLinked="1"/>
        <c:majorTickMark val="out"/>
        <c:minorTickMark val="none"/>
        <c:tickLblPos val="nextTo"/>
        <c:crossAx val="71407872"/>
        <c:crosses val="autoZero"/>
        <c:crossBetween val="between"/>
        <c:majorUnit val="1"/>
      </c:valAx>
      <c:spPr>
        <a:solidFill>
          <a:srgbClr val="9BBB59">
            <a:lumMod val="40000"/>
            <a:lumOff val="60000"/>
          </a:srgbClr>
        </a:solidFill>
      </c:spPr>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pH Level</a:t>
            </a:r>
          </a:p>
        </c:rich>
      </c:tx>
      <c:layout>
        <c:manualLayout>
          <c:xMode val="edge"/>
          <c:yMode val="edge"/>
          <c:x val="0.23435008123984497"/>
          <c:y val="2.5889961040195402E-2"/>
        </c:manualLayout>
      </c:layout>
      <c:overlay val="0"/>
    </c:title>
    <c:autoTitleDeleted val="0"/>
    <c:plotArea>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Sheet1!$A$1</c:f>
              <c:numCache>
                <c:formatCode>General</c:formatCode>
                <c:ptCount val="1"/>
                <c:pt idx="0">
                  <c:v>8.8000000000000007</c:v>
                </c:pt>
              </c:numCache>
            </c:numRef>
          </c:val>
        </c:ser>
        <c:dLbls>
          <c:showLegendKey val="0"/>
          <c:showVal val="0"/>
          <c:showCatName val="0"/>
          <c:showSerName val="0"/>
          <c:showPercent val="0"/>
          <c:showBubbleSize val="0"/>
        </c:dLbls>
        <c:gapWidth val="150"/>
        <c:axId val="53813632"/>
        <c:axId val="53815168"/>
      </c:barChart>
      <c:catAx>
        <c:axId val="53813632"/>
        <c:scaling>
          <c:orientation val="minMax"/>
        </c:scaling>
        <c:delete val="1"/>
        <c:axPos val="b"/>
        <c:majorTickMark val="out"/>
        <c:minorTickMark val="none"/>
        <c:tickLblPos val="none"/>
        <c:crossAx val="53815168"/>
        <c:crosses val="autoZero"/>
        <c:auto val="1"/>
        <c:lblAlgn val="ctr"/>
        <c:lblOffset val="100"/>
        <c:noMultiLvlLbl val="0"/>
      </c:catAx>
      <c:valAx>
        <c:axId val="53815168"/>
        <c:scaling>
          <c:orientation val="minMax"/>
          <c:max val="14"/>
        </c:scaling>
        <c:delete val="0"/>
        <c:axPos val="l"/>
        <c:majorGridlines/>
        <c:numFmt formatCode="General" sourceLinked="1"/>
        <c:majorTickMark val="out"/>
        <c:minorTickMark val="none"/>
        <c:tickLblPos val="nextTo"/>
        <c:crossAx val="53813632"/>
        <c:crosses val="autoZero"/>
        <c:crossBetween val="between"/>
        <c:majorUnit val="1"/>
      </c:valAx>
      <c:spPr>
        <a:noFill/>
        <a:ln w="25400">
          <a:noFill/>
        </a:ln>
      </c:spPr>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600"/>
              <a:t>pH Level</a:t>
            </a:r>
          </a:p>
        </c:rich>
      </c:tx>
      <c:layout>
        <c:manualLayout>
          <c:xMode val="edge"/>
          <c:yMode val="edge"/>
          <c:x val="0.12654088050314499"/>
          <c:y val="2.5889961040195499E-2"/>
        </c:manualLayout>
      </c:layout>
      <c:overlay val="0"/>
    </c:title>
    <c:autoTitleDeleted val="0"/>
    <c:plotArea>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Sheet1!$F$4</c:f>
              <c:numCache>
                <c:formatCode>General</c:formatCode>
                <c:ptCount val="1"/>
                <c:pt idx="0">
                  <c:v>7.8</c:v>
                </c:pt>
              </c:numCache>
            </c:numRef>
          </c:val>
        </c:ser>
        <c:dLbls>
          <c:showLegendKey val="0"/>
          <c:showVal val="0"/>
          <c:showCatName val="0"/>
          <c:showSerName val="0"/>
          <c:showPercent val="0"/>
          <c:showBubbleSize val="0"/>
        </c:dLbls>
        <c:gapWidth val="150"/>
        <c:axId val="71163904"/>
        <c:axId val="71165440"/>
      </c:barChart>
      <c:catAx>
        <c:axId val="71163904"/>
        <c:scaling>
          <c:orientation val="minMax"/>
        </c:scaling>
        <c:delete val="1"/>
        <c:axPos val="b"/>
        <c:majorTickMark val="out"/>
        <c:minorTickMark val="none"/>
        <c:tickLblPos val="none"/>
        <c:crossAx val="71165440"/>
        <c:crosses val="autoZero"/>
        <c:auto val="1"/>
        <c:lblAlgn val="ctr"/>
        <c:lblOffset val="100"/>
        <c:noMultiLvlLbl val="0"/>
      </c:catAx>
      <c:valAx>
        <c:axId val="71165440"/>
        <c:scaling>
          <c:orientation val="minMax"/>
          <c:max val="9"/>
          <c:min val="7"/>
        </c:scaling>
        <c:delete val="0"/>
        <c:axPos val="l"/>
        <c:majorGridlines/>
        <c:numFmt formatCode="General" sourceLinked="1"/>
        <c:majorTickMark val="out"/>
        <c:minorTickMark val="none"/>
        <c:tickLblPos val="nextTo"/>
        <c:crossAx val="71163904"/>
        <c:crosses val="autoZero"/>
        <c:crossBetween val="between"/>
      </c:valAx>
      <c:spPr>
        <a:solidFill>
          <a:schemeClr val="accent3">
            <a:lumMod val="40000"/>
            <a:lumOff val="60000"/>
          </a:schemeClr>
        </a:solidFill>
        <a:ln w="25400">
          <a:noFill/>
        </a:ln>
      </c:spPr>
    </c:plotArea>
    <c:plotVisOnly val="1"/>
    <c:dispBlanksAs val="gap"/>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600"/>
              <a:t>pH Level</a:t>
            </a:r>
          </a:p>
        </c:rich>
      </c:tx>
      <c:layout>
        <c:manualLayout>
          <c:xMode val="edge"/>
          <c:yMode val="edge"/>
          <c:x val="0.12654088050314499"/>
          <c:y val="2.5889961040195402E-2"/>
        </c:manualLayout>
      </c:layout>
      <c:overlay val="0"/>
    </c:title>
    <c:autoTitleDeleted val="0"/>
    <c:plotArea>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Sheet1!$F$2</c:f>
              <c:numCache>
                <c:formatCode>General</c:formatCode>
                <c:ptCount val="1"/>
                <c:pt idx="0">
                  <c:v>8.2000000000000011</c:v>
                </c:pt>
              </c:numCache>
            </c:numRef>
          </c:val>
        </c:ser>
        <c:dLbls>
          <c:showLegendKey val="0"/>
          <c:showVal val="0"/>
          <c:showCatName val="0"/>
          <c:showSerName val="0"/>
          <c:showPercent val="0"/>
          <c:showBubbleSize val="0"/>
        </c:dLbls>
        <c:gapWidth val="150"/>
        <c:axId val="71193728"/>
        <c:axId val="71195264"/>
      </c:barChart>
      <c:catAx>
        <c:axId val="71193728"/>
        <c:scaling>
          <c:orientation val="minMax"/>
        </c:scaling>
        <c:delete val="1"/>
        <c:axPos val="b"/>
        <c:majorTickMark val="out"/>
        <c:minorTickMark val="none"/>
        <c:tickLblPos val="none"/>
        <c:crossAx val="71195264"/>
        <c:crosses val="autoZero"/>
        <c:auto val="1"/>
        <c:lblAlgn val="ctr"/>
        <c:lblOffset val="100"/>
        <c:noMultiLvlLbl val="0"/>
      </c:catAx>
      <c:valAx>
        <c:axId val="71195264"/>
        <c:scaling>
          <c:orientation val="minMax"/>
          <c:max val="9"/>
          <c:min val="7"/>
        </c:scaling>
        <c:delete val="0"/>
        <c:axPos val="l"/>
        <c:majorGridlines/>
        <c:numFmt formatCode="General" sourceLinked="1"/>
        <c:majorTickMark val="out"/>
        <c:minorTickMark val="none"/>
        <c:tickLblPos val="nextTo"/>
        <c:crossAx val="71193728"/>
        <c:crosses val="autoZero"/>
        <c:crossBetween val="between"/>
      </c:valAx>
      <c:spPr>
        <a:solidFill>
          <a:schemeClr val="accent3">
            <a:lumMod val="40000"/>
            <a:lumOff val="60000"/>
          </a:schemeClr>
        </a:solidFill>
        <a:ln w="25400">
          <a:noFill/>
        </a:ln>
      </c:spPr>
    </c:plotArea>
    <c:plotVisOnly val="1"/>
    <c:dispBlanksAs val="gap"/>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sz="1600"/>
              <a:t>pH Level</a:t>
            </a:r>
          </a:p>
        </c:rich>
      </c:tx>
      <c:layout>
        <c:manualLayout>
          <c:xMode val="edge"/>
          <c:yMode val="edge"/>
          <c:x val="0.12654088050314499"/>
          <c:y val="2.5889961040195402E-2"/>
        </c:manualLayout>
      </c:layout>
      <c:overlay val="0"/>
    </c:title>
    <c:autoTitleDeleted val="0"/>
    <c:plotArea>
      <c:layout/>
      <c:barChart>
        <c:barDir val="col"/>
        <c:grouping val="clustered"/>
        <c:varyColors val="0"/>
        <c:ser>
          <c:idx val="0"/>
          <c:order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val>
            <c:numRef>
              <c:f>Sheet1!$F$3</c:f>
              <c:numCache>
                <c:formatCode>General</c:formatCode>
                <c:ptCount val="1"/>
                <c:pt idx="0">
                  <c:v>8.1</c:v>
                </c:pt>
              </c:numCache>
            </c:numRef>
          </c:val>
        </c:ser>
        <c:dLbls>
          <c:showLegendKey val="0"/>
          <c:showVal val="0"/>
          <c:showCatName val="0"/>
          <c:showSerName val="0"/>
          <c:showPercent val="0"/>
          <c:showBubbleSize val="0"/>
        </c:dLbls>
        <c:gapWidth val="150"/>
        <c:axId val="71231744"/>
        <c:axId val="71233536"/>
      </c:barChart>
      <c:catAx>
        <c:axId val="71231744"/>
        <c:scaling>
          <c:orientation val="minMax"/>
        </c:scaling>
        <c:delete val="1"/>
        <c:axPos val="b"/>
        <c:majorTickMark val="out"/>
        <c:minorTickMark val="none"/>
        <c:tickLblPos val="none"/>
        <c:crossAx val="71233536"/>
        <c:crosses val="autoZero"/>
        <c:auto val="1"/>
        <c:lblAlgn val="ctr"/>
        <c:lblOffset val="100"/>
        <c:noMultiLvlLbl val="0"/>
      </c:catAx>
      <c:valAx>
        <c:axId val="71233536"/>
        <c:scaling>
          <c:orientation val="minMax"/>
          <c:max val="9"/>
          <c:min val="7"/>
        </c:scaling>
        <c:delete val="0"/>
        <c:axPos val="l"/>
        <c:majorGridlines/>
        <c:numFmt formatCode="General" sourceLinked="1"/>
        <c:majorTickMark val="out"/>
        <c:minorTickMark val="none"/>
        <c:tickLblPos val="nextTo"/>
        <c:crossAx val="71231744"/>
        <c:crosses val="autoZero"/>
        <c:crossBetween val="between"/>
      </c:valAx>
      <c:spPr>
        <a:solidFill>
          <a:schemeClr val="accent3">
            <a:lumMod val="40000"/>
            <a:lumOff val="60000"/>
          </a:schemeClr>
        </a:solidFill>
        <a:ln w="25400">
          <a:noFill/>
        </a:ln>
      </c:spPr>
    </c:plotArea>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8ED788-9A89-4217-AAC1-AAC84B66CF4F}" type="datetimeFigureOut">
              <a:rPr lang="en-US" smtClean="0"/>
              <a:pPr/>
              <a:t>11/18/2013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DD34AB-7EBD-4E9F-BD44-E09A9310E0F2}" type="slidenum">
              <a:rPr lang="en-US" smtClean="0"/>
              <a:pPr/>
              <a:t>‹#›</a:t>
            </a:fld>
            <a:endParaRPr lang="en-US"/>
          </a:p>
        </p:txBody>
      </p:sp>
    </p:spTree>
    <p:extLst>
      <p:ext uri="{BB962C8B-B14F-4D97-AF65-F5344CB8AC3E}">
        <p14:creationId xmlns:p14="http://schemas.microsoft.com/office/powerpoint/2010/main" val="2962020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DD34AB-7EBD-4E9F-BD44-E09A9310E0F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 names</a:t>
            </a:r>
            <a:r>
              <a:rPr lang="en-US" baseline="0" dirty="0" smtClean="0"/>
              <a:t> </a:t>
            </a:r>
            <a:r>
              <a:rPr lang="en-US" dirty="0" smtClean="0"/>
              <a:t>of molecules</a:t>
            </a:r>
            <a:endParaRPr lang="en-US" dirty="0"/>
          </a:p>
        </p:txBody>
      </p:sp>
      <p:sp>
        <p:nvSpPr>
          <p:cNvPr id="4" name="Slide Number Placeholder 3"/>
          <p:cNvSpPr>
            <a:spLocks noGrp="1"/>
          </p:cNvSpPr>
          <p:nvPr>
            <p:ph type="sldNum" sz="quarter" idx="10"/>
          </p:nvPr>
        </p:nvSpPr>
        <p:spPr/>
        <p:txBody>
          <a:bodyPr/>
          <a:lstStyle/>
          <a:p>
            <a:fld id="{1BDD34AB-7EBD-4E9F-BD44-E09A9310E0F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DD34AB-7EBD-4E9F-BD44-E09A9310E0F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DD34AB-7EBD-4E9F-BD44-E09A9310E0F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Every</a:t>
            </a:r>
            <a:r>
              <a:rPr lang="en-US" baseline="0" dirty="0" smtClean="0"/>
              <a:t> time one carbon dioxide molecule combines with a water molecule </a:t>
            </a:r>
            <a:endParaRPr lang="en-US" dirty="0" smtClean="0"/>
          </a:p>
          <a:p>
            <a:r>
              <a:rPr lang="en-US" dirty="0" smtClean="0"/>
              <a:t>Looking back at</a:t>
            </a:r>
            <a:r>
              <a:rPr lang="en-US" baseline="0" dirty="0" smtClean="0"/>
              <a:t> the carbonate system, there is the potential for two </a:t>
            </a:r>
            <a:r>
              <a:rPr lang="en-US" baseline="0" dirty="0" err="1" smtClean="0"/>
              <a:t>hydrogens</a:t>
            </a:r>
            <a:r>
              <a:rPr lang="en-US" baseline="0" dirty="0" smtClean="0"/>
              <a:t> to form for each water/ carbon dioxide combination.  What will happen to the pH with the addition of each hydrogen ion? That’s right as carbonic acid dissociates, the hydrogen ion will make the water more acidic.</a:t>
            </a:r>
            <a:endParaRPr lang="en-US" dirty="0"/>
          </a:p>
        </p:txBody>
      </p:sp>
      <p:sp>
        <p:nvSpPr>
          <p:cNvPr id="4" name="Slide Number Placeholder 3"/>
          <p:cNvSpPr>
            <a:spLocks noGrp="1"/>
          </p:cNvSpPr>
          <p:nvPr>
            <p:ph type="sldNum" sz="quarter" idx="10"/>
          </p:nvPr>
        </p:nvSpPr>
        <p:spPr/>
        <p:txBody>
          <a:bodyPr/>
          <a:lstStyle/>
          <a:p>
            <a:fld id="{1BDD34AB-7EBD-4E9F-BD44-E09A9310E0F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BDD34AB-7EBD-4E9F-BD44-E09A9310E0F2}"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22A962-D94C-4FBD-9CA9-4A0581B1C061}" type="datetimeFigureOut">
              <a:rPr lang="en-US" smtClean="0"/>
              <a:pPr/>
              <a:t>11/18/2013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417CB7-0322-48D4-99CF-5D5BE97E25B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22A962-D94C-4FBD-9CA9-4A0581B1C061}" type="datetimeFigureOut">
              <a:rPr lang="en-US" smtClean="0"/>
              <a:pPr/>
              <a:t>11/18/2013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417CB7-0322-48D4-99CF-5D5BE97E25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chart" Target="../charts/chart1.xm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chart" Target="../charts/chart3.xml"/><Relationship Id="rId10" Type="http://schemas.openxmlformats.org/officeDocument/2006/relationships/image" Target="../media/image5.wmf"/><Relationship Id="rId4" Type="http://schemas.openxmlformats.org/officeDocument/2006/relationships/chart" Target="../charts/chart2.xm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10.png"/><Relationship Id="rId5" Type="http://schemas.openxmlformats.org/officeDocument/2006/relationships/image" Target="../media/image2.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chart" Target="../charts/chart4.xml"/><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5.wmf"/><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chart" Target="../charts/chart8.xml"/><Relationship Id="rId3" Type="http://schemas.openxmlformats.org/officeDocument/2006/relationships/image" Target="../media/image1.png"/><Relationship Id="rId7"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chart" Target="../charts/chart9.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0.tiff"/><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graphicFrame>
        <p:nvGraphicFramePr>
          <p:cNvPr id="44" name="Chart 43"/>
          <p:cNvGraphicFramePr/>
          <p:nvPr>
            <p:extLst>
              <p:ext uri="{D42A27DB-BD31-4B8C-83A1-F6EECF244321}">
                <p14:modId xmlns:p14="http://schemas.microsoft.com/office/powerpoint/2010/main" val="2607684188"/>
              </p:ext>
            </p:extLst>
          </p:nvPr>
        </p:nvGraphicFramePr>
        <p:xfrm>
          <a:off x="304800" y="2637740"/>
          <a:ext cx="1024128" cy="38481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6" name="Chart 45"/>
          <p:cNvGraphicFramePr/>
          <p:nvPr>
            <p:extLst>
              <p:ext uri="{D42A27DB-BD31-4B8C-83A1-F6EECF244321}">
                <p14:modId xmlns:p14="http://schemas.microsoft.com/office/powerpoint/2010/main" val="2221472191"/>
              </p:ext>
            </p:extLst>
          </p:nvPr>
        </p:nvGraphicFramePr>
        <p:xfrm>
          <a:off x="278435" y="2515173"/>
          <a:ext cx="1009650" cy="3924301"/>
        </p:xfrm>
        <a:graphic>
          <a:graphicData uri="http://schemas.openxmlformats.org/drawingml/2006/chart">
            <c:chart xmlns:c="http://schemas.openxmlformats.org/drawingml/2006/chart" xmlns:r="http://schemas.openxmlformats.org/officeDocument/2006/relationships" r:id="rId4"/>
          </a:graphicData>
        </a:graphic>
      </p:graphicFrame>
      <p:sp>
        <p:nvSpPr>
          <p:cNvPr id="6" name="Flowchart: Process 5"/>
          <p:cNvSpPr/>
          <p:nvPr/>
        </p:nvSpPr>
        <p:spPr>
          <a:xfrm>
            <a:off x="0" y="0"/>
            <a:ext cx="9144000" cy="121920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5" name="Chart 44"/>
          <p:cNvGraphicFramePr/>
          <p:nvPr>
            <p:extLst>
              <p:ext uri="{D42A27DB-BD31-4B8C-83A1-F6EECF244321}">
                <p14:modId xmlns:p14="http://schemas.microsoft.com/office/powerpoint/2010/main" val="3061641411"/>
              </p:ext>
            </p:extLst>
          </p:nvPr>
        </p:nvGraphicFramePr>
        <p:xfrm>
          <a:off x="354635" y="2590800"/>
          <a:ext cx="1009650" cy="3924301"/>
        </p:xfrm>
        <a:graphic>
          <a:graphicData uri="http://schemas.openxmlformats.org/drawingml/2006/chart">
            <c:chart xmlns:c="http://schemas.openxmlformats.org/drawingml/2006/chart" xmlns:r="http://schemas.openxmlformats.org/officeDocument/2006/relationships" r:id="rId5"/>
          </a:graphicData>
        </a:graphic>
      </p:graphicFrame>
      <p:sp>
        <p:nvSpPr>
          <p:cNvPr id="90" name="Flowchart: Connector 89"/>
          <p:cNvSpPr/>
          <p:nvPr/>
        </p:nvSpPr>
        <p:spPr>
          <a:xfrm>
            <a:off x="4953000" y="3124200"/>
            <a:ext cx="457200" cy="381000"/>
          </a:xfrm>
          <a:prstGeom prst="flowChartConnector">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100" b="1" dirty="0" smtClean="0"/>
              <a:t>H⁺</a:t>
            </a:r>
            <a:endParaRPr lang="en-US" sz="1100" b="1" dirty="0"/>
          </a:p>
        </p:txBody>
      </p:sp>
      <p:grpSp>
        <p:nvGrpSpPr>
          <p:cNvPr id="32" name="Group 31"/>
          <p:cNvGrpSpPr/>
          <p:nvPr/>
        </p:nvGrpSpPr>
        <p:grpSpPr>
          <a:xfrm>
            <a:off x="4876800" y="3048000"/>
            <a:ext cx="609600" cy="609600"/>
            <a:chOff x="2819400" y="3886200"/>
            <a:chExt cx="609600" cy="609600"/>
          </a:xfrm>
        </p:grpSpPr>
        <p:sp>
          <p:nvSpPr>
            <p:cNvPr id="33" name="Flowchart: Connector 32"/>
            <p:cNvSpPr/>
            <p:nvPr/>
          </p:nvSpPr>
          <p:spPr>
            <a:xfrm>
              <a:off x="2819400" y="3886200"/>
              <a:ext cx="609600" cy="609600"/>
            </a:xfrm>
            <a:prstGeom prst="flowChartConnector">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dirty="0"/>
            </a:p>
          </p:txBody>
        </p:sp>
        <p:pic>
          <p:nvPicPr>
            <p:cNvPr id="34" name="Picture 16"/>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971800" y="4114800"/>
              <a:ext cx="333375" cy="200025"/>
            </a:xfrm>
            <a:prstGeom prst="rect">
              <a:avLst/>
            </a:prstGeom>
            <a:noFill/>
          </p:spPr>
        </p:pic>
      </p:grpSp>
      <p:sp>
        <p:nvSpPr>
          <p:cNvPr id="71" name="Flowchart: Connector 70"/>
          <p:cNvSpPr/>
          <p:nvPr/>
        </p:nvSpPr>
        <p:spPr>
          <a:xfrm>
            <a:off x="3124200" y="2819400"/>
            <a:ext cx="457200" cy="381000"/>
          </a:xfrm>
          <a:prstGeom prst="flowChartConnector">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100" b="1" dirty="0" smtClean="0"/>
              <a:t>H⁺</a:t>
            </a:r>
            <a:endParaRPr lang="en-US" sz="1100" b="1" dirty="0"/>
          </a:p>
        </p:txBody>
      </p:sp>
      <p:grpSp>
        <p:nvGrpSpPr>
          <p:cNvPr id="80" name="Group 79"/>
          <p:cNvGrpSpPr/>
          <p:nvPr/>
        </p:nvGrpSpPr>
        <p:grpSpPr>
          <a:xfrm>
            <a:off x="2971800" y="2667000"/>
            <a:ext cx="838200" cy="609600"/>
            <a:chOff x="5410200" y="2590800"/>
            <a:chExt cx="838200" cy="533400"/>
          </a:xfrm>
        </p:grpSpPr>
        <p:sp>
          <p:nvSpPr>
            <p:cNvPr id="77" name="Oval 76"/>
            <p:cNvSpPr/>
            <p:nvPr/>
          </p:nvSpPr>
          <p:spPr>
            <a:xfrm>
              <a:off x="5410200" y="2590800"/>
              <a:ext cx="838200" cy="533400"/>
            </a:xfrm>
            <a:prstGeom prst="ellipse">
              <a:avLst/>
            </a:prstGeom>
            <a:solidFill>
              <a:srgbClr val="FFFF66"/>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pic>
          <p:nvPicPr>
            <p:cNvPr id="3092" name="Picture 20"/>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638800" y="2781300"/>
              <a:ext cx="381000" cy="190500"/>
            </a:xfrm>
            <a:prstGeom prst="rect">
              <a:avLst/>
            </a:prstGeom>
            <a:noFill/>
          </p:spPr>
        </p:pic>
      </p:grpSp>
      <p:sp>
        <p:nvSpPr>
          <p:cNvPr id="7" name="Flowchart: Connector 6"/>
          <p:cNvSpPr/>
          <p:nvPr/>
        </p:nvSpPr>
        <p:spPr>
          <a:xfrm>
            <a:off x="457200" y="5334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8" name="Flowchart: Connector 7"/>
          <p:cNvSpPr/>
          <p:nvPr/>
        </p:nvSpPr>
        <p:spPr>
          <a:xfrm>
            <a:off x="1143000" y="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10" name="Flowchart: Connector 9"/>
          <p:cNvSpPr/>
          <p:nvPr/>
        </p:nvSpPr>
        <p:spPr>
          <a:xfrm>
            <a:off x="609600" y="1600200"/>
            <a:ext cx="609600" cy="533400"/>
          </a:xfrm>
          <a:prstGeom prst="flowChartConnector">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900" dirty="0" smtClean="0"/>
              <a:t>CO₂</a:t>
            </a:r>
            <a:endParaRPr lang="en-US" sz="900" dirty="0"/>
          </a:p>
        </p:txBody>
      </p:sp>
      <p:sp>
        <p:nvSpPr>
          <p:cNvPr id="11" name="Flowchart: Connector 10"/>
          <p:cNvSpPr/>
          <p:nvPr/>
        </p:nvSpPr>
        <p:spPr>
          <a:xfrm>
            <a:off x="1447800" y="2057400"/>
            <a:ext cx="609600" cy="533400"/>
          </a:xfrm>
          <a:prstGeom prst="flowChartConnector">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900" dirty="0" smtClean="0"/>
              <a:t>CO₂</a:t>
            </a:r>
            <a:endParaRPr lang="en-US" sz="900" dirty="0"/>
          </a:p>
        </p:txBody>
      </p:sp>
      <p:sp>
        <p:nvSpPr>
          <p:cNvPr id="3083"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3082" name="Picture 10"/>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0" y="457200"/>
            <a:ext cx="333375" cy="200025"/>
          </a:xfrm>
          <a:prstGeom prst="rect">
            <a:avLst/>
          </a:prstGeom>
          <a:noFill/>
        </p:spPr>
      </p:pic>
      <p:sp>
        <p:nvSpPr>
          <p:cNvPr id="3084" name="Rectangle 12"/>
          <p:cNvSpPr>
            <a:spLocks noChangeArrowheads="1"/>
          </p:cNvSpPr>
          <p:nvPr/>
        </p:nvSpPr>
        <p:spPr bwMode="auto">
          <a:xfrm>
            <a:off x="91440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86"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3085" name="Picture 13"/>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0" y="457200"/>
            <a:ext cx="333375" cy="200025"/>
          </a:xfrm>
          <a:prstGeom prst="rect">
            <a:avLst/>
          </a:prstGeom>
          <a:noFill/>
        </p:spPr>
      </p:pic>
      <p:sp>
        <p:nvSpPr>
          <p:cNvPr id="3087" name="Rectangle 15"/>
          <p:cNvSpPr>
            <a:spLocks noChangeArrowheads="1"/>
          </p:cNvSpPr>
          <p:nvPr/>
        </p:nvSpPr>
        <p:spPr bwMode="auto">
          <a:xfrm>
            <a:off x="91440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89"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56" name="Flowchart: Connector 55"/>
          <p:cNvSpPr/>
          <p:nvPr/>
        </p:nvSpPr>
        <p:spPr>
          <a:xfrm>
            <a:off x="1676400" y="5334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57" name="Flowchart: Connector 56"/>
          <p:cNvSpPr/>
          <p:nvPr/>
        </p:nvSpPr>
        <p:spPr>
          <a:xfrm>
            <a:off x="2438400" y="1524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63" name="Flowchart: Connector 62"/>
          <p:cNvSpPr/>
          <p:nvPr/>
        </p:nvSpPr>
        <p:spPr>
          <a:xfrm>
            <a:off x="2514600" y="13716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6" name="Flowchart: Connector 65"/>
          <p:cNvSpPr/>
          <p:nvPr/>
        </p:nvSpPr>
        <p:spPr>
          <a:xfrm>
            <a:off x="2209800" y="16764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7" name="Flowchart: Connector 66"/>
          <p:cNvSpPr/>
          <p:nvPr/>
        </p:nvSpPr>
        <p:spPr>
          <a:xfrm>
            <a:off x="2743200" y="17526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8" name="Oval 67"/>
          <p:cNvSpPr/>
          <p:nvPr/>
        </p:nvSpPr>
        <p:spPr>
          <a:xfrm>
            <a:off x="2743200" y="2667000"/>
            <a:ext cx="1295400" cy="6096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H₂CO₃</a:t>
            </a:r>
            <a:endParaRPr lang="en-US" dirty="0"/>
          </a:p>
        </p:txBody>
      </p:sp>
      <p:sp>
        <p:nvSpPr>
          <p:cNvPr id="3091"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93"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100" name="Group 99"/>
          <p:cNvGrpSpPr/>
          <p:nvPr/>
        </p:nvGrpSpPr>
        <p:grpSpPr>
          <a:xfrm>
            <a:off x="4800600" y="3048000"/>
            <a:ext cx="838200" cy="609600"/>
            <a:chOff x="5410200" y="2590800"/>
            <a:chExt cx="838200" cy="533400"/>
          </a:xfrm>
        </p:grpSpPr>
        <p:sp>
          <p:nvSpPr>
            <p:cNvPr id="101" name="Oval 100"/>
            <p:cNvSpPr/>
            <p:nvPr/>
          </p:nvSpPr>
          <p:spPr>
            <a:xfrm>
              <a:off x="5410200" y="2590800"/>
              <a:ext cx="838200" cy="533400"/>
            </a:xfrm>
            <a:prstGeom prst="ellipse">
              <a:avLst/>
            </a:prstGeom>
            <a:solidFill>
              <a:srgbClr val="FFFF66"/>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pic>
          <p:nvPicPr>
            <p:cNvPr id="102" name="Picture 20"/>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638800" y="2781300"/>
              <a:ext cx="381000" cy="190500"/>
            </a:xfrm>
            <a:prstGeom prst="rect">
              <a:avLst/>
            </a:prstGeom>
            <a:noFill/>
          </p:spPr>
        </p:pic>
      </p:grpSp>
      <p:sp>
        <p:nvSpPr>
          <p:cNvPr id="112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11265" name="Picture 1"/>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2743200" y="762000"/>
            <a:ext cx="6228522" cy="304800"/>
          </a:xfrm>
          <a:prstGeom prst="rect">
            <a:avLst/>
          </a:prstGeom>
          <a:noFill/>
        </p:spPr>
      </p:pic>
      <p:pic>
        <p:nvPicPr>
          <p:cNvPr id="41" name="Picture 2" descr="C:\Documents and Settings\aboleda\Local Settings\Temporary Internet Files\Content.IE5\SPUF8XYV\MC900355607[1].wmf"/>
          <p:cNvPicPr>
            <a:picLocks noChangeAspect="1" noChangeArrowheads="1"/>
          </p:cNvPicPr>
          <p:nvPr/>
        </p:nvPicPr>
        <p:blipFill>
          <a:blip r:embed="rId10" cstate="print"/>
          <a:srcRect/>
          <a:stretch>
            <a:fillRect/>
          </a:stretch>
        </p:blipFill>
        <p:spPr bwMode="auto">
          <a:xfrm>
            <a:off x="7391400" y="5257800"/>
            <a:ext cx="1752600" cy="1600200"/>
          </a:xfrm>
          <a:prstGeom prst="rect">
            <a:avLst/>
          </a:prstGeom>
          <a:noFill/>
          <a:ln>
            <a:noFill/>
          </a:ln>
        </p:spPr>
      </p:pic>
      <p:sp>
        <p:nvSpPr>
          <p:cNvPr id="42" name="Cloud Callout 41"/>
          <p:cNvSpPr/>
          <p:nvPr/>
        </p:nvSpPr>
        <p:spPr>
          <a:xfrm flipH="1">
            <a:off x="4267200" y="2819400"/>
            <a:ext cx="3810000" cy="2438400"/>
          </a:xfrm>
          <a:prstGeom prst="cloud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latin typeface="Berlin Sans FB" pitchFamily="34" charset="0"/>
              </a:rPr>
              <a:t>Wow, that’s a lot of chemical reactions!  But how does this make the ocean acidic?  </a:t>
            </a:r>
            <a:endParaRPr lang="en-US" dirty="0">
              <a:latin typeface="Berlin Sans FB"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2.22222E-6 L 0.01667 0.15556 " pathEditMode="relative" rAng="0" ptsTypes="AA">
                                      <p:cBhvr>
                                        <p:cTn id="6" dur="2000" fill="hold"/>
                                        <p:tgtEl>
                                          <p:spTgt spid="7"/>
                                        </p:tgtEl>
                                        <p:attrNameLst>
                                          <p:attrName>ppt_x</p:attrName>
                                          <p:attrName>ppt_y</p:attrName>
                                        </p:attrNameLst>
                                      </p:cBhvr>
                                      <p:rCtr x="800" y="7800"/>
                                    </p:animMotion>
                                  </p:childTnLst>
                                </p:cTn>
                              </p:par>
                            </p:childTnLst>
                          </p:cTn>
                        </p:par>
                        <p:par>
                          <p:cTn id="7" fill="hold">
                            <p:stCondLst>
                              <p:cond delay="2000"/>
                            </p:stCondLst>
                            <p:childTnLst>
                              <p:par>
                                <p:cTn id="8" presetID="1" presetClass="entr" presetSubtype="0" fill="hold" grpId="0" nodeType="afterEffect">
                                  <p:stCondLst>
                                    <p:cond delay="0"/>
                                  </p:stCondLst>
                                  <p:childTnLst>
                                    <p:set>
                                      <p:cBhvr>
                                        <p:cTn id="9" dur="1" fill="hold">
                                          <p:stCondLst>
                                            <p:cond delay="0"/>
                                          </p:stCondLst>
                                        </p:cTn>
                                        <p:tgtEl>
                                          <p:spTgt spid="1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0" presetClass="path" presetSubtype="0" accel="50000" decel="50000" fill="hold" grpId="0" nodeType="clickEffect">
                                  <p:stCondLst>
                                    <p:cond delay="0"/>
                                  </p:stCondLst>
                                  <p:childTnLst>
                                    <p:animMotion origin="layout" path="M -3.33333E-6 5.55556E-6 L 0.03334 0.14445 " pathEditMode="relative" ptsTypes="AA">
                                      <p:cBhvr>
                                        <p:cTn id="13" dur="2000" fill="hold"/>
                                        <p:tgtEl>
                                          <p:spTgt spid="67"/>
                                        </p:tgtEl>
                                        <p:attrNameLst>
                                          <p:attrName>ppt_x</p:attrName>
                                          <p:attrName>ppt_y</p:attrName>
                                        </p:attrNameLst>
                                      </p:cBhvr>
                                    </p:animMotion>
                                  </p:childTnLst>
                                </p:cTn>
                              </p:par>
                              <p:par>
                                <p:cTn id="14" presetID="0" presetClass="path" presetSubtype="0" accel="50000" decel="50000" fill="hold" grpId="0" nodeType="withEffect">
                                  <p:stCondLst>
                                    <p:cond delay="0"/>
                                  </p:stCondLst>
                                  <p:childTnLst>
                                    <p:animMotion origin="layout" path="M 3.33333E-6 -4.44444E-6 L 0.175 0.1 " pathEditMode="relative" ptsTypes="AA">
                                      <p:cBhvr>
                                        <p:cTn id="15" dur="2000" fill="hold"/>
                                        <p:tgtEl>
                                          <p:spTgt spid="11"/>
                                        </p:tgtEl>
                                        <p:attrNameLst>
                                          <p:attrName>ppt_x</p:attrName>
                                          <p:attrName>ppt_y</p:attrName>
                                        </p:attrNameLst>
                                      </p:cBhvr>
                                    </p:animMotion>
                                  </p:childTnLst>
                                </p:cTn>
                              </p:par>
                            </p:childTnLst>
                          </p:cTn>
                        </p:par>
                        <p:par>
                          <p:cTn id="16" fill="hold">
                            <p:stCondLst>
                              <p:cond delay="2000"/>
                            </p:stCondLst>
                            <p:childTnLst>
                              <p:par>
                                <p:cTn id="17" presetID="1" presetClass="entr" presetSubtype="0" fill="hold" grpId="1" nodeType="afterEffect">
                                  <p:stCondLst>
                                    <p:cond delay="0"/>
                                  </p:stCondLst>
                                  <p:childTnLst>
                                    <p:set>
                                      <p:cBhvr>
                                        <p:cTn id="18" dur="1" fill="hold">
                                          <p:stCondLst>
                                            <p:cond delay="0"/>
                                          </p:stCondLst>
                                        </p:cTn>
                                        <p:tgtEl>
                                          <p:spTgt spid="6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0"/>
                                        </p:tgtEl>
                                        <p:attrNameLst>
                                          <p:attrName>style.visibility</p:attrName>
                                        </p:attrNameLst>
                                      </p:cBhvr>
                                      <p:to>
                                        <p:strVal val="visible"/>
                                      </p:to>
                                    </p:set>
                                  </p:childTnLst>
                                </p:cTn>
                              </p:par>
                              <p:par>
                                <p:cTn id="21" presetID="1" presetClass="entr" presetSubtype="0" fill="hold" grpId="1" nodeType="withEffect">
                                  <p:stCondLst>
                                    <p:cond delay="0"/>
                                  </p:stCondLst>
                                  <p:iterate type="lt">
                                    <p:tmAbs val="0"/>
                                  </p:iterate>
                                  <p:childTnLst>
                                    <p:set>
                                      <p:cBhvr>
                                        <p:cTn id="22" dur="1" fill="hold">
                                          <p:stCondLst>
                                            <p:cond delay="0"/>
                                          </p:stCondLst>
                                        </p:cTn>
                                        <p:tgtEl>
                                          <p:spTgt spid="71"/>
                                        </p:tgtEl>
                                        <p:attrNameLst>
                                          <p:attrName>style.visibility</p:attrName>
                                        </p:attrNameLst>
                                      </p:cBhvr>
                                      <p:to>
                                        <p:strVal val="visible"/>
                                      </p:to>
                                    </p:set>
                                  </p:childTnLst>
                                </p:cTn>
                              </p:par>
                            </p:childTnLst>
                          </p:cTn>
                        </p:par>
                        <p:par>
                          <p:cTn id="23" fill="hold">
                            <p:stCondLst>
                              <p:cond delay="2000"/>
                            </p:stCondLst>
                            <p:childTnLst>
                              <p:par>
                                <p:cTn id="24" presetID="1" presetClass="exit" presetSubtype="0" fill="hold" grpId="1" nodeType="afterEffect">
                                  <p:stCondLst>
                                    <p:cond delay="0"/>
                                  </p:stCondLst>
                                  <p:childTnLst>
                                    <p:set>
                                      <p:cBhvr>
                                        <p:cTn id="25" dur="1" fill="hold">
                                          <p:stCondLst>
                                            <p:cond delay="0"/>
                                          </p:stCondLst>
                                        </p:cTn>
                                        <p:tgtEl>
                                          <p:spTgt spid="67"/>
                                        </p:tgtEl>
                                        <p:attrNameLst>
                                          <p:attrName>style.visibility</p:attrName>
                                        </p:attrNameLst>
                                      </p:cBhvr>
                                      <p:to>
                                        <p:strVal val="hidden"/>
                                      </p:to>
                                    </p:set>
                                  </p:childTnLst>
                                </p:cTn>
                              </p:par>
                              <p:par>
                                <p:cTn id="26" presetID="1" presetClass="exit" presetSubtype="0" fill="hold" grpId="1" nodeType="withEffect">
                                  <p:stCondLst>
                                    <p:cond delay="0"/>
                                  </p:stCondLst>
                                  <p:childTnLst>
                                    <p:set>
                                      <p:cBhvr>
                                        <p:cTn id="27" dur="1" fill="hold">
                                          <p:stCondLst>
                                            <p:cond delay="0"/>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0" presetClass="path" presetSubtype="0" accel="50000" decel="50000" fill="hold" nodeType="clickEffect">
                                  <p:stCondLst>
                                    <p:cond delay="0"/>
                                  </p:stCondLst>
                                  <p:childTnLst>
                                    <p:animMotion origin="layout" path="M -3.33333E-6 -3.33333E-6 L 0.19584 0.05556 " pathEditMode="relative" rAng="0" ptsTypes="AA">
                                      <p:cBhvr>
                                        <p:cTn id="31" dur="2000" fill="hold"/>
                                        <p:tgtEl>
                                          <p:spTgt spid="80"/>
                                        </p:tgtEl>
                                        <p:attrNameLst>
                                          <p:attrName>ppt_x</p:attrName>
                                          <p:attrName>ppt_y</p:attrName>
                                        </p:attrNameLst>
                                      </p:cBhvr>
                                      <p:rCtr x="9800" y="2800"/>
                                    </p:animMotion>
                                  </p:childTnLst>
                                </p:cTn>
                              </p:par>
                              <p:par>
                                <p:cTn id="32" presetID="0" presetClass="path" presetSubtype="0" accel="50000" decel="50000" fill="hold" grpId="0" nodeType="withEffect">
                                  <p:stCondLst>
                                    <p:cond delay="0"/>
                                  </p:stCondLst>
                                  <p:iterate type="lt">
                                    <p:tmPct val="0"/>
                                  </p:iterate>
                                  <p:childTnLst>
                                    <p:animMotion origin="layout" path="M 3.33333E-6 -3.33333E-6 L 0.18333 -0.07777 " pathEditMode="relative" rAng="0" ptsTypes="AA">
                                      <p:cBhvr>
                                        <p:cTn id="33" dur="2000" fill="hold"/>
                                        <p:tgtEl>
                                          <p:spTgt spid="71"/>
                                        </p:tgtEl>
                                        <p:attrNameLst>
                                          <p:attrName>ppt_x</p:attrName>
                                          <p:attrName>ppt_y</p:attrName>
                                        </p:attrNameLst>
                                      </p:cBhvr>
                                      <p:rCtr x="9200" y="-3900"/>
                                    </p:animMotion>
                                  </p:childTnLst>
                                </p:cTn>
                              </p:par>
                              <p:par>
                                <p:cTn id="34" presetID="9" presetClass="exit" presetSubtype="0" fill="hold" grpId="0" nodeType="withEffect">
                                  <p:stCondLst>
                                    <p:cond delay="0"/>
                                  </p:stCondLst>
                                  <p:childTnLst>
                                    <p:animEffect transition="out" filter="dissolve">
                                      <p:cBhvr>
                                        <p:cTn id="35" dur="500"/>
                                        <p:tgtEl>
                                          <p:spTgt spid="68"/>
                                        </p:tgtEl>
                                      </p:cBhvr>
                                    </p:animEffect>
                                    <p:set>
                                      <p:cBhvr>
                                        <p:cTn id="36" dur="1" fill="hold">
                                          <p:stCondLst>
                                            <p:cond delay="499"/>
                                          </p:stCondLst>
                                        </p:cTn>
                                        <p:tgtEl>
                                          <p:spTgt spid="6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0" nodeType="clickEffect">
                                  <p:stCondLst>
                                    <p:cond delay="0"/>
                                  </p:stCondLst>
                                  <p:childTnLst>
                                    <p:animEffect transition="out" filter="fade">
                                      <p:cBhvr>
                                        <p:cTn id="40" dur="500"/>
                                        <p:tgtEl>
                                          <p:spTgt spid="45"/>
                                        </p:tgtEl>
                                      </p:cBhvr>
                                    </p:animEffect>
                                    <p:set>
                                      <p:cBhvr>
                                        <p:cTn id="41" dur="1" fill="hold">
                                          <p:stCondLst>
                                            <p:cond delay="499"/>
                                          </p:stCondLst>
                                        </p:cTn>
                                        <p:tgtEl>
                                          <p:spTgt spid="45"/>
                                        </p:tgtEl>
                                        <p:attrNameLst>
                                          <p:attrName>style.visibility</p:attrName>
                                        </p:attrNameLst>
                                      </p:cBhvr>
                                      <p:to>
                                        <p:strVal val="hidden"/>
                                      </p:to>
                                    </p:set>
                                  </p:childTnLst>
                                </p:cTn>
                              </p:par>
                              <p:par>
                                <p:cTn id="42" presetID="30" presetClass="emph" presetSubtype="0" fill="hold" grpId="2" nodeType="withEffect">
                                  <p:stCondLst>
                                    <p:cond delay="0"/>
                                  </p:stCondLst>
                                  <p:iterate type="lt">
                                    <p:tmPct val="0"/>
                                  </p:iterate>
                                  <p:childTnLst>
                                    <p:animClr clrSpc="hsl" dir="cw">
                                      <p:cBhvr override="childStyle">
                                        <p:cTn id="43" dur="500" fill="hold"/>
                                        <p:tgtEl>
                                          <p:spTgt spid="71"/>
                                        </p:tgtEl>
                                        <p:attrNameLst>
                                          <p:attrName>style.color</p:attrName>
                                        </p:attrNameLst>
                                      </p:cBhvr>
                                      <p:by>
                                        <p:hsl h="0" s="12549" l="25098"/>
                                      </p:by>
                                    </p:animClr>
                                    <p:animClr clrSpc="hsl" dir="cw">
                                      <p:cBhvr>
                                        <p:cTn id="44" dur="500" fill="hold"/>
                                        <p:tgtEl>
                                          <p:spTgt spid="71"/>
                                        </p:tgtEl>
                                        <p:attrNameLst>
                                          <p:attrName>fillcolor</p:attrName>
                                        </p:attrNameLst>
                                      </p:cBhvr>
                                      <p:by>
                                        <p:hsl h="0" s="12549" l="25098"/>
                                      </p:by>
                                    </p:animClr>
                                    <p:animClr clrSpc="hsl" dir="cw">
                                      <p:cBhvr>
                                        <p:cTn id="45" dur="500" fill="hold"/>
                                        <p:tgtEl>
                                          <p:spTgt spid="71"/>
                                        </p:tgtEl>
                                        <p:attrNameLst>
                                          <p:attrName>stroke.color</p:attrName>
                                        </p:attrNameLst>
                                      </p:cBhvr>
                                      <p:by>
                                        <p:hsl h="0" s="12549" l="25098"/>
                                      </p:by>
                                    </p:animClr>
                                    <p:set>
                                      <p:cBhvr>
                                        <p:cTn id="46" dur="500" fill="hold"/>
                                        <p:tgtEl>
                                          <p:spTgt spid="71"/>
                                        </p:tgtEl>
                                        <p:attrNameLst>
                                          <p:attrName>fill.type</p:attrName>
                                        </p:attrNameLst>
                                      </p:cBhvr>
                                      <p:to>
                                        <p:strVal val="solid"/>
                                      </p:to>
                                    </p:set>
                                  </p:childTnLst>
                                </p:cTn>
                              </p:par>
                            </p:childTnLst>
                          </p:cTn>
                        </p:par>
                        <p:par>
                          <p:cTn id="47" fill="hold">
                            <p:stCondLst>
                              <p:cond delay="500"/>
                            </p:stCondLst>
                            <p:childTnLst>
                              <p:par>
                                <p:cTn id="48" presetID="1" presetClass="entr" presetSubtype="0" fill="hold" nodeType="afterEffect">
                                  <p:stCondLst>
                                    <p:cond delay="0"/>
                                  </p:stCondLst>
                                  <p:childTnLst>
                                    <p:set>
                                      <p:cBhvr>
                                        <p:cTn id="49" dur="1" fill="hold">
                                          <p:stCondLst>
                                            <p:cond delay="0"/>
                                          </p:stCondLst>
                                        </p:cTn>
                                        <p:tgtEl>
                                          <p:spTgt spid="32"/>
                                        </p:tgtEl>
                                        <p:attrNameLst>
                                          <p:attrName>style.visibility</p:attrName>
                                        </p:attrNameLst>
                                      </p:cBhvr>
                                      <p:to>
                                        <p:strVal val="visible"/>
                                      </p:to>
                                    </p:set>
                                  </p:childTnLst>
                                </p:cTn>
                              </p:par>
                              <p:par>
                                <p:cTn id="50" presetID="1" presetClass="entr" presetSubtype="0" fill="hold" grpId="3" nodeType="withEffect">
                                  <p:stCondLst>
                                    <p:cond delay="0"/>
                                  </p:stCondLst>
                                  <p:childTnLst>
                                    <p:set>
                                      <p:cBhvr>
                                        <p:cTn id="51" dur="1" fill="hold">
                                          <p:stCondLst>
                                            <p:cond delay="0"/>
                                          </p:stCondLst>
                                        </p:cTn>
                                        <p:tgtEl>
                                          <p:spTgt spid="90"/>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0" presetClass="path" presetSubtype="0" accel="50000" decel="50000" fill="hold" nodeType="clickEffect">
                                  <p:stCondLst>
                                    <p:cond delay="0"/>
                                  </p:stCondLst>
                                  <p:childTnLst>
                                    <p:animMotion origin="layout" path="M 0 0 L 0.13333 0.09444 " pathEditMode="relative" rAng="0" ptsTypes="AA">
                                      <p:cBhvr>
                                        <p:cTn id="55" dur="2000" fill="hold"/>
                                        <p:tgtEl>
                                          <p:spTgt spid="32"/>
                                        </p:tgtEl>
                                        <p:attrNameLst>
                                          <p:attrName>ppt_x</p:attrName>
                                          <p:attrName>ppt_y</p:attrName>
                                        </p:attrNameLst>
                                      </p:cBhvr>
                                      <p:rCtr x="6700" y="4700"/>
                                    </p:animMotion>
                                  </p:childTnLst>
                                </p:cTn>
                              </p:par>
                              <p:par>
                                <p:cTn id="56" presetID="0" presetClass="path" presetSubtype="0" accel="50000" decel="50000" fill="hold" grpId="0" nodeType="withEffect">
                                  <p:stCondLst>
                                    <p:cond delay="0"/>
                                  </p:stCondLst>
                                  <p:childTnLst>
                                    <p:animMotion origin="layout" path="M -3.33333E-6 2.22222E-6 L 0.14167 -0.04445 " pathEditMode="relative" rAng="0" ptsTypes="AA">
                                      <p:cBhvr>
                                        <p:cTn id="57" dur="2000" fill="hold"/>
                                        <p:tgtEl>
                                          <p:spTgt spid="90"/>
                                        </p:tgtEl>
                                        <p:attrNameLst>
                                          <p:attrName>ppt_x</p:attrName>
                                          <p:attrName>ppt_y</p:attrName>
                                        </p:attrNameLst>
                                      </p:cBhvr>
                                      <p:rCtr x="7100" y="-2200"/>
                                    </p:animMotion>
                                  </p:childTnLst>
                                </p:cTn>
                              </p:par>
                              <p:par>
                                <p:cTn id="58" presetID="1" presetClass="exit" presetSubtype="0" fill="hold" nodeType="withEffect">
                                  <p:stCondLst>
                                    <p:cond delay="0"/>
                                  </p:stCondLst>
                                  <p:childTnLst>
                                    <p:set>
                                      <p:cBhvr>
                                        <p:cTn id="59" dur="1" fill="hold">
                                          <p:stCondLst>
                                            <p:cond delay="0"/>
                                          </p:stCondLst>
                                        </p:cTn>
                                        <p:tgtEl>
                                          <p:spTgt spid="80"/>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2000"/>
                                        <p:tgtEl>
                                          <p:spTgt spid="46"/>
                                        </p:tgtEl>
                                      </p:cBhvr>
                                    </p:animEffect>
                                    <p:set>
                                      <p:cBhvr>
                                        <p:cTn id="64" dur="1" fill="hold">
                                          <p:stCondLst>
                                            <p:cond delay="1999"/>
                                          </p:stCondLst>
                                        </p:cTn>
                                        <p:tgtEl>
                                          <p:spTgt spid="46"/>
                                        </p:tgtEl>
                                        <p:attrNameLst>
                                          <p:attrName>style.visibility</p:attrName>
                                        </p:attrNameLst>
                                      </p:cBhvr>
                                      <p:to>
                                        <p:strVal val="hidden"/>
                                      </p:to>
                                    </p:set>
                                  </p:childTnLst>
                                </p:cTn>
                              </p:par>
                              <p:par>
                                <p:cTn id="65" presetID="30" presetClass="emph" presetSubtype="0" fill="hold" grpId="4" nodeType="withEffect">
                                  <p:stCondLst>
                                    <p:cond delay="0"/>
                                  </p:stCondLst>
                                  <p:childTnLst>
                                    <p:animClr clrSpc="hsl" dir="cw">
                                      <p:cBhvr override="childStyle">
                                        <p:cTn id="66" dur="500" fill="hold"/>
                                        <p:tgtEl>
                                          <p:spTgt spid="90"/>
                                        </p:tgtEl>
                                        <p:attrNameLst>
                                          <p:attrName>style.color</p:attrName>
                                        </p:attrNameLst>
                                      </p:cBhvr>
                                      <p:by>
                                        <p:hsl h="0" s="12549" l="25098"/>
                                      </p:by>
                                    </p:animClr>
                                    <p:animClr clrSpc="hsl" dir="cw">
                                      <p:cBhvr>
                                        <p:cTn id="67" dur="500" fill="hold"/>
                                        <p:tgtEl>
                                          <p:spTgt spid="90"/>
                                        </p:tgtEl>
                                        <p:attrNameLst>
                                          <p:attrName>fillcolor</p:attrName>
                                        </p:attrNameLst>
                                      </p:cBhvr>
                                      <p:by>
                                        <p:hsl h="0" s="12549" l="25098"/>
                                      </p:by>
                                    </p:animClr>
                                    <p:animClr clrSpc="hsl" dir="cw">
                                      <p:cBhvr>
                                        <p:cTn id="68" dur="500" fill="hold"/>
                                        <p:tgtEl>
                                          <p:spTgt spid="90"/>
                                        </p:tgtEl>
                                        <p:attrNameLst>
                                          <p:attrName>stroke.color</p:attrName>
                                        </p:attrNameLst>
                                      </p:cBhvr>
                                      <p:by>
                                        <p:hsl h="0" s="12549" l="25098"/>
                                      </p:by>
                                    </p:animClr>
                                    <p:set>
                                      <p:cBhvr>
                                        <p:cTn id="69" dur="500" fill="hold"/>
                                        <p:tgtEl>
                                          <p:spTgt spid="90"/>
                                        </p:tgtEl>
                                        <p:attrNameLst>
                                          <p:attrName>fill.type</p:attrName>
                                        </p:attrNameLst>
                                      </p:cBhvr>
                                      <p:to>
                                        <p:strVal val="solid"/>
                                      </p:to>
                                    </p:set>
                                  </p:childTnLst>
                                </p:cTn>
                              </p:par>
                            </p:childTnLst>
                          </p:cTn>
                        </p:par>
                      </p:childTnLst>
                    </p:cTn>
                  </p:par>
                  <p:par>
                    <p:cTn id="70" fill="hold">
                      <p:stCondLst>
                        <p:cond delay="indefinite"/>
                      </p:stCondLst>
                      <p:childTnLst>
                        <p:par>
                          <p:cTn id="71" fill="hold">
                            <p:stCondLst>
                              <p:cond delay="0"/>
                            </p:stCondLst>
                            <p:childTnLst>
                              <p:par>
                                <p:cTn id="72" presetID="0" presetClass="path" presetSubtype="0" accel="50000" decel="50000" fill="hold" nodeType="clickEffect">
                                  <p:stCondLst>
                                    <p:cond delay="0"/>
                                  </p:stCondLst>
                                  <p:childTnLst>
                                    <p:animMotion origin="layout" path="M 0.13333 0.09444 L 3.33333E-6 1.11111E-6 " pathEditMode="relative" rAng="0" ptsTypes="AA">
                                      <p:cBhvr>
                                        <p:cTn id="73" dur="2000" fill="hold"/>
                                        <p:tgtEl>
                                          <p:spTgt spid="32"/>
                                        </p:tgtEl>
                                        <p:attrNameLst>
                                          <p:attrName>ppt_x</p:attrName>
                                          <p:attrName>ppt_y</p:attrName>
                                        </p:attrNameLst>
                                      </p:cBhvr>
                                      <p:rCtr x="-6700" y="-4700"/>
                                    </p:animMotion>
                                  </p:childTnLst>
                                </p:cTn>
                              </p:par>
                              <p:par>
                                <p:cTn id="74" presetID="0" presetClass="path" presetSubtype="0" accel="50000" decel="50000" fill="hold" grpId="1" nodeType="withEffect">
                                  <p:stCondLst>
                                    <p:cond delay="0"/>
                                  </p:stCondLst>
                                  <p:childTnLst>
                                    <p:animMotion origin="layout" path="M 0.14166 -0.04444 L 3.33333E-6 0.00556 " pathEditMode="relative" rAng="0" ptsTypes="AA">
                                      <p:cBhvr>
                                        <p:cTn id="75" dur="2000" fill="hold"/>
                                        <p:tgtEl>
                                          <p:spTgt spid="90"/>
                                        </p:tgtEl>
                                        <p:attrNameLst>
                                          <p:attrName>ppt_x</p:attrName>
                                          <p:attrName>ppt_y</p:attrName>
                                        </p:attrNameLst>
                                      </p:cBhvr>
                                      <p:rCtr x="-7100" y="2500"/>
                                    </p:animMotion>
                                  </p:childTnLst>
                                </p:cTn>
                              </p:par>
                            </p:childTnLst>
                          </p:cTn>
                        </p:par>
                        <p:par>
                          <p:cTn id="76" fill="hold">
                            <p:stCondLst>
                              <p:cond delay="2000"/>
                            </p:stCondLst>
                            <p:childTnLst>
                              <p:par>
                                <p:cTn id="77" presetID="1" presetClass="entr" presetSubtype="0" fill="hold" nodeType="afterEffect">
                                  <p:stCondLst>
                                    <p:cond delay="0"/>
                                  </p:stCondLst>
                                  <p:childTnLst>
                                    <p:set>
                                      <p:cBhvr>
                                        <p:cTn id="78" dur="1" fill="hold">
                                          <p:stCondLst>
                                            <p:cond delay="0"/>
                                          </p:stCondLst>
                                        </p:cTn>
                                        <p:tgtEl>
                                          <p:spTgt spid="100"/>
                                        </p:tgtEl>
                                        <p:attrNameLst>
                                          <p:attrName>style.visibility</p:attrName>
                                        </p:attrNameLst>
                                      </p:cBhvr>
                                      <p:to>
                                        <p:strVal val="visible"/>
                                      </p:to>
                                    </p:set>
                                  </p:childTnLst>
                                </p:cTn>
                              </p:par>
                              <p:par>
                                <p:cTn id="79" presetID="10" presetClass="entr" presetSubtype="0" fill="hold" grpId="2" nodeType="withEffect">
                                  <p:stCondLst>
                                    <p:cond delay="0"/>
                                  </p:stCondLst>
                                  <p:childTnLst>
                                    <p:set>
                                      <p:cBhvr>
                                        <p:cTn id="80" dur="1" fill="hold">
                                          <p:stCondLst>
                                            <p:cond delay="0"/>
                                          </p:stCondLst>
                                        </p:cTn>
                                        <p:tgtEl>
                                          <p:spTgt spid="46"/>
                                        </p:tgtEl>
                                        <p:attrNameLst>
                                          <p:attrName>style.visibility</p:attrName>
                                        </p:attrNameLst>
                                      </p:cBhvr>
                                      <p:to>
                                        <p:strVal val="visible"/>
                                      </p:to>
                                    </p:set>
                                    <p:animEffect transition="in" filter="fade">
                                      <p:cBhvr>
                                        <p:cTn id="81" dur="2000"/>
                                        <p:tgtEl>
                                          <p:spTgt spid="46"/>
                                        </p:tgtEl>
                                      </p:cBhvr>
                                    </p:animEffect>
                                  </p:childTnLst>
                                </p:cTn>
                              </p:par>
                            </p:childTnLst>
                          </p:cTn>
                        </p:par>
                        <p:par>
                          <p:cTn id="82" fill="hold">
                            <p:stCondLst>
                              <p:cond delay="4000"/>
                            </p:stCondLst>
                            <p:childTnLst>
                              <p:par>
                                <p:cTn id="83" presetID="1" presetClass="exit" presetSubtype="0" fill="hold" nodeType="afterEffect">
                                  <p:stCondLst>
                                    <p:cond delay="0"/>
                                  </p:stCondLst>
                                  <p:childTnLst>
                                    <p:set>
                                      <p:cBhvr>
                                        <p:cTn id="84" dur="1" fill="hold">
                                          <p:stCondLst>
                                            <p:cond delay="0"/>
                                          </p:stCondLst>
                                        </p:cTn>
                                        <p:tgtEl>
                                          <p:spTgt spid="32"/>
                                        </p:tgtEl>
                                        <p:attrNameLst>
                                          <p:attrName>style.visibility</p:attrName>
                                        </p:attrNameLst>
                                      </p:cBhvr>
                                      <p:to>
                                        <p:strVal val="hidden"/>
                                      </p:to>
                                    </p:set>
                                  </p:childTnLst>
                                </p:cTn>
                              </p:par>
                              <p:par>
                                <p:cTn id="85" presetID="1" presetClass="exit" presetSubtype="0" fill="hold" grpId="2" nodeType="withEffect">
                                  <p:stCondLst>
                                    <p:cond delay="0"/>
                                  </p:stCondLst>
                                  <p:childTnLst>
                                    <p:set>
                                      <p:cBhvr>
                                        <p:cTn id="86" dur="1" fill="hold">
                                          <p:stCondLst>
                                            <p:cond delay="0"/>
                                          </p:stCondLst>
                                        </p:cTn>
                                        <p:tgtEl>
                                          <p:spTgt spid="90"/>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42"/>
                                        </p:tgtEl>
                                        <p:attrNameLst>
                                          <p:attrName>style.visibility</p:attrName>
                                        </p:attrNameLst>
                                      </p:cBhvr>
                                      <p:to>
                                        <p:strVal val="visible"/>
                                      </p:to>
                                    </p:set>
                                    <p:animEffect transition="in" filter="fade">
                                      <p:cBhvr>
                                        <p:cTn id="91" dur="1000"/>
                                        <p:tgtEl>
                                          <p:spTgt spid="42"/>
                                        </p:tgtEl>
                                      </p:cBhvr>
                                    </p:animEffect>
                                    <p:anim calcmode="lin" valueType="num">
                                      <p:cBhvr>
                                        <p:cTn id="92" dur="1000" fill="hold"/>
                                        <p:tgtEl>
                                          <p:spTgt spid="42"/>
                                        </p:tgtEl>
                                        <p:attrNameLst>
                                          <p:attrName>ppt_x</p:attrName>
                                        </p:attrNameLst>
                                      </p:cBhvr>
                                      <p:tavLst>
                                        <p:tav tm="0">
                                          <p:val>
                                            <p:strVal val="#ppt_x"/>
                                          </p:val>
                                        </p:tav>
                                        <p:tav tm="100000">
                                          <p:val>
                                            <p:strVal val="#ppt_x"/>
                                          </p:val>
                                        </p:tav>
                                      </p:tavLst>
                                    </p:anim>
                                    <p:anim calcmode="lin" valueType="num">
                                      <p:cBhvr>
                                        <p:cTn id="93"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6" grpId="1">
        <p:bldAsOne/>
      </p:bldGraphic>
      <p:bldGraphic spid="46" grpId="2">
        <p:bldAsOne/>
      </p:bldGraphic>
      <p:bldGraphic spid="45" grpId="0">
        <p:bldAsOne/>
      </p:bldGraphic>
      <p:bldP spid="90" grpId="0" animBg="1"/>
      <p:bldP spid="90" grpId="1" animBg="1"/>
      <p:bldP spid="90" grpId="2" animBg="1"/>
      <p:bldP spid="90" grpId="3" animBg="1"/>
      <p:bldP spid="90" grpId="4" animBg="1"/>
      <p:bldP spid="71" grpId="0" animBg="1"/>
      <p:bldP spid="71" grpId="1" animBg="1"/>
      <p:bldP spid="71" grpId="2" animBg="1"/>
      <p:bldP spid="7" grpId="0" animBg="1"/>
      <p:bldP spid="10" grpId="0" animBg="1"/>
      <p:bldP spid="11" grpId="0" animBg="1"/>
      <p:bldP spid="11" grpId="1" animBg="1"/>
      <p:bldP spid="67" grpId="0" animBg="1"/>
      <p:bldP spid="67" grpId="1" animBg="1"/>
      <p:bldP spid="68" grpId="0" animBg="1"/>
      <p:bldP spid="68" grpId="1" animBg="1"/>
      <p:bldP spid="4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graphicFrame>
        <p:nvGraphicFramePr>
          <p:cNvPr id="36" name="Table 35"/>
          <p:cNvGraphicFramePr>
            <a:graphicFrameLocks noGrp="1"/>
          </p:cNvGraphicFramePr>
          <p:nvPr/>
        </p:nvGraphicFramePr>
        <p:xfrm>
          <a:off x="1524000" y="1295400"/>
          <a:ext cx="5638800" cy="5410200"/>
        </p:xfrm>
        <a:graphic>
          <a:graphicData uri="http://schemas.openxmlformats.org/drawingml/2006/table">
            <a:tbl>
              <a:tblPr firstRow="1" bandRow="1">
                <a:tableStyleId>{5C22544A-7EE6-4342-B048-85BDC9FD1C3A}</a:tableStyleId>
              </a:tblPr>
              <a:tblGrid>
                <a:gridCol w="1879600"/>
                <a:gridCol w="1879600"/>
                <a:gridCol w="1879600"/>
              </a:tblGrid>
              <a:tr h="10820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20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20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204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820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Flowchart: Process 5"/>
          <p:cNvSpPr/>
          <p:nvPr/>
        </p:nvSpPr>
        <p:spPr>
          <a:xfrm>
            <a:off x="0" y="0"/>
            <a:ext cx="9144000" cy="121920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31"/>
          <p:cNvGrpSpPr/>
          <p:nvPr/>
        </p:nvGrpSpPr>
        <p:grpSpPr>
          <a:xfrm>
            <a:off x="2133600" y="5867400"/>
            <a:ext cx="609600" cy="609600"/>
            <a:chOff x="2819400" y="3886200"/>
            <a:chExt cx="609600" cy="609600"/>
          </a:xfrm>
        </p:grpSpPr>
        <p:sp>
          <p:nvSpPr>
            <p:cNvPr id="33" name="Flowchart: Connector 32"/>
            <p:cNvSpPr/>
            <p:nvPr/>
          </p:nvSpPr>
          <p:spPr>
            <a:xfrm>
              <a:off x="2819400" y="3886200"/>
              <a:ext cx="609600" cy="609600"/>
            </a:xfrm>
            <a:prstGeom prst="flowChartConnector">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dirty="0"/>
            </a:p>
          </p:txBody>
        </p:sp>
        <p:pic>
          <p:nvPicPr>
            <p:cNvPr id="34" name="Picture 1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971800" y="4114800"/>
              <a:ext cx="333375" cy="200025"/>
            </a:xfrm>
            <a:prstGeom prst="rect">
              <a:avLst/>
            </a:prstGeom>
            <a:noFill/>
          </p:spPr>
        </p:pic>
      </p:grpSp>
      <p:sp>
        <p:nvSpPr>
          <p:cNvPr id="11" name="Flowchart: Connector 10"/>
          <p:cNvSpPr/>
          <p:nvPr/>
        </p:nvSpPr>
        <p:spPr>
          <a:xfrm>
            <a:off x="2514600" y="2667000"/>
            <a:ext cx="609600" cy="533400"/>
          </a:xfrm>
          <a:prstGeom prst="flowChartConnector">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900" dirty="0" smtClean="0"/>
              <a:t>CO₂</a:t>
            </a:r>
            <a:endParaRPr lang="en-US" sz="900" dirty="0"/>
          </a:p>
        </p:txBody>
      </p:sp>
      <p:sp>
        <p:nvSpPr>
          <p:cNvPr id="3083"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3082"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457200"/>
            <a:ext cx="333375" cy="200025"/>
          </a:xfrm>
          <a:prstGeom prst="rect">
            <a:avLst/>
          </a:prstGeom>
          <a:noFill/>
        </p:spPr>
      </p:pic>
      <p:sp>
        <p:nvSpPr>
          <p:cNvPr id="3084" name="Rectangle 12"/>
          <p:cNvSpPr>
            <a:spLocks noChangeArrowheads="1"/>
          </p:cNvSpPr>
          <p:nvPr/>
        </p:nvSpPr>
        <p:spPr bwMode="auto">
          <a:xfrm>
            <a:off x="91440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86"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3085" name="Picture 1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457200"/>
            <a:ext cx="333375" cy="200025"/>
          </a:xfrm>
          <a:prstGeom prst="rect">
            <a:avLst/>
          </a:prstGeom>
          <a:noFill/>
        </p:spPr>
      </p:pic>
      <p:sp>
        <p:nvSpPr>
          <p:cNvPr id="3087" name="Rectangle 15"/>
          <p:cNvSpPr>
            <a:spLocks noChangeArrowheads="1"/>
          </p:cNvSpPr>
          <p:nvPr/>
        </p:nvSpPr>
        <p:spPr bwMode="auto">
          <a:xfrm>
            <a:off x="91440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89"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3" name="Flowchart: Connector 62"/>
          <p:cNvSpPr/>
          <p:nvPr/>
        </p:nvSpPr>
        <p:spPr>
          <a:xfrm>
            <a:off x="2133600" y="15240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8" name="Oval 67"/>
          <p:cNvSpPr/>
          <p:nvPr/>
        </p:nvSpPr>
        <p:spPr>
          <a:xfrm>
            <a:off x="1828800" y="3657600"/>
            <a:ext cx="1295400" cy="6096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H₂CO₃</a:t>
            </a:r>
            <a:endParaRPr lang="en-US" dirty="0"/>
          </a:p>
        </p:txBody>
      </p:sp>
      <p:sp>
        <p:nvSpPr>
          <p:cNvPr id="3091"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93"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4" name="Group 99"/>
          <p:cNvGrpSpPr/>
          <p:nvPr/>
        </p:nvGrpSpPr>
        <p:grpSpPr>
          <a:xfrm>
            <a:off x="2057400" y="4800600"/>
            <a:ext cx="838200" cy="609600"/>
            <a:chOff x="5410200" y="2590800"/>
            <a:chExt cx="838200" cy="533400"/>
          </a:xfrm>
        </p:grpSpPr>
        <p:sp>
          <p:nvSpPr>
            <p:cNvPr id="101" name="Oval 100"/>
            <p:cNvSpPr/>
            <p:nvPr/>
          </p:nvSpPr>
          <p:spPr>
            <a:xfrm>
              <a:off x="5410200" y="2590800"/>
              <a:ext cx="838200" cy="533400"/>
            </a:xfrm>
            <a:prstGeom prst="ellipse">
              <a:avLst/>
            </a:prstGeom>
            <a:solidFill>
              <a:srgbClr val="FFFF66"/>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pic>
          <p:nvPicPr>
            <p:cNvPr id="102" name="Picture 2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638800" y="2781300"/>
              <a:ext cx="381000" cy="190500"/>
            </a:xfrm>
            <a:prstGeom prst="rect">
              <a:avLst/>
            </a:prstGeom>
            <a:noFill/>
          </p:spPr>
        </p:pic>
      </p:grpSp>
      <p:sp>
        <p:nvSpPr>
          <p:cNvPr id="112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11265" name="Picture 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219200" y="685800"/>
            <a:ext cx="6228522" cy="304800"/>
          </a:xfrm>
          <a:prstGeom prst="rect">
            <a:avLst/>
          </a:prstGeom>
          <a:noFill/>
        </p:spPr>
      </p:pic>
      <p:pic>
        <p:nvPicPr>
          <p:cNvPr id="1030" name="Picture 6"/>
          <p:cNvPicPr>
            <a:picLocks noChangeAspect="1" noChangeArrowheads="1"/>
          </p:cNvPicPr>
          <p:nvPr/>
        </p:nvPicPr>
        <p:blipFill>
          <a:blip r:embed="rId7" cstate="print"/>
          <a:srcRect/>
          <a:stretch>
            <a:fillRect/>
          </a:stretch>
        </p:blipFill>
        <p:spPr bwMode="auto">
          <a:xfrm>
            <a:off x="3657600" y="2514600"/>
            <a:ext cx="1274641" cy="762000"/>
          </a:xfrm>
          <a:prstGeom prst="rect">
            <a:avLst/>
          </a:prstGeom>
          <a:noFill/>
          <a:ln w="9525">
            <a:noFill/>
            <a:miter lim="800000"/>
            <a:headEnd/>
            <a:tailEnd/>
          </a:ln>
        </p:spPr>
      </p:pic>
      <p:pic>
        <p:nvPicPr>
          <p:cNvPr id="1031" name="Picture 7"/>
          <p:cNvPicPr>
            <a:picLocks noChangeAspect="1" noChangeArrowheads="1"/>
          </p:cNvPicPr>
          <p:nvPr/>
        </p:nvPicPr>
        <p:blipFill>
          <a:blip r:embed="rId8" cstate="print"/>
          <a:srcRect/>
          <a:stretch>
            <a:fillRect/>
          </a:stretch>
        </p:blipFill>
        <p:spPr bwMode="auto">
          <a:xfrm>
            <a:off x="3810000" y="3581400"/>
            <a:ext cx="963449" cy="838200"/>
          </a:xfrm>
          <a:prstGeom prst="rect">
            <a:avLst/>
          </a:prstGeom>
          <a:noFill/>
          <a:ln w="9525">
            <a:noFill/>
            <a:miter lim="800000"/>
            <a:headEnd/>
            <a:tailEnd/>
          </a:ln>
        </p:spPr>
      </p:pic>
      <p:pic>
        <p:nvPicPr>
          <p:cNvPr id="1035" name="Picture 11"/>
          <p:cNvPicPr>
            <a:picLocks noChangeAspect="1" noChangeArrowheads="1"/>
          </p:cNvPicPr>
          <p:nvPr/>
        </p:nvPicPr>
        <p:blipFill>
          <a:blip r:embed="rId9" cstate="print"/>
          <a:srcRect/>
          <a:stretch>
            <a:fillRect/>
          </a:stretch>
        </p:blipFill>
        <p:spPr bwMode="auto">
          <a:xfrm rot="10800000">
            <a:off x="3733800" y="1447800"/>
            <a:ext cx="1085850" cy="755374"/>
          </a:xfrm>
          <a:prstGeom prst="rect">
            <a:avLst/>
          </a:prstGeom>
          <a:noFill/>
          <a:ln w="9525">
            <a:noFill/>
            <a:miter lim="800000"/>
            <a:headEnd/>
            <a:tailEnd/>
          </a:ln>
        </p:spPr>
      </p:pic>
      <p:pic>
        <p:nvPicPr>
          <p:cNvPr id="1036" name="Picture 12"/>
          <p:cNvPicPr>
            <a:picLocks noChangeAspect="1" noChangeArrowheads="1"/>
          </p:cNvPicPr>
          <p:nvPr/>
        </p:nvPicPr>
        <p:blipFill>
          <a:blip r:embed="rId10" cstate="print"/>
          <a:srcRect/>
          <a:stretch>
            <a:fillRect/>
          </a:stretch>
        </p:blipFill>
        <p:spPr bwMode="auto">
          <a:xfrm>
            <a:off x="3733800" y="4648200"/>
            <a:ext cx="1143000" cy="869329"/>
          </a:xfrm>
          <a:prstGeom prst="rect">
            <a:avLst/>
          </a:prstGeom>
          <a:noFill/>
          <a:ln w="9525">
            <a:noFill/>
            <a:miter lim="800000"/>
            <a:headEnd/>
            <a:tailEnd/>
          </a:ln>
        </p:spPr>
      </p:pic>
      <p:pic>
        <p:nvPicPr>
          <p:cNvPr id="1038" name="Picture 14"/>
          <p:cNvPicPr>
            <a:picLocks noChangeAspect="1" noChangeArrowheads="1"/>
          </p:cNvPicPr>
          <p:nvPr/>
        </p:nvPicPr>
        <p:blipFill>
          <a:blip r:embed="rId11" cstate="print"/>
          <a:srcRect/>
          <a:stretch>
            <a:fillRect/>
          </a:stretch>
        </p:blipFill>
        <p:spPr bwMode="auto">
          <a:xfrm>
            <a:off x="3810000" y="5675352"/>
            <a:ext cx="990600" cy="946682"/>
          </a:xfrm>
          <a:prstGeom prst="rect">
            <a:avLst/>
          </a:prstGeom>
          <a:noFill/>
          <a:ln w="9525">
            <a:noFill/>
            <a:miter lim="800000"/>
            <a:headEnd/>
            <a:tailEnd/>
          </a:ln>
        </p:spPr>
      </p:pic>
      <p:sp>
        <p:nvSpPr>
          <p:cNvPr id="53" name="TextBox 52"/>
          <p:cNvSpPr txBox="1"/>
          <p:nvPr/>
        </p:nvSpPr>
        <p:spPr>
          <a:xfrm>
            <a:off x="5867400" y="1676400"/>
            <a:ext cx="838200" cy="369332"/>
          </a:xfrm>
          <a:prstGeom prst="rect">
            <a:avLst/>
          </a:prstGeom>
          <a:noFill/>
        </p:spPr>
        <p:txBody>
          <a:bodyPr wrap="square" rtlCol="0">
            <a:spAutoFit/>
          </a:bodyPr>
          <a:lstStyle/>
          <a:p>
            <a:r>
              <a:rPr lang="en-US" b="1" dirty="0" smtClean="0"/>
              <a:t>Water</a:t>
            </a:r>
            <a:endParaRPr lang="en-US" b="1" dirty="0"/>
          </a:p>
        </p:txBody>
      </p:sp>
      <p:sp>
        <p:nvSpPr>
          <p:cNvPr id="54" name="TextBox 53"/>
          <p:cNvSpPr txBox="1"/>
          <p:nvPr/>
        </p:nvSpPr>
        <p:spPr>
          <a:xfrm>
            <a:off x="5410200" y="2514600"/>
            <a:ext cx="1676400" cy="800219"/>
          </a:xfrm>
          <a:prstGeom prst="rect">
            <a:avLst/>
          </a:prstGeom>
          <a:noFill/>
        </p:spPr>
        <p:txBody>
          <a:bodyPr wrap="square" rtlCol="0">
            <a:spAutoFit/>
          </a:bodyPr>
          <a:lstStyle/>
          <a:p>
            <a:pPr algn="ctr"/>
            <a:r>
              <a:rPr lang="en-US" b="1" dirty="0" smtClean="0"/>
              <a:t>Carbon Dioxide</a:t>
            </a:r>
          </a:p>
          <a:p>
            <a:pPr algn="ctr"/>
            <a:r>
              <a:rPr lang="en-US" sz="1400" b="1" dirty="0" smtClean="0"/>
              <a:t>(atmospheric and aqueous)</a:t>
            </a:r>
            <a:endParaRPr lang="en-US" sz="1400" b="1" dirty="0"/>
          </a:p>
        </p:txBody>
      </p:sp>
      <p:sp>
        <p:nvSpPr>
          <p:cNvPr id="55" name="TextBox 54"/>
          <p:cNvSpPr txBox="1"/>
          <p:nvPr/>
        </p:nvSpPr>
        <p:spPr>
          <a:xfrm>
            <a:off x="5486400" y="3810000"/>
            <a:ext cx="1524000" cy="369332"/>
          </a:xfrm>
          <a:prstGeom prst="rect">
            <a:avLst/>
          </a:prstGeom>
          <a:noFill/>
        </p:spPr>
        <p:txBody>
          <a:bodyPr wrap="square" rtlCol="0">
            <a:spAutoFit/>
          </a:bodyPr>
          <a:lstStyle/>
          <a:p>
            <a:r>
              <a:rPr lang="en-US" b="1" dirty="0" smtClean="0"/>
              <a:t>Carbonic Acid</a:t>
            </a:r>
            <a:endParaRPr lang="en-US" b="1" dirty="0"/>
          </a:p>
        </p:txBody>
      </p:sp>
      <p:sp>
        <p:nvSpPr>
          <p:cNvPr id="58" name="TextBox 57"/>
          <p:cNvSpPr txBox="1"/>
          <p:nvPr/>
        </p:nvSpPr>
        <p:spPr>
          <a:xfrm>
            <a:off x="5334000" y="4876800"/>
            <a:ext cx="1752600" cy="369332"/>
          </a:xfrm>
          <a:prstGeom prst="rect">
            <a:avLst/>
          </a:prstGeom>
          <a:noFill/>
        </p:spPr>
        <p:txBody>
          <a:bodyPr wrap="square" rtlCol="0">
            <a:spAutoFit/>
          </a:bodyPr>
          <a:lstStyle/>
          <a:p>
            <a:r>
              <a:rPr lang="en-US" b="1" dirty="0" smtClean="0"/>
              <a:t>Bicarbonate ion</a:t>
            </a:r>
            <a:endParaRPr lang="en-US" b="1" dirty="0"/>
          </a:p>
        </p:txBody>
      </p:sp>
      <p:sp>
        <p:nvSpPr>
          <p:cNvPr id="59" name="TextBox 58"/>
          <p:cNvSpPr txBox="1"/>
          <p:nvPr/>
        </p:nvSpPr>
        <p:spPr>
          <a:xfrm>
            <a:off x="5410200" y="5943600"/>
            <a:ext cx="1524000" cy="369332"/>
          </a:xfrm>
          <a:prstGeom prst="rect">
            <a:avLst/>
          </a:prstGeom>
          <a:noFill/>
        </p:spPr>
        <p:txBody>
          <a:bodyPr wrap="square" rtlCol="0">
            <a:spAutoFit/>
          </a:bodyPr>
          <a:lstStyle/>
          <a:p>
            <a:r>
              <a:rPr lang="en-US" b="1" dirty="0" smtClean="0"/>
              <a:t>Carbonate ion</a:t>
            </a:r>
            <a:endParaRPr lang="en-US" b="1" dirty="0"/>
          </a:p>
        </p:txBody>
      </p:sp>
      <p:sp>
        <p:nvSpPr>
          <p:cNvPr id="37" name="Flowchart: Connector 36"/>
          <p:cNvSpPr/>
          <p:nvPr/>
        </p:nvSpPr>
        <p:spPr>
          <a:xfrm>
            <a:off x="1752600" y="26670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3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3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63" grpId="0" animBg="1"/>
      <p:bldP spid="68" grpId="0" animBg="1"/>
      <p:bldP spid="53" grpId="0"/>
      <p:bldP spid="54" grpId="0"/>
      <p:bldP spid="55" grpId="0"/>
      <p:bldP spid="58" grpId="0"/>
      <p:bldP spid="59" grpId="0"/>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228600" y="838200"/>
            <a:ext cx="8686800" cy="0"/>
          </a:xfrm>
          <a:prstGeom prst="line">
            <a:avLst/>
          </a:prstGeom>
          <a:ln w="25400" cap="rnd">
            <a:solidFill>
              <a:schemeClr val="accent5">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p:nvPr>
        </p:nvSpPr>
        <p:spPr>
          <a:xfrm>
            <a:off x="152400" y="-152400"/>
            <a:ext cx="8229600" cy="1143000"/>
          </a:xfrm>
        </p:spPr>
        <p:txBody>
          <a:bodyPr>
            <a:normAutofit/>
          </a:bodyPr>
          <a:lstStyle/>
          <a:p>
            <a:pPr algn="l"/>
            <a:r>
              <a:rPr lang="en-US" sz="3200" dirty="0" smtClean="0">
                <a:solidFill>
                  <a:schemeClr val="accent5">
                    <a:lumMod val="50000"/>
                  </a:schemeClr>
                </a:solidFill>
              </a:rPr>
              <a:t>pH review</a:t>
            </a:r>
            <a:endParaRPr lang="en-US" sz="3200" dirty="0">
              <a:solidFill>
                <a:schemeClr val="accent5">
                  <a:lumMod val="50000"/>
                </a:schemeClr>
              </a:solidFill>
            </a:endParaRPr>
          </a:p>
        </p:txBody>
      </p:sp>
      <p:sp>
        <p:nvSpPr>
          <p:cNvPr id="6" name="Rectangle 5"/>
          <p:cNvSpPr/>
          <p:nvPr/>
        </p:nvSpPr>
        <p:spPr>
          <a:xfrm>
            <a:off x="381000" y="685800"/>
            <a:ext cx="8153400" cy="2354491"/>
          </a:xfrm>
          <a:prstGeom prst="rect">
            <a:avLst/>
          </a:prstGeom>
        </p:spPr>
        <p:txBody>
          <a:bodyPr wrap="square">
            <a:spAutoFit/>
          </a:bodyPr>
          <a:lstStyle/>
          <a:p>
            <a:pPr>
              <a:lnSpc>
                <a:spcPct val="150000"/>
              </a:lnSpc>
            </a:pPr>
            <a:r>
              <a:rPr lang="en-US" sz="2400" b="1" dirty="0" smtClean="0">
                <a:solidFill>
                  <a:schemeClr val="accent5">
                    <a:lumMod val="50000"/>
                  </a:schemeClr>
                </a:solidFill>
              </a:rPr>
              <a:t>How do we measure the acidity of the ocean?</a:t>
            </a:r>
          </a:p>
          <a:p>
            <a:pPr>
              <a:lnSpc>
                <a:spcPct val="150000"/>
              </a:lnSpc>
            </a:pPr>
            <a:r>
              <a:rPr lang="en-US" dirty="0" smtClean="0">
                <a:solidFill>
                  <a:schemeClr val="accent5">
                    <a:lumMod val="50000"/>
                  </a:schemeClr>
                </a:solidFill>
              </a:rPr>
              <a:t>pH measures </a:t>
            </a:r>
            <a:r>
              <a:rPr lang="en-US" sz="2000" b="1" dirty="0" smtClean="0">
                <a:solidFill>
                  <a:schemeClr val="accent5">
                    <a:lumMod val="50000"/>
                  </a:schemeClr>
                </a:solidFill>
              </a:rPr>
              <a:t>acidity</a:t>
            </a:r>
            <a:r>
              <a:rPr lang="en-US" dirty="0" smtClean="0">
                <a:solidFill>
                  <a:schemeClr val="accent5">
                    <a:lumMod val="50000"/>
                  </a:schemeClr>
                </a:solidFill>
              </a:rPr>
              <a:t> and </a:t>
            </a:r>
            <a:r>
              <a:rPr lang="en-US" sz="2000" b="1" dirty="0" err="1" smtClean="0">
                <a:solidFill>
                  <a:schemeClr val="accent5">
                    <a:lumMod val="50000"/>
                  </a:schemeClr>
                </a:solidFill>
              </a:rPr>
              <a:t>basicity</a:t>
            </a:r>
            <a:r>
              <a:rPr lang="en-US" sz="2000" b="1" dirty="0" smtClean="0">
                <a:solidFill>
                  <a:schemeClr val="accent5">
                    <a:lumMod val="50000"/>
                  </a:schemeClr>
                </a:solidFill>
              </a:rPr>
              <a:t> </a:t>
            </a:r>
            <a:r>
              <a:rPr lang="en-US" dirty="0" smtClean="0">
                <a:solidFill>
                  <a:schemeClr val="accent5">
                    <a:lumMod val="50000"/>
                  </a:schemeClr>
                </a:solidFill>
              </a:rPr>
              <a:t>on a logarithmic scale ranging from 0 to 14</a:t>
            </a:r>
          </a:p>
          <a:p>
            <a:pPr lvl="1">
              <a:lnSpc>
                <a:spcPct val="150000"/>
              </a:lnSpc>
              <a:buFont typeface="Calibri" pitchFamily="34" charset="0"/>
              <a:buChar char="→"/>
            </a:pPr>
            <a:r>
              <a:rPr lang="en-US" dirty="0" smtClean="0">
                <a:solidFill>
                  <a:schemeClr val="accent5">
                    <a:lumMod val="50000"/>
                  </a:schemeClr>
                </a:solidFill>
              </a:rPr>
              <a:t>   A solution with a pH of </a:t>
            </a:r>
            <a:r>
              <a:rPr lang="en-US" b="1" dirty="0" smtClean="0">
                <a:solidFill>
                  <a:schemeClr val="accent5">
                    <a:lumMod val="50000"/>
                  </a:schemeClr>
                </a:solidFill>
              </a:rPr>
              <a:t>7</a:t>
            </a:r>
            <a:r>
              <a:rPr lang="en-US" dirty="0" smtClean="0">
                <a:solidFill>
                  <a:schemeClr val="accent5">
                    <a:lumMod val="50000"/>
                  </a:schemeClr>
                </a:solidFill>
              </a:rPr>
              <a:t> is </a:t>
            </a:r>
            <a:r>
              <a:rPr lang="en-US" b="1" dirty="0" smtClean="0">
                <a:solidFill>
                  <a:schemeClr val="accent5">
                    <a:lumMod val="50000"/>
                  </a:schemeClr>
                </a:solidFill>
              </a:rPr>
              <a:t>neutral</a:t>
            </a:r>
            <a:r>
              <a:rPr lang="en-US" dirty="0" smtClean="0">
                <a:solidFill>
                  <a:schemeClr val="accent5">
                    <a:lumMod val="50000"/>
                  </a:schemeClr>
                </a:solidFill>
              </a:rPr>
              <a:t>, </a:t>
            </a:r>
          </a:p>
          <a:p>
            <a:pPr lvl="1">
              <a:lnSpc>
                <a:spcPct val="150000"/>
              </a:lnSpc>
              <a:buFont typeface="Calibri" pitchFamily="34" charset="0"/>
              <a:buChar char="→"/>
            </a:pPr>
            <a:r>
              <a:rPr lang="en-US" b="1" dirty="0" smtClean="0">
                <a:solidFill>
                  <a:schemeClr val="accent5">
                    <a:lumMod val="50000"/>
                  </a:schemeClr>
                </a:solidFill>
              </a:rPr>
              <a:t>   greater</a:t>
            </a:r>
            <a:r>
              <a:rPr lang="en-US" dirty="0" smtClean="0">
                <a:solidFill>
                  <a:schemeClr val="accent5">
                    <a:lumMod val="50000"/>
                  </a:schemeClr>
                </a:solidFill>
              </a:rPr>
              <a:t> than 7 is </a:t>
            </a:r>
            <a:r>
              <a:rPr lang="en-US" b="1" dirty="0" smtClean="0">
                <a:solidFill>
                  <a:schemeClr val="accent5">
                    <a:lumMod val="50000"/>
                  </a:schemeClr>
                </a:solidFill>
              </a:rPr>
              <a:t>basic</a:t>
            </a:r>
            <a:r>
              <a:rPr lang="en-US" dirty="0" smtClean="0">
                <a:solidFill>
                  <a:schemeClr val="accent5">
                    <a:lumMod val="50000"/>
                  </a:schemeClr>
                </a:solidFill>
              </a:rPr>
              <a:t>, </a:t>
            </a:r>
          </a:p>
          <a:p>
            <a:pPr lvl="1">
              <a:lnSpc>
                <a:spcPct val="150000"/>
              </a:lnSpc>
              <a:buFont typeface="Calibri" pitchFamily="34" charset="0"/>
              <a:buChar char="→"/>
            </a:pPr>
            <a:r>
              <a:rPr lang="en-US" dirty="0" smtClean="0">
                <a:solidFill>
                  <a:schemeClr val="accent5">
                    <a:lumMod val="50000"/>
                  </a:schemeClr>
                </a:solidFill>
              </a:rPr>
              <a:t>   and </a:t>
            </a:r>
            <a:r>
              <a:rPr lang="en-US" b="1" dirty="0" smtClean="0">
                <a:solidFill>
                  <a:schemeClr val="accent5">
                    <a:lumMod val="50000"/>
                  </a:schemeClr>
                </a:solidFill>
              </a:rPr>
              <a:t>less</a:t>
            </a:r>
            <a:r>
              <a:rPr lang="en-US" dirty="0" smtClean="0">
                <a:solidFill>
                  <a:schemeClr val="accent5">
                    <a:lumMod val="50000"/>
                  </a:schemeClr>
                </a:solidFill>
              </a:rPr>
              <a:t> than 7 is </a:t>
            </a:r>
            <a:r>
              <a:rPr lang="en-US" b="1" dirty="0" smtClean="0">
                <a:solidFill>
                  <a:schemeClr val="accent5">
                    <a:lumMod val="50000"/>
                  </a:schemeClr>
                </a:solidFill>
              </a:rPr>
              <a:t>acidic</a:t>
            </a:r>
            <a:r>
              <a:rPr lang="en-US" dirty="0" smtClean="0">
                <a:solidFill>
                  <a:schemeClr val="accent5">
                    <a:lumMod val="50000"/>
                  </a:schemeClr>
                </a:solidFill>
              </a:rPr>
              <a:t>.</a:t>
            </a:r>
          </a:p>
        </p:txBody>
      </p:sp>
      <p:graphicFrame>
        <p:nvGraphicFramePr>
          <p:cNvPr id="7" name="Chart 6"/>
          <p:cNvGraphicFramePr/>
          <p:nvPr/>
        </p:nvGraphicFramePr>
        <p:xfrm>
          <a:off x="381000" y="3429000"/>
          <a:ext cx="8229600" cy="1981200"/>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Straight Arrow Connector 11"/>
          <p:cNvCxnSpPr/>
          <p:nvPr/>
        </p:nvCxnSpPr>
        <p:spPr>
          <a:xfrm flipH="1">
            <a:off x="990600" y="4572000"/>
            <a:ext cx="2971800" cy="1588"/>
          </a:xfrm>
          <a:prstGeom prst="straightConnector1">
            <a:avLst/>
          </a:prstGeom>
          <a:ln w="34925">
            <a:solidFill>
              <a:schemeClr val="accent6">
                <a:lumMod val="60000"/>
                <a:lumOff val="40000"/>
              </a:schemeClr>
            </a:solidFill>
            <a:tailEnd type="arrow"/>
          </a:ln>
        </p:spPr>
        <p:style>
          <a:lnRef idx="1">
            <a:schemeClr val="accent3"/>
          </a:lnRef>
          <a:fillRef idx="0">
            <a:schemeClr val="accent3"/>
          </a:fillRef>
          <a:effectRef idx="0">
            <a:schemeClr val="accent3"/>
          </a:effectRef>
          <a:fontRef idx="minor">
            <a:schemeClr val="tx1"/>
          </a:fontRef>
        </p:style>
      </p:cxnSp>
      <p:cxnSp>
        <p:nvCxnSpPr>
          <p:cNvPr id="14" name="Straight Arrow Connector 13"/>
          <p:cNvCxnSpPr/>
          <p:nvPr/>
        </p:nvCxnSpPr>
        <p:spPr>
          <a:xfrm rot="5400000" flipH="1" flipV="1">
            <a:off x="4017377" y="5736223"/>
            <a:ext cx="956846" cy="1588"/>
          </a:xfrm>
          <a:prstGeom prst="straightConnector1">
            <a:avLst/>
          </a:prstGeom>
          <a:ln w="381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038600" y="6519446"/>
            <a:ext cx="1066800" cy="338554"/>
          </a:xfrm>
          <a:prstGeom prst="rect">
            <a:avLst/>
          </a:prstGeom>
          <a:noFill/>
        </p:spPr>
        <p:txBody>
          <a:bodyPr wrap="square" rtlCol="0">
            <a:spAutoFit/>
          </a:bodyPr>
          <a:lstStyle/>
          <a:p>
            <a:r>
              <a:rPr lang="en-US" sz="1600" b="1" dirty="0" smtClean="0"/>
              <a:t>NEUTRAL</a:t>
            </a:r>
            <a:endParaRPr lang="en-US" sz="1600" b="1" dirty="0"/>
          </a:p>
        </p:txBody>
      </p:sp>
      <p:grpSp>
        <p:nvGrpSpPr>
          <p:cNvPr id="17" name="Group 16"/>
          <p:cNvGrpSpPr/>
          <p:nvPr/>
        </p:nvGrpSpPr>
        <p:grpSpPr>
          <a:xfrm>
            <a:off x="4953000" y="4191000"/>
            <a:ext cx="2971800" cy="382588"/>
            <a:chOff x="5029200" y="4495800"/>
            <a:chExt cx="2971800" cy="382588"/>
          </a:xfrm>
        </p:grpSpPr>
        <p:cxnSp>
          <p:nvCxnSpPr>
            <p:cNvPr id="10" name="Straight Arrow Connector 9"/>
            <p:cNvCxnSpPr/>
            <p:nvPr/>
          </p:nvCxnSpPr>
          <p:spPr>
            <a:xfrm>
              <a:off x="5029200" y="4876800"/>
              <a:ext cx="2971800" cy="1588"/>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096000" y="4495800"/>
              <a:ext cx="762000" cy="338554"/>
            </a:xfrm>
            <a:prstGeom prst="rect">
              <a:avLst/>
            </a:prstGeom>
            <a:noFill/>
          </p:spPr>
          <p:txBody>
            <a:bodyPr wrap="square" rtlCol="0">
              <a:spAutoFit/>
            </a:bodyPr>
            <a:lstStyle/>
            <a:p>
              <a:r>
                <a:rPr lang="en-US" sz="1600" b="1" dirty="0" smtClean="0"/>
                <a:t>BASIC</a:t>
              </a:r>
              <a:endParaRPr lang="en-US" sz="1600" b="1" dirty="0"/>
            </a:p>
          </p:txBody>
        </p:sp>
      </p:grpSp>
      <p:sp>
        <p:nvSpPr>
          <p:cNvPr id="18" name="Rectangle 17"/>
          <p:cNvSpPr/>
          <p:nvPr/>
        </p:nvSpPr>
        <p:spPr>
          <a:xfrm>
            <a:off x="1981200" y="4191000"/>
            <a:ext cx="764120" cy="338554"/>
          </a:xfrm>
          <a:prstGeom prst="rect">
            <a:avLst/>
          </a:prstGeom>
        </p:spPr>
        <p:txBody>
          <a:bodyPr wrap="none">
            <a:spAutoFit/>
          </a:bodyPr>
          <a:lstStyle/>
          <a:p>
            <a:r>
              <a:rPr lang="en-US" sz="1600" b="1" dirty="0" smtClean="0"/>
              <a:t>ACIDIC</a:t>
            </a:r>
            <a:endParaRPr lang="en-US" sz="1600" b="1" dirty="0"/>
          </a:p>
        </p:txBody>
      </p:sp>
      <p:pic>
        <p:nvPicPr>
          <p:cNvPr id="1027" name="Picture 3"/>
          <p:cNvPicPr>
            <a:picLocks noChangeAspect="1" noChangeArrowheads="1"/>
          </p:cNvPicPr>
          <p:nvPr/>
        </p:nvPicPr>
        <p:blipFill>
          <a:blip r:embed="rId4" cstate="print"/>
          <a:srcRect/>
          <a:stretch>
            <a:fillRect/>
          </a:stretch>
        </p:blipFill>
        <p:spPr bwMode="auto">
          <a:xfrm>
            <a:off x="5029200" y="3505200"/>
            <a:ext cx="1485900" cy="381000"/>
          </a:xfrm>
          <a:prstGeom prst="rect">
            <a:avLst/>
          </a:prstGeom>
          <a:noFill/>
          <a:ln w="9525">
            <a:solidFill>
              <a:schemeClr val="tx1"/>
            </a:solid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4648200" y="5324475"/>
            <a:ext cx="971550" cy="619125"/>
          </a:xfrm>
          <a:prstGeom prst="rect">
            <a:avLst/>
          </a:prstGeom>
          <a:noFill/>
          <a:ln w="9525">
            <a:solidFill>
              <a:srgbClr val="000000"/>
            </a:solidFill>
            <a:miter lim="800000"/>
            <a:headEnd/>
            <a:tailEnd/>
          </a:ln>
        </p:spPr>
      </p:pic>
      <p:pic>
        <p:nvPicPr>
          <p:cNvPr id="1029" name="Picture 5"/>
          <p:cNvPicPr>
            <a:picLocks noChangeAspect="1" noChangeArrowheads="1"/>
          </p:cNvPicPr>
          <p:nvPr/>
        </p:nvPicPr>
        <p:blipFill>
          <a:blip r:embed="rId6" cstate="print"/>
          <a:srcRect/>
          <a:stretch>
            <a:fillRect/>
          </a:stretch>
        </p:blipFill>
        <p:spPr bwMode="auto">
          <a:xfrm>
            <a:off x="6096000" y="5334000"/>
            <a:ext cx="1152525" cy="914400"/>
          </a:xfrm>
          <a:prstGeom prst="rect">
            <a:avLst/>
          </a:prstGeom>
          <a:noFill/>
          <a:ln w="9525">
            <a:solidFill>
              <a:schemeClr val="tx1"/>
            </a:solidFill>
            <a:miter lim="800000"/>
            <a:headEnd/>
            <a:tailEnd/>
          </a:ln>
        </p:spPr>
      </p:pic>
      <p:pic>
        <p:nvPicPr>
          <p:cNvPr id="1030" name="Picture 6"/>
          <p:cNvPicPr>
            <a:picLocks noChangeAspect="1" noChangeArrowheads="1"/>
          </p:cNvPicPr>
          <p:nvPr/>
        </p:nvPicPr>
        <p:blipFill>
          <a:blip r:embed="rId7" cstate="print"/>
          <a:srcRect/>
          <a:stretch>
            <a:fillRect/>
          </a:stretch>
        </p:blipFill>
        <p:spPr bwMode="auto">
          <a:xfrm>
            <a:off x="3505200" y="5791200"/>
            <a:ext cx="981075" cy="419100"/>
          </a:xfrm>
          <a:prstGeom prst="rect">
            <a:avLst/>
          </a:prstGeom>
          <a:noFill/>
          <a:ln w="9525">
            <a:solidFill>
              <a:schemeClr val="tx1"/>
            </a:solidFill>
            <a:miter lim="800000"/>
            <a:headEnd/>
            <a:tailEnd/>
          </a:ln>
        </p:spPr>
      </p:pic>
      <p:pic>
        <p:nvPicPr>
          <p:cNvPr id="1031" name="Picture 7"/>
          <p:cNvPicPr>
            <a:picLocks noChangeAspect="1" noChangeArrowheads="1"/>
          </p:cNvPicPr>
          <p:nvPr/>
        </p:nvPicPr>
        <p:blipFill>
          <a:blip r:embed="rId8" cstate="print"/>
          <a:srcRect/>
          <a:stretch>
            <a:fillRect/>
          </a:stretch>
        </p:blipFill>
        <p:spPr bwMode="auto">
          <a:xfrm>
            <a:off x="685800" y="5486400"/>
            <a:ext cx="1181100" cy="723900"/>
          </a:xfrm>
          <a:prstGeom prst="rect">
            <a:avLst/>
          </a:prstGeom>
          <a:noFill/>
          <a:ln w="9525">
            <a:solidFill>
              <a:schemeClr val="tx1"/>
            </a:solidFill>
            <a:miter lim="800000"/>
            <a:headEnd/>
            <a:tailEnd/>
          </a:ln>
        </p:spPr>
      </p:pic>
      <p:pic>
        <p:nvPicPr>
          <p:cNvPr id="1032" name="Picture 8"/>
          <p:cNvPicPr>
            <a:picLocks noChangeAspect="1" noChangeArrowheads="1"/>
          </p:cNvPicPr>
          <p:nvPr/>
        </p:nvPicPr>
        <p:blipFill>
          <a:blip r:embed="rId9" cstate="print"/>
          <a:srcRect/>
          <a:stretch>
            <a:fillRect/>
          </a:stretch>
        </p:blipFill>
        <p:spPr bwMode="auto">
          <a:xfrm>
            <a:off x="1524000" y="3429000"/>
            <a:ext cx="1285875" cy="400050"/>
          </a:xfrm>
          <a:prstGeom prst="rect">
            <a:avLst/>
          </a:prstGeom>
          <a:solidFill>
            <a:srgbClr val="FFFF00"/>
          </a:solidFill>
          <a:ln w="9525">
            <a:solidFill>
              <a:schemeClr val="tx1"/>
            </a:solidFill>
            <a:miter lim="800000"/>
            <a:headEnd/>
            <a:tailEnd/>
          </a:ln>
        </p:spPr>
      </p:pic>
      <p:pic>
        <p:nvPicPr>
          <p:cNvPr id="1033" name="Picture 9"/>
          <p:cNvPicPr>
            <a:picLocks noChangeAspect="1" noChangeArrowheads="1"/>
          </p:cNvPicPr>
          <p:nvPr/>
        </p:nvPicPr>
        <p:blipFill>
          <a:blip r:embed="rId10" cstate="print"/>
          <a:srcRect/>
          <a:stretch>
            <a:fillRect/>
          </a:stretch>
        </p:blipFill>
        <p:spPr bwMode="auto">
          <a:xfrm>
            <a:off x="2971800" y="3067050"/>
            <a:ext cx="1038225" cy="742950"/>
          </a:xfrm>
          <a:prstGeom prst="rect">
            <a:avLst/>
          </a:prstGeom>
          <a:noFill/>
          <a:ln w="9525">
            <a:solidFill>
              <a:schemeClr val="tx1"/>
            </a:solidFill>
            <a:miter lim="800000"/>
            <a:headEnd/>
            <a:tailEnd/>
          </a:ln>
        </p:spPr>
      </p:pic>
      <p:pic>
        <p:nvPicPr>
          <p:cNvPr id="20" name="Picture 2" descr="C:\Documents and Settings\aboleda\Local Settings\Temporary Internet Files\Content.IE5\SPUF8XYV\MC900355607[1].wmf"/>
          <p:cNvPicPr>
            <a:picLocks noChangeAspect="1" noChangeArrowheads="1"/>
          </p:cNvPicPr>
          <p:nvPr/>
        </p:nvPicPr>
        <p:blipFill>
          <a:blip r:embed="rId11" cstate="print"/>
          <a:srcRect/>
          <a:stretch>
            <a:fillRect/>
          </a:stretch>
        </p:blipFill>
        <p:spPr bwMode="auto">
          <a:xfrm>
            <a:off x="7391400" y="5257800"/>
            <a:ext cx="1752600" cy="1600200"/>
          </a:xfrm>
          <a:prstGeom prst="rect">
            <a:avLst/>
          </a:prstGeom>
          <a:noFill/>
          <a:ln>
            <a:noFill/>
          </a:ln>
        </p:spPr>
      </p:pic>
      <p:sp>
        <p:nvSpPr>
          <p:cNvPr id="21" name="Cloud Callout 20"/>
          <p:cNvSpPr/>
          <p:nvPr/>
        </p:nvSpPr>
        <p:spPr>
          <a:xfrm flipH="1">
            <a:off x="4267200" y="2819400"/>
            <a:ext cx="3810000" cy="2438400"/>
          </a:xfrm>
          <a:prstGeom prst="cloudCallout">
            <a:avLst/>
          </a:prstGeom>
          <a:gradFill>
            <a:gsLst>
              <a:gs pos="0">
                <a:schemeClr val="accent3">
                  <a:lumMod val="75000"/>
                </a:schemeClr>
              </a:gs>
              <a:gs pos="35000">
                <a:schemeClr val="accent3">
                  <a:tint val="37000"/>
                  <a:satMod val="300000"/>
                </a:schemeClr>
              </a:gs>
              <a:gs pos="100000">
                <a:schemeClr val="accent3">
                  <a:tint val="15000"/>
                  <a:satMod val="350000"/>
                </a:schemeClr>
              </a:gs>
            </a:gsLst>
          </a:gradFill>
          <a:ln>
            <a:solidFill>
              <a:schemeClr val="accent3">
                <a:shade val="95000"/>
                <a:satMod val="10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latin typeface="Berlin Sans FB" pitchFamily="34" charset="0"/>
              </a:rPr>
              <a:t>What else can you add to the pH scale?</a:t>
            </a:r>
          </a:p>
          <a:p>
            <a:pPr algn="ctr"/>
            <a:r>
              <a:rPr lang="en-US" dirty="0" smtClean="0">
                <a:latin typeface="Berlin Sans FB" pitchFamily="34" charset="0"/>
              </a:rPr>
              <a:t>We’ll do some experiments in the lab testing </a:t>
            </a:r>
            <a:r>
              <a:rPr lang="en-US" dirty="0" err="1" smtClean="0">
                <a:latin typeface="Berlin Sans FB" pitchFamily="34" charset="0"/>
              </a:rPr>
              <a:t>pH.</a:t>
            </a:r>
            <a:endParaRPr lang="en-US" dirty="0">
              <a:latin typeface="Berlin Sans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par>
                          <p:cTn id="11" fill="hold">
                            <p:stCondLst>
                              <p:cond delay="0"/>
                            </p:stCondLst>
                            <p:childTnLst>
                              <p:par>
                                <p:cTn id="12" presetID="2" presetClass="entr" presetSubtype="4"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additive="base">
                                        <p:cTn id="14" dur="500" fill="hold"/>
                                        <p:tgtEl>
                                          <p:spTgt spid="15"/>
                                        </p:tgtEl>
                                        <p:attrNameLst>
                                          <p:attrName>ppt_x</p:attrName>
                                        </p:attrNameLst>
                                      </p:cBhvr>
                                      <p:tavLst>
                                        <p:tav tm="0">
                                          <p:val>
                                            <p:strVal val="#ppt_x"/>
                                          </p:val>
                                        </p:tav>
                                        <p:tav tm="100000">
                                          <p:val>
                                            <p:strVal val="#ppt_x"/>
                                          </p:val>
                                        </p:tav>
                                      </p:tavLst>
                                    </p:anim>
                                    <p:anim calcmode="lin" valueType="num">
                                      <p:cBhvr additive="base">
                                        <p:cTn id="15" dur="500" fill="hold"/>
                                        <p:tgtEl>
                                          <p:spTgt spid="15"/>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2" presetClass="entr" presetSubtype="4"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childTnLst>
                                </p:cTn>
                              </p:par>
                            </p:childTnLst>
                          </p:cTn>
                        </p:par>
                        <p:par>
                          <p:cTn id="25" fill="hold">
                            <p:stCondLst>
                              <p:cond delay="0"/>
                            </p:stCondLst>
                            <p:childTnLst>
                              <p:par>
                                <p:cTn id="26" presetID="2" presetClass="entr" presetSubtype="8" fill="hold" nodeType="after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additive="base">
                                        <p:cTn id="28" dur="500" fill="hold"/>
                                        <p:tgtEl>
                                          <p:spTgt spid="17"/>
                                        </p:tgtEl>
                                        <p:attrNameLst>
                                          <p:attrName>ppt_x</p:attrName>
                                        </p:attrNameLst>
                                      </p:cBhvr>
                                      <p:tavLst>
                                        <p:tav tm="0">
                                          <p:val>
                                            <p:strVal val="0-#ppt_w/2"/>
                                          </p:val>
                                        </p:tav>
                                        <p:tav tm="100000">
                                          <p:val>
                                            <p:strVal val="#ppt_x"/>
                                          </p:val>
                                        </p:tav>
                                      </p:tavLst>
                                    </p:anim>
                                    <p:anim calcmode="lin" valueType="num">
                                      <p:cBhvr additive="base">
                                        <p:cTn id="29"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childTnLst>
                                </p:cTn>
                              </p:par>
                            </p:childTnLst>
                          </p:cTn>
                        </p:par>
                        <p:par>
                          <p:cTn id="34" fill="hold">
                            <p:stCondLst>
                              <p:cond delay="0"/>
                            </p:stCondLst>
                            <p:childTnLst>
                              <p:par>
                                <p:cTn id="35" presetID="2" presetClass="entr" presetSubtype="2" fill="hold" grpId="1" nodeType="after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additive="base">
                                        <p:cTn id="37" dur="500" fill="hold"/>
                                        <p:tgtEl>
                                          <p:spTgt spid="18"/>
                                        </p:tgtEl>
                                        <p:attrNameLst>
                                          <p:attrName>ppt_x</p:attrName>
                                        </p:attrNameLst>
                                      </p:cBhvr>
                                      <p:tavLst>
                                        <p:tav tm="0">
                                          <p:val>
                                            <p:strVal val="1+#ppt_w/2"/>
                                          </p:val>
                                        </p:tav>
                                        <p:tav tm="100000">
                                          <p:val>
                                            <p:strVal val="#ppt_x"/>
                                          </p:val>
                                        </p:tav>
                                      </p:tavLst>
                                    </p:anim>
                                    <p:anim calcmode="lin" valueType="num">
                                      <p:cBhvr additive="base">
                                        <p:cTn id="38" dur="500" fill="hold"/>
                                        <p:tgtEl>
                                          <p:spTgt spid="18"/>
                                        </p:tgtEl>
                                        <p:attrNameLst>
                                          <p:attrName>ppt_y</p:attrName>
                                        </p:attrNameLst>
                                      </p:cBhvr>
                                      <p:tavLst>
                                        <p:tav tm="0">
                                          <p:val>
                                            <p:strVal val="#ppt_y"/>
                                          </p:val>
                                        </p:tav>
                                        <p:tav tm="100000">
                                          <p:val>
                                            <p:strVal val="#ppt_y"/>
                                          </p:val>
                                        </p:tav>
                                      </p:tavLst>
                                    </p:anim>
                                  </p:childTnLst>
                                </p:cTn>
                              </p:par>
                              <p:par>
                                <p:cTn id="39" presetID="2" presetClass="entr" presetSubtype="2"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1+#ppt_w/2"/>
                                          </p:val>
                                        </p:tav>
                                        <p:tav tm="100000">
                                          <p:val>
                                            <p:strVal val="#ppt_x"/>
                                          </p:val>
                                        </p:tav>
                                      </p:tavLst>
                                    </p:anim>
                                    <p:anim calcmode="lin" valueType="num">
                                      <p:cBhvr additive="base">
                                        <p:cTn id="4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3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0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3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27"/>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animEffect transition="in" filter="fade">
                                      <p:cBhvr>
                                        <p:cTn id="79" dur="1000"/>
                                        <p:tgtEl>
                                          <p:spTgt spid="21"/>
                                        </p:tgtEl>
                                      </p:cBhvr>
                                    </p:animEffect>
                                    <p:anim calcmode="lin" valueType="num">
                                      <p:cBhvr>
                                        <p:cTn id="80" dur="1000" fill="hold"/>
                                        <p:tgtEl>
                                          <p:spTgt spid="21"/>
                                        </p:tgtEl>
                                        <p:attrNameLst>
                                          <p:attrName>ppt_x</p:attrName>
                                        </p:attrNameLst>
                                      </p:cBhvr>
                                      <p:tavLst>
                                        <p:tav tm="0">
                                          <p:val>
                                            <p:strVal val="#ppt_x"/>
                                          </p:val>
                                        </p:tav>
                                        <p:tav tm="100000">
                                          <p:val>
                                            <p:strVal val="#ppt_x"/>
                                          </p:val>
                                        </p:tav>
                                      </p:tavLst>
                                    </p:anim>
                                    <p:anim calcmode="lin" valueType="num">
                                      <p:cBhvr>
                                        <p:cTn id="8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1"/>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229600" cy="1143000"/>
          </a:xfrm>
        </p:spPr>
        <p:txBody>
          <a:bodyPr>
            <a:normAutofit/>
          </a:bodyPr>
          <a:lstStyle/>
          <a:p>
            <a:pPr algn="l"/>
            <a:r>
              <a:rPr lang="en-US" sz="3200" dirty="0" smtClean="0"/>
              <a:t>pH chemistry</a:t>
            </a:r>
            <a:endParaRPr lang="en-US" sz="3200" dirty="0"/>
          </a:p>
        </p:txBody>
      </p:sp>
      <p:cxnSp>
        <p:nvCxnSpPr>
          <p:cNvPr id="7" name="Straight Connector 6"/>
          <p:cNvCxnSpPr/>
          <p:nvPr/>
        </p:nvCxnSpPr>
        <p:spPr>
          <a:xfrm>
            <a:off x="228600" y="838200"/>
            <a:ext cx="8686800" cy="0"/>
          </a:xfrm>
          <a:prstGeom prst="line">
            <a:avLst/>
          </a:prstGeom>
          <a:ln w="25400" cap="rnd">
            <a:solidFill>
              <a:schemeClr val="accent5">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52400" y="671691"/>
            <a:ext cx="5105400" cy="5816977"/>
          </a:xfrm>
          <a:prstGeom prst="rect">
            <a:avLst/>
          </a:prstGeom>
          <a:noFill/>
        </p:spPr>
        <p:txBody>
          <a:bodyPr wrap="square" rtlCol="0">
            <a:spAutoFit/>
          </a:bodyPr>
          <a:lstStyle/>
          <a:p>
            <a:endParaRPr lang="en-US" sz="2400" dirty="0" smtClean="0"/>
          </a:p>
          <a:p>
            <a:r>
              <a:rPr lang="en-US" sz="2400" dirty="0" smtClean="0"/>
              <a:t>On a chemical level, pH estimates the concentration of hydrogen ions in the solution. </a:t>
            </a:r>
          </a:p>
          <a:p>
            <a:endParaRPr lang="en-US" sz="2400" dirty="0" smtClean="0"/>
          </a:p>
          <a:p>
            <a:r>
              <a:rPr lang="en-US" sz="2400" dirty="0" smtClean="0"/>
              <a:t>The pH of a solution is equal to the negative log of the hydrogen ion concentration in the solution, </a:t>
            </a:r>
          </a:p>
          <a:p>
            <a:r>
              <a:rPr lang="en-US" sz="2400" dirty="0" smtClean="0"/>
              <a:t>	</a:t>
            </a:r>
            <a:r>
              <a:rPr lang="en-US" sz="2400" dirty="0" smtClean="0">
                <a:solidFill>
                  <a:schemeClr val="accent3">
                    <a:lumMod val="75000"/>
                  </a:schemeClr>
                </a:solidFill>
              </a:rPr>
              <a:t>pH = - log[H⁺]</a:t>
            </a:r>
          </a:p>
          <a:p>
            <a:endParaRPr lang="en-US" sz="2400" dirty="0" smtClean="0"/>
          </a:p>
          <a:p>
            <a:r>
              <a:rPr lang="en-US" sz="2400" dirty="0" smtClean="0"/>
              <a:t>Because this is a negative relationship, an </a:t>
            </a:r>
            <a:r>
              <a:rPr lang="en-US" sz="2400" i="1" dirty="0" smtClean="0">
                <a:solidFill>
                  <a:schemeClr val="accent5">
                    <a:lumMod val="75000"/>
                  </a:schemeClr>
                </a:solidFill>
              </a:rPr>
              <a:t>increase</a:t>
            </a:r>
            <a:r>
              <a:rPr lang="en-US" sz="2400" dirty="0" smtClean="0"/>
              <a:t> in hydrogen ions means a </a:t>
            </a:r>
            <a:r>
              <a:rPr lang="en-US" sz="2400" i="1" dirty="0" smtClean="0">
                <a:solidFill>
                  <a:schemeClr val="accent3">
                    <a:lumMod val="75000"/>
                  </a:schemeClr>
                </a:solidFill>
              </a:rPr>
              <a:t>decrease</a:t>
            </a:r>
            <a:r>
              <a:rPr lang="en-US" sz="2400" dirty="0" smtClean="0"/>
              <a:t> in pH or that the solution is becoming </a:t>
            </a:r>
            <a:r>
              <a:rPr lang="en-US" sz="2400" i="1" dirty="0" smtClean="0">
                <a:solidFill>
                  <a:schemeClr val="accent3">
                    <a:lumMod val="75000"/>
                  </a:schemeClr>
                </a:solidFill>
              </a:rPr>
              <a:t>more acidic</a:t>
            </a:r>
            <a:r>
              <a:rPr lang="en-US" sz="2400" dirty="0" smtClean="0"/>
              <a:t>.</a:t>
            </a:r>
          </a:p>
          <a:p>
            <a:endParaRPr lang="en-US" dirty="0" smtClean="0"/>
          </a:p>
          <a:p>
            <a:endParaRPr lang="en-US" dirty="0"/>
          </a:p>
        </p:txBody>
      </p:sp>
      <p:pic>
        <p:nvPicPr>
          <p:cNvPr id="1027" name="Picture 3"/>
          <p:cNvPicPr>
            <a:picLocks noChangeAspect="1" noChangeArrowheads="1"/>
          </p:cNvPicPr>
          <p:nvPr/>
        </p:nvPicPr>
        <p:blipFill>
          <a:blip r:embed="rId3" cstate="print"/>
          <a:srcRect/>
          <a:stretch>
            <a:fillRect/>
          </a:stretch>
        </p:blipFill>
        <p:spPr bwMode="auto">
          <a:xfrm>
            <a:off x="304800" y="7772400"/>
            <a:ext cx="7296150" cy="3819525"/>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l="17021" r="17021"/>
          <a:stretch>
            <a:fillRect/>
          </a:stretch>
        </p:blipFill>
        <p:spPr bwMode="auto">
          <a:xfrm>
            <a:off x="5715000" y="2133600"/>
            <a:ext cx="2362200" cy="3581400"/>
          </a:xfrm>
          <a:prstGeom prst="rect">
            <a:avLst/>
          </a:prstGeom>
          <a:noFill/>
          <a:ln w="9525">
            <a:noFill/>
            <a:miter lim="800000"/>
            <a:headEnd/>
            <a:tailEnd/>
          </a:ln>
        </p:spPr>
      </p:pic>
      <p:sp>
        <p:nvSpPr>
          <p:cNvPr id="14" name="Flowchart: Connector 13"/>
          <p:cNvSpPr/>
          <p:nvPr/>
        </p:nvSpPr>
        <p:spPr>
          <a:xfrm>
            <a:off x="6248400" y="44958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15" name="Flowchart: Connector 14"/>
          <p:cNvSpPr/>
          <p:nvPr/>
        </p:nvSpPr>
        <p:spPr>
          <a:xfrm>
            <a:off x="6400800" y="42672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16" name="Flowchart: Connector 15"/>
          <p:cNvSpPr/>
          <p:nvPr/>
        </p:nvSpPr>
        <p:spPr>
          <a:xfrm>
            <a:off x="6629400" y="44958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17" name="Flowchart: Connector 16"/>
          <p:cNvSpPr/>
          <p:nvPr/>
        </p:nvSpPr>
        <p:spPr>
          <a:xfrm>
            <a:off x="6781800" y="46482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18" name="Flowchart: Connector 17"/>
          <p:cNvSpPr/>
          <p:nvPr/>
        </p:nvSpPr>
        <p:spPr>
          <a:xfrm>
            <a:off x="6629400" y="43434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19" name="Flowchart: Connector 18"/>
          <p:cNvSpPr/>
          <p:nvPr/>
        </p:nvSpPr>
        <p:spPr>
          <a:xfrm>
            <a:off x="6705600" y="49530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21" name="Flowchart: Connector 20"/>
          <p:cNvSpPr/>
          <p:nvPr/>
        </p:nvSpPr>
        <p:spPr>
          <a:xfrm>
            <a:off x="6400800" y="47244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22" name="Flowchart: Connector 21"/>
          <p:cNvSpPr/>
          <p:nvPr/>
        </p:nvSpPr>
        <p:spPr>
          <a:xfrm>
            <a:off x="7010400" y="43434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23" name="Flowchart: Connector 22"/>
          <p:cNvSpPr/>
          <p:nvPr/>
        </p:nvSpPr>
        <p:spPr>
          <a:xfrm>
            <a:off x="6781800" y="41148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sp>
        <p:nvSpPr>
          <p:cNvPr id="24" name="Flowchart: Connector 23"/>
          <p:cNvSpPr/>
          <p:nvPr/>
        </p:nvSpPr>
        <p:spPr>
          <a:xfrm>
            <a:off x="7086600" y="48768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graphicFrame>
        <p:nvGraphicFramePr>
          <p:cNvPr id="26" name="Chart 25"/>
          <p:cNvGraphicFramePr/>
          <p:nvPr/>
        </p:nvGraphicFramePr>
        <p:xfrm>
          <a:off x="7924800" y="1828800"/>
          <a:ext cx="1009650" cy="3924301"/>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5" name="Chart 24"/>
          <p:cNvGraphicFramePr/>
          <p:nvPr/>
        </p:nvGraphicFramePr>
        <p:xfrm>
          <a:off x="7924800" y="1828800"/>
          <a:ext cx="1009650" cy="3924301"/>
        </p:xfrm>
        <a:graphic>
          <a:graphicData uri="http://schemas.openxmlformats.org/drawingml/2006/chart">
            <c:chart xmlns:c="http://schemas.openxmlformats.org/drawingml/2006/chart" xmlns:r="http://schemas.openxmlformats.org/officeDocument/2006/relationships" r:id="rId6"/>
          </a:graphicData>
        </a:graphic>
      </p:graphicFrame>
      <p:sp>
        <p:nvSpPr>
          <p:cNvPr id="20" name="Flowchart: Connector 19"/>
          <p:cNvSpPr/>
          <p:nvPr/>
        </p:nvSpPr>
        <p:spPr>
          <a:xfrm>
            <a:off x="7162800" y="4572000"/>
            <a:ext cx="457200" cy="381000"/>
          </a:xfrm>
          <a:prstGeom prst="flowChartConnector">
            <a:avLst/>
          </a:prstGeom>
          <a:gradFill>
            <a:gsLst>
              <a:gs pos="0">
                <a:schemeClr val="accent5">
                  <a:shade val="51000"/>
                  <a:satMod val="130000"/>
                  <a:alpha val="19000"/>
                </a:schemeClr>
              </a:gs>
              <a:gs pos="80000">
                <a:schemeClr val="accent5">
                  <a:shade val="93000"/>
                  <a:satMod val="130000"/>
                </a:schemeClr>
              </a:gs>
              <a:gs pos="100000">
                <a:schemeClr val="accent5">
                  <a:shade val="94000"/>
                  <a:satMod val="135000"/>
                </a:schemeClr>
              </a:gs>
            </a:gsLst>
          </a:gradFill>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b="1" dirty="0" smtClean="0"/>
              <a:t>H⁺</a:t>
            </a:r>
            <a:endParaRPr lang="en-US" sz="1100" b="1" dirty="0"/>
          </a:p>
        </p:txBody>
      </p:sp>
      <p:pic>
        <p:nvPicPr>
          <p:cNvPr id="29" name="Picture 2" descr="C:\Documents and Settings\aboleda\Local Settings\Temporary Internet Files\Content.IE5\SPUF8XYV\MC900355607[1].wmf"/>
          <p:cNvPicPr>
            <a:picLocks noChangeAspect="1" noChangeArrowheads="1"/>
          </p:cNvPicPr>
          <p:nvPr/>
        </p:nvPicPr>
        <p:blipFill>
          <a:blip r:embed="rId7" cstate="print"/>
          <a:srcRect/>
          <a:stretch>
            <a:fillRect/>
          </a:stretch>
        </p:blipFill>
        <p:spPr bwMode="auto">
          <a:xfrm>
            <a:off x="7391400" y="5257800"/>
            <a:ext cx="1752600" cy="1600200"/>
          </a:xfrm>
          <a:prstGeom prst="rect">
            <a:avLst/>
          </a:prstGeom>
          <a:noFill/>
          <a:ln>
            <a:noFill/>
          </a:ln>
        </p:spPr>
      </p:pic>
      <p:sp>
        <p:nvSpPr>
          <p:cNvPr id="30" name="Cloud Callout 29"/>
          <p:cNvSpPr/>
          <p:nvPr/>
        </p:nvSpPr>
        <p:spPr>
          <a:xfrm flipH="1">
            <a:off x="4800600" y="1066800"/>
            <a:ext cx="4267200" cy="3733800"/>
          </a:xfrm>
          <a:prstGeom prst="cloudCallout">
            <a:avLst/>
          </a:prstGeom>
          <a:gradFill>
            <a:gsLst>
              <a:gs pos="0">
                <a:schemeClr val="accent3">
                  <a:lumMod val="75000"/>
                </a:schemeClr>
              </a:gs>
              <a:gs pos="35000">
                <a:schemeClr val="accent3">
                  <a:tint val="37000"/>
                  <a:satMod val="300000"/>
                </a:schemeClr>
              </a:gs>
              <a:gs pos="100000">
                <a:schemeClr val="accent3">
                  <a:tint val="15000"/>
                  <a:satMod val="350000"/>
                </a:schemeClr>
              </a:gs>
            </a:gsLst>
          </a:gradFill>
          <a:ln>
            <a:solidFill>
              <a:schemeClr val="accent3">
                <a:shade val="95000"/>
                <a:satMod val="105000"/>
              </a:schemeClr>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dirty="0"/>
              <a:t>So a decrease in the pH of the ocean indicates an increase in the hydrogen ion concentration.  Lets go back to the carbonate system to understand how carbon dioxide increases the hydrogen ion </a:t>
            </a:r>
            <a:r>
              <a:rPr lang="en-US" dirty="0" smtClean="0"/>
              <a:t>concentration in the ocean.</a:t>
            </a:r>
            <a:endParaRPr lang="en-US" dirty="0"/>
          </a:p>
          <a:p>
            <a:pPr algn="ctr"/>
            <a:r>
              <a:rPr lang="en-US" dirty="0" smtClean="0">
                <a:latin typeface="Berlin Sans FB" pitchFamily="34" charset="0"/>
              </a:rPr>
              <a:t>.</a:t>
            </a:r>
            <a:endParaRPr lang="en-US" dirty="0">
              <a:latin typeface="Berlin Sans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par>
                          <p:cTn id="7" fill="hold">
                            <p:stCondLst>
                              <p:cond delay="0"/>
                            </p:stCondLst>
                            <p:childTnLst>
                              <p:par>
                                <p:cTn id="8" presetID="6" presetClass="emph" presetSubtype="0" fill="remove" grpId="1" nodeType="afterEffect">
                                  <p:stCondLst>
                                    <p:cond delay="300"/>
                                  </p:stCondLst>
                                  <p:childTnLst>
                                    <p:animScale>
                                      <p:cBhvr>
                                        <p:cTn id="9" dur="2000" fill="hold"/>
                                        <p:tgtEl>
                                          <p:spTgt spid="20"/>
                                        </p:tgtEl>
                                      </p:cBhvr>
                                      <p:by x="400000" y="400000"/>
                                    </p:animScale>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
                                            <p:txEl>
                                              <p:pRg st="3" end="3"/>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300"/>
                                  </p:stCondLst>
                                  <p:childTnLst>
                                    <p:set>
                                      <p:cBhvr>
                                        <p:cTn id="26" dur="1" fill="hold">
                                          <p:stCondLst>
                                            <p:cond delay="0"/>
                                          </p:stCondLst>
                                        </p:cTn>
                                        <p:tgtEl>
                                          <p:spTgt spid="15"/>
                                        </p:tgtEl>
                                        <p:attrNameLst>
                                          <p:attrName>style.visibility</p:attrName>
                                        </p:attrNameLst>
                                      </p:cBhvr>
                                      <p:to>
                                        <p:strVal val="visible"/>
                                      </p:to>
                                    </p:set>
                                  </p:childTnLst>
                                </p:cTn>
                              </p:par>
                            </p:childTnLst>
                          </p:cTn>
                        </p:par>
                        <p:par>
                          <p:cTn id="27" fill="hold">
                            <p:stCondLst>
                              <p:cond delay="300"/>
                            </p:stCondLst>
                            <p:childTnLst>
                              <p:par>
                                <p:cTn id="28" presetID="1" presetClass="entr" presetSubtype="0" fill="hold" grpId="0" nodeType="afterEffect">
                                  <p:stCondLst>
                                    <p:cond delay="300"/>
                                  </p:stCondLst>
                                  <p:childTnLst>
                                    <p:set>
                                      <p:cBhvr>
                                        <p:cTn id="29" dur="1" fill="hold">
                                          <p:stCondLst>
                                            <p:cond delay="0"/>
                                          </p:stCondLst>
                                        </p:cTn>
                                        <p:tgtEl>
                                          <p:spTgt spid="21"/>
                                        </p:tgtEl>
                                        <p:attrNameLst>
                                          <p:attrName>style.visibility</p:attrName>
                                        </p:attrNameLst>
                                      </p:cBhvr>
                                      <p:to>
                                        <p:strVal val="visible"/>
                                      </p:to>
                                    </p:set>
                                  </p:childTnLst>
                                </p:cTn>
                              </p:par>
                            </p:childTnLst>
                          </p:cTn>
                        </p:par>
                        <p:par>
                          <p:cTn id="30" fill="hold">
                            <p:stCondLst>
                              <p:cond delay="600"/>
                            </p:stCondLst>
                            <p:childTnLst>
                              <p:par>
                                <p:cTn id="31" presetID="1" presetClass="entr" presetSubtype="0" fill="hold" grpId="0" nodeType="afterEffect">
                                  <p:stCondLst>
                                    <p:cond delay="300"/>
                                  </p:stCondLst>
                                  <p:childTnLst>
                                    <p:set>
                                      <p:cBhvr>
                                        <p:cTn id="32" dur="1" fill="hold">
                                          <p:stCondLst>
                                            <p:cond delay="0"/>
                                          </p:stCondLst>
                                        </p:cTn>
                                        <p:tgtEl>
                                          <p:spTgt spid="18"/>
                                        </p:tgtEl>
                                        <p:attrNameLst>
                                          <p:attrName>style.visibility</p:attrName>
                                        </p:attrNameLst>
                                      </p:cBhvr>
                                      <p:to>
                                        <p:strVal val="visible"/>
                                      </p:to>
                                    </p:set>
                                  </p:childTnLst>
                                </p:cTn>
                              </p:par>
                            </p:childTnLst>
                          </p:cTn>
                        </p:par>
                        <p:par>
                          <p:cTn id="33" fill="hold">
                            <p:stCondLst>
                              <p:cond delay="900"/>
                            </p:stCondLst>
                            <p:childTnLst>
                              <p:par>
                                <p:cTn id="34" presetID="1" presetClass="entr" presetSubtype="0" fill="hold" grpId="0" nodeType="afterEffect">
                                  <p:stCondLst>
                                    <p:cond delay="300"/>
                                  </p:stCondLst>
                                  <p:childTnLst>
                                    <p:set>
                                      <p:cBhvr>
                                        <p:cTn id="35" dur="1" fill="hold">
                                          <p:stCondLst>
                                            <p:cond delay="0"/>
                                          </p:stCondLst>
                                        </p:cTn>
                                        <p:tgtEl>
                                          <p:spTgt spid="17"/>
                                        </p:tgtEl>
                                        <p:attrNameLst>
                                          <p:attrName>style.visibility</p:attrName>
                                        </p:attrNameLst>
                                      </p:cBhvr>
                                      <p:to>
                                        <p:strVal val="visible"/>
                                      </p:to>
                                    </p:set>
                                  </p:childTnLst>
                                </p:cTn>
                              </p:par>
                            </p:childTnLst>
                          </p:cTn>
                        </p:par>
                        <p:par>
                          <p:cTn id="36" fill="hold">
                            <p:stCondLst>
                              <p:cond delay="1200"/>
                            </p:stCondLst>
                            <p:childTnLst>
                              <p:par>
                                <p:cTn id="37" presetID="1" presetClass="entr" presetSubtype="0" fill="hold" grpId="0" nodeType="afterEffect">
                                  <p:stCondLst>
                                    <p:cond delay="300"/>
                                  </p:stCondLst>
                                  <p:childTnLst>
                                    <p:set>
                                      <p:cBhvr>
                                        <p:cTn id="38" dur="1" fill="hold">
                                          <p:stCondLst>
                                            <p:cond delay="0"/>
                                          </p:stCondLst>
                                        </p:cTn>
                                        <p:tgtEl>
                                          <p:spTgt spid="19"/>
                                        </p:tgtEl>
                                        <p:attrNameLst>
                                          <p:attrName>style.visibility</p:attrName>
                                        </p:attrNameLst>
                                      </p:cBhvr>
                                      <p:to>
                                        <p:strVal val="visible"/>
                                      </p:to>
                                    </p:set>
                                  </p:childTnLst>
                                </p:cTn>
                              </p:par>
                            </p:childTnLst>
                          </p:cTn>
                        </p:par>
                        <p:par>
                          <p:cTn id="39" fill="hold">
                            <p:stCondLst>
                              <p:cond delay="1500"/>
                            </p:stCondLst>
                            <p:childTnLst>
                              <p:par>
                                <p:cTn id="40" presetID="1" presetClass="entr" presetSubtype="0" fill="hold" grpId="0" nodeType="afterEffect">
                                  <p:stCondLst>
                                    <p:cond delay="300"/>
                                  </p:stCondLst>
                                  <p:childTnLst>
                                    <p:set>
                                      <p:cBhvr>
                                        <p:cTn id="41" dur="1" fill="hold">
                                          <p:stCondLst>
                                            <p:cond delay="0"/>
                                          </p:stCondLst>
                                        </p:cTn>
                                        <p:tgtEl>
                                          <p:spTgt spid="24"/>
                                        </p:tgtEl>
                                        <p:attrNameLst>
                                          <p:attrName>style.visibility</p:attrName>
                                        </p:attrNameLst>
                                      </p:cBhvr>
                                      <p:to>
                                        <p:strVal val="visible"/>
                                      </p:to>
                                    </p:set>
                                  </p:childTnLst>
                                </p:cTn>
                              </p:par>
                            </p:childTnLst>
                          </p:cTn>
                        </p:par>
                        <p:par>
                          <p:cTn id="42" fill="hold">
                            <p:stCondLst>
                              <p:cond delay="1800"/>
                            </p:stCondLst>
                            <p:childTnLst>
                              <p:par>
                                <p:cTn id="43" presetID="1" presetClass="entr" presetSubtype="0" fill="hold" grpId="0" nodeType="afterEffect">
                                  <p:stCondLst>
                                    <p:cond delay="300"/>
                                  </p:stCondLst>
                                  <p:childTnLst>
                                    <p:set>
                                      <p:cBhvr>
                                        <p:cTn id="44" dur="1" fill="hold">
                                          <p:stCondLst>
                                            <p:cond delay="0"/>
                                          </p:stCondLst>
                                        </p:cTn>
                                        <p:tgtEl>
                                          <p:spTgt spid="22"/>
                                        </p:tgtEl>
                                        <p:attrNameLst>
                                          <p:attrName>style.visibility</p:attrName>
                                        </p:attrNameLst>
                                      </p:cBhvr>
                                      <p:to>
                                        <p:strVal val="visible"/>
                                      </p:to>
                                    </p:set>
                                  </p:childTnLst>
                                </p:cTn>
                              </p:par>
                            </p:childTnLst>
                          </p:cTn>
                        </p:par>
                        <p:par>
                          <p:cTn id="45" fill="hold">
                            <p:stCondLst>
                              <p:cond delay="2100"/>
                            </p:stCondLst>
                            <p:childTnLst>
                              <p:par>
                                <p:cTn id="46" presetID="1" presetClass="entr" presetSubtype="0" fill="hold" grpId="0" nodeType="afterEffect">
                                  <p:stCondLst>
                                    <p:cond delay="300"/>
                                  </p:stCondLst>
                                  <p:childTnLst>
                                    <p:set>
                                      <p:cBhvr>
                                        <p:cTn id="47" dur="1" fill="hold">
                                          <p:stCondLst>
                                            <p:cond delay="0"/>
                                          </p:stCondLst>
                                        </p:cTn>
                                        <p:tgtEl>
                                          <p:spTgt spid="23"/>
                                        </p:tgtEl>
                                        <p:attrNameLst>
                                          <p:attrName>style.visibility</p:attrName>
                                        </p:attrNameLst>
                                      </p:cBhvr>
                                      <p:to>
                                        <p:strVal val="visible"/>
                                      </p:to>
                                    </p:set>
                                  </p:childTnLst>
                                </p:cTn>
                              </p:par>
                            </p:childTnLst>
                          </p:cTn>
                        </p:par>
                        <p:par>
                          <p:cTn id="48" fill="hold">
                            <p:stCondLst>
                              <p:cond delay="2400"/>
                            </p:stCondLst>
                            <p:childTnLst>
                              <p:par>
                                <p:cTn id="49" presetID="1" presetClass="entr" presetSubtype="0" fill="hold" grpId="0" nodeType="after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par>
                          <p:cTn id="51" fill="hold">
                            <p:stCondLst>
                              <p:cond delay="2400"/>
                            </p:stCondLst>
                            <p:childTnLst>
                              <p:par>
                                <p:cTn id="52" presetID="1" presetClass="entr" presetSubtype="0" fill="hold" grpId="0" nodeType="afterEffect">
                                  <p:stCondLst>
                                    <p:cond delay="0"/>
                                  </p:stCondLst>
                                  <p:childTnLst>
                                    <p:set>
                                      <p:cBhvr>
                                        <p:cTn id="53" dur="1" fill="hold">
                                          <p:stCondLst>
                                            <p:cond delay="0"/>
                                          </p:stCondLst>
                                        </p:cTn>
                                        <p:tgtEl>
                                          <p:spTgt spid="20"/>
                                        </p:tgtEl>
                                        <p:attrNameLst>
                                          <p:attrName>style.visibility</p:attrName>
                                        </p:attrNameLst>
                                      </p:cBhvr>
                                      <p:to>
                                        <p:strVal val="visible"/>
                                      </p:to>
                                    </p:set>
                                  </p:childTnLst>
                                </p:cTn>
                              </p:par>
                            </p:childTnLst>
                          </p:cTn>
                        </p:par>
                        <p:par>
                          <p:cTn id="54" fill="hold">
                            <p:stCondLst>
                              <p:cond delay="2400"/>
                            </p:stCondLst>
                            <p:childTnLst>
                              <p:par>
                                <p:cTn id="55" presetID="10" presetClass="exit" presetSubtype="0" fill="hold" grpId="0" nodeType="afterEffect">
                                  <p:stCondLst>
                                    <p:cond delay="0"/>
                                  </p:stCondLst>
                                  <p:childTnLst>
                                    <p:animEffect transition="out" filter="fade">
                                      <p:cBhvr>
                                        <p:cTn id="56" dur="3000"/>
                                        <p:tgtEl>
                                          <p:spTgt spid="25"/>
                                        </p:tgtEl>
                                      </p:cBhvr>
                                    </p:animEffect>
                                    <p:set>
                                      <p:cBhvr>
                                        <p:cTn id="57" dur="1" fill="hold">
                                          <p:stCondLst>
                                            <p:cond delay="2999"/>
                                          </p:stCondLst>
                                        </p:cTn>
                                        <p:tgtEl>
                                          <p:spTgt spid="25"/>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nodeType="clickEffect">
                                  <p:stCondLst>
                                    <p:cond delay="0"/>
                                  </p:stCondLst>
                                  <p:childTnLst>
                                    <p:set>
                                      <p:cBhvr>
                                        <p:cTn id="61" dur="1" fill="hold">
                                          <p:stCondLst>
                                            <p:cond delay="0"/>
                                          </p:stCondLst>
                                        </p:cTn>
                                        <p:tgtEl>
                                          <p:spTgt spid="1028"/>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14"/>
                                        </p:tgtEl>
                                        <p:attrNameLst>
                                          <p:attrName>style.visibility</p:attrName>
                                        </p:attrNameLst>
                                      </p:cBhvr>
                                      <p:to>
                                        <p:strVal val="hidden"/>
                                      </p:to>
                                    </p:set>
                                  </p:childTnLst>
                                </p:cTn>
                              </p:par>
                              <p:par>
                                <p:cTn id="64" presetID="1" presetClass="exit" presetSubtype="0" fill="hold" grpId="1" nodeType="withEffect">
                                  <p:stCondLst>
                                    <p:cond delay="0"/>
                                  </p:stCondLst>
                                  <p:childTnLst>
                                    <p:set>
                                      <p:cBhvr>
                                        <p:cTn id="65" dur="1" fill="hold">
                                          <p:stCondLst>
                                            <p:cond delay="0"/>
                                          </p:stCondLst>
                                        </p:cTn>
                                        <p:tgtEl>
                                          <p:spTgt spid="15"/>
                                        </p:tgtEl>
                                        <p:attrNameLst>
                                          <p:attrName>style.visibility</p:attrName>
                                        </p:attrNameLst>
                                      </p:cBhvr>
                                      <p:to>
                                        <p:strVal val="hidden"/>
                                      </p:to>
                                    </p:set>
                                  </p:childTnLst>
                                </p:cTn>
                              </p:par>
                              <p:par>
                                <p:cTn id="66" presetID="1" presetClass="exit" presetSubtype="0" fill="hold" grpId="1" nodeType="withEffect">
                                  <p:stCondLst>
                                    <p:cond delay="0"/>
                                  </p:stCondLst>
                                  <p:childTnLst>
                                    <p:set>
                                      <p:cBhvr>
                                        <p:cTn id="67" dur="1" fill="hold">
                                          <p:stCondLst>
                                            <p:cond delay="0"/>
                                          </p:stCondLst>
                                        </p:cTn>
                                        <p:tgtEl>
                                          <p:spTgt spid="16"/>
                                        </p:tgtEl>
                                        <p:attrNameLst>
                                          <p:attrName>style.visibility</p:attrName>
                                        </p:attrNameLst>
                                      </p:cBhvr>
                                      <p:to>
                                        <p:strVal val="hidden"/>
                                      </p:to>
                                    </p:set>
                                  </p:childTnLst>
                                </p:cTn>
                              </p:par>
                              <p:par>
                                <p:cTn id="68" presetID="1" presetClass="exit" presetSubtype="0" fill="hold" grpId="1" nodeType="withEffect">
                                  <p:stCondLst>
                                    <p:cond delay="0"/>
                                  </p:stCondLst>
                                  <p:childTnLst>
                                    <p:set>
                                      <p:cBhvr>
                                        <p:cTn id="69" dur="1" fill="hold">
                                          <p:stCondLst>
                                            <p:cond delay="0"/>
                                          </p:stCondLst>
                                        </p:cTn>
                                        <p:tgtEl>
                                          <p:spTgt spid="17"/>
                                        </p:tgtEl>
                                        <p:attrNameLst>
                                          <p:attrName>style.visibility</p:attrName>
                                        </p:attrNameLst>
                                      </p:cBhvr>
                                      <p:to>
                                        <p:strVal val="hidden"/>
                                      </p:to>
                                    </p:set>
                                  </p:childTnLst>
                                </p:cTn>
                              </p:par>
                              <p:par>
                                <p:cTn id="70" presetID="1" presetClass="exit" presetSubtype="0" fill="hold" grpId="1" nodeType="withEffect">
                                  <p:stCondLst>
                                    <p:cond delay="0"/>
                                  </p:stCondLst>
                                  <p:childTnLst>
                                    <p:set>
                                      <p:cBhvr>
                                        <p:cTn id="71" dur="1" fill="hold">
                                          <p:stCondLst>
                                            <p:cond delay="0"/>
                                          </p:stCondLst>
                                        </p:cTn>
                                        <p:tgtEl>
                                          <p:spTgt spid="18"/>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19"/>
                                        </p:tgtEl>
                                        <p:attrNameLst>
                                          <p:attrName>style.visibility</p:attrName>
                                        </p:attrNameLst>
                                      </p:cBhvr>
                                      <p:to>
                                        <p:strVal val="hidden"/>
                                      </p:to>
                                    </p:set>
                                  </p:childTnLst>
                                </p:cTn>
                              </p:par>
                              <p:par>
                                <p:cTn id="74" presetID="1" presetClass="exit" presetSubtype="0" fill="hold" grpId="1" nodeType="withEffect">
                                  <p:stCondLst>
                                    <p:cond delay="0"/>
                                  </p:stCondLst>
                                  <p:childTnLst>
                                    <p:set>
                                      <p:cBhvr>
                                        <p:cTn id="75" dur="1" fill="hold">
                                          <p:stCondLst>
                                            <p:cond delay="0"/>
                                          </p:stCondLst>
                                        </p:cTn>
                                        <p:tgtEl>
                                          <p:spTgt spid="21"/>
                                        </p:tgtEl>
                                        <p:attrNameLst>
                                          <p:attrName>style.visibility</p:attrName>
                                        </p:attrNameLst>
                                      </p:cBhvr>
                                      <p:to>
                                        <p:strVal val="hidden"/>
                                      </p:to>
                                    </p:set>
                                  </p:childTnLst>
                                </p:cTn>
                              </p:par>
                              <p:par>
                                <p:cTn id="76" presetID="1" presetClass="exit" presetSubtype="0" fill="hold" grpId="1" nodeType="withEffect">
                                  <p:stCondLst>
                                    <p:cond delay="0"/>
                                  </p:stCondLst>
                                  <p:childTnLst>
                                    <p:set>
                                      <p:cBhvr>
                                        <p:cTn id="77" dur="1" fill="hold">
                                          <p:stCondLst>
                                            <p:cond delay="0"/>
                                          </p:stCondLst>
                                        </p:cTn>
                                        <p:tgtEl>
                                          <p:spTgt spid="22"/>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23"/>
                                        </p:tgtEl>
                                        <p:attrNameLst>
                                          <p:attrName>style.visibility</p:attrName>
                                        </p:attrNameLst>
                                      </p:cBhvr>
                                      <p:to>
                                        <p:strVal val="hidden"/>
                                      </p:to>
                                    </p:set>
                                  </p:childTnLst>
                                </p:cTn>
                              </p:par>
                              <p:par>
                                <p:cTn id="80" presetID="1" presetClass="exit" presetSubtype="0" fill="hold" grpId="1" nodeType="withEffect">
                                  <p:stCondLst>
                                    <p:cond delay="0"/>
                                  </p:stCondLst>
                                  <p:childTnLst>
                                    <p:set>
                                      <p:cBhvr>
                                        <p:cTn id="81" dur="1" fill="hold">
                                          <p:stCondLst>
                                            <p:cond delay="0"/>
                                          </p:stCondLst>
                                        </p:cTn>
                                        <p:tgtEl>
                                          <p:spTgt spid="24"/>
                                        </p:tgtEl>
                                        <p:attrNameLst>
                                          <p:attrName>style.visibility</p:attrName>
                                        </p:attrNameLst>
                                      </p:cBhvr>
                                      <p:to>
                                        <p:strVal val="hidden"/>
                                      </p:to>
                                    </p:set>
                                  </p:childTnLst>
                                </p:cTn>
                              </p:par>
                              <p:par>
                                <p:cTn id="82" presetID="1" presetClass="exit" presetSubtype="0" fill="hold" grpId="0" nodeType="withEffect">
                                  <p:stCondLst>
                                    <p:cond delay="0"/>
                                  </p:stCondLst>
                                  <p:childTnLst>
                                    <p:set>
                                      <p:cBhvr>
                                        <p:cTn id="83" dur="1" fill="hold">
                                          <p:stCondLst>
                                            <p:cond delay="0"/>
                                          </p:stCondLst>
                                        </p:cTn>
                                        <p:tgtEl>
                                          <p:spTgt spid="26"/>
                                        </p:tgtEl>
                                        <p:attrNameLst>
                                          <p:attrName>style.visibility</p:attrName>
                                        </p:attrNameLst>
                                      </p:cBhvr>
                                      <p:to>
                                        <p:strVal val="hidden"/>
                                      </p:to>
                                    </p:set>
                                  </p:childTnLst>
                                </p:cTn>
                              </p:par>
                              <p:par>
                                <p:cTn id="84" presetID="1" presetClass="exit" presetSubtype="0" fill="hold" grpId="1" nodeType="withEffect">
                                  <p:stCondLst>
                                    <p:cond delay="0"/>
                                  </p:stCondLst>
                                  <p:childTnLst>
                                    <p:set>
                                      <p:cBhvr>
                                        <p:cTn id="85" dur="1" fill="hold">
                                          <p:stCondLst>
                                            <p:cond delay="0"/>
                                          </p:stCondLst>
                                        </p:cTn>
                                        <p:tgtEl>
                                          <p:spTgt spid="25"/>
                                        </p:tgtEl>
                                        <p:attrNameLst>
                                          <p:attrName>style.visibility</p:attrName>
                                        </p:attrNameLst>
                                      </p:cBhvr>
                                      <p:to>
                                        <p:strVal val="hidden"/>
                                      </p:to>
                                    </p:set>
                                  </p:childTnLst>
                                </p:cTn>
                              </p:par>
                              <p:par>
                                <p:cTn id="86" presetID="1" presetClass="exit" presetSubtype="0" fill="hold" grpId="2" nodeType="withEffect">
                                  <p:stCondLst>
                                    <p:cond delay="0"/>
                                  </p:stCondLst>
                                  <p:childTnLst>
                                    <p:set>
                                      <p:cBhvr>
                                        <p:cTn id="87" dur="1" fill="hold">
                                          <p:stCondLst>
                                            <p:cond delay="0"/>
                                          </p:stCondLst>
                                        </p:cTn>
                                        <p:tgtEl>
                                          <p:spTgt spid="20"/>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nodeType="clickEffect">
                                  <p:stCondLst>
                                    <p:cond delay="0"/>
                                  </p:stCondLst>
                                  <p:childTnLst>
                                    <p:set>
                                      <p:cBhvr>
                                        <p:cTn id="91" dur="1" fill="hold">
                                          <p:stCondLst>
                                            <p:cond delay="0"/>
                                          </p:stCondLst>
                                        </p:cTn>
                                        <p:tgtEl>
                                          <p:spTgt spid="29"/>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42" presetClass="entr" presetSubtype="0" fill="hold" grpId="0" nodeType="clickEffect">
                                  <p:stCondLst>
                                    <p:cond delay="0"/>
                                  </p:stCondLst>
                                  <p:childTnLst>
                                    <p:set>
                                      <p:cBhvr>
                                        <p:cTn id="95" dur="1" fill="hold">
                                          <p:stCondLst>
                                            <p:cond delay="0"/>
                                          </p:stCondLst>
                                        </p:cTn>
                                        <p:tgtEl>
                                          <p:spTgt spid="30"/>
                                        </p:tgtEl>
                                        <p:attrNameLst>
                                          <p:attrName>style.visibility</p:attrName>
                                        </p:attrNameLst>
                                      </p:cBhvr>
                                      <p:to>
                                        <p:strVal val="visible"/>
                                      </p:to>
                                    </p:set>
                                    <p:animEffect transition="in" filter="fade">
                                      <p:cBhvr>
                                        <p:cTn id="96" dur="1000"/>
                                        <p:tgtEl>
                                          <p:spTgt spid="30"/>
                                        </p:tgtEl>
                                      </p:cBhvr>
                                    </p:animEffect>
                                    <p:anim calcmode="lin" valueType="num">
                                      <p:cBhvr>
                                        <p:cTn id="97" dur="1000" fill="hold"/>
                                        <p:tgtEl>
                                          <p:spTgt spid="30"/>
                                        </p:tgtEl>
                                        <p:attrNameLst>
                                          <p:attrName>ppt_x</p:attrName>
                                        </p:attrNameLst>
                                      </p:cBhvr>
                                      <p:tavLst>
                                        <p:tav tm="0">
                                          <p:val>
                                            <p:strVal val="#ppt_x"/>
                                          </p:val>
                                        </p:tav>
                                        <p:tav tm="100000">
                                          <p:val>
                                            <p:strVal val="#ppt_x"/>
                                          </p:val>
                                        </p:tav>
                                      </p:tavLst>
                                    </p:anim>
                                    <p:anim calcmode="lin" valueType="num">
                                      <p:cBhvr>
                                        <p:cTn id="98"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29"/>
                                        </p:tgtEl>
                                        <p:attrNameLst>
                                          <p:attrName>style.visibility</p:attrName>
                                        </p:attrNameLst>
                                      </p:cBhvr>
                                      <p:to>
                                        <p:strVal val="visible"/>
                                      </p:to>
                                    </p:set>
                                  </p:childTnLst>
                                </p:cTn>
                              </p:par>
                              <p:par>
                                <p:cTn id="103" presetID="1" presetClass="entr" presetSubtype="0" fill="hold" grpId="1" nodeType="withEffect">
                                  <p:stCondLst>
                                    <p:cond delay="0"/>
                                  </p:stCondLst>
                                  <p:childTnLst>
                                    <p:set>
                                      <p:cBhvr>
                                        <p:cTn id="10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1" grpId="0" animBg="1"/>
      <p:bldP spid="21" grpId="1" animBg="1"/>
      <p:bldP spid="22" grpId="0" animBg="1"/>
      <p:bldP spid="22" grpId="1" animBg="1"/>
      <p:bldP spid="23" grpId="0" animBg="1"/>
      <p:bldP spid="23" grpId="1" animBg="1"/>
      <p:bldP spid="24" grpId="0" animBg="1"/>
      <p:bldP spid="24" grpId="1" animBg="1"/>
      <p:bldGraphic spid="26" grpId="0">
        <p:bldAsOne/>
      </p:bldGraphic>
      <p:bldGraphic spid="25" grpId="0">
        <p:bldAsOne/>
      </p:bldGraphic>
      <p:bldGraphic spid="25" grpId="1">
        <p:bldAsOne/>
      </p:bldGraphic>
      <p:bldP spid="20" grpId="0" animBg="1"/>
      <p:bldP spid="20" grpId="1" animBg="1"/>
      <p:bldP spid="20" grpId="2" animBg="1"/>
      <p:bldP spid="30" grpId="0" animBg="1"/>
      <p:bldP spid="30"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6" name="Flowchart: Process 5"/>
          <p:cNvSpPr/>
          <p:nvPr/>
        </p:nvSpPr>
        <p:spPr>
          <a:xfrm>
            <a:off x="0" y="0"/>
            <a:ext cx="9144000" cy="121920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lowchart: Connector 89"/>
          <p:cNvSpPr/>
          <p:nvPr/>
        </p:nvSpPr>
        <p:spPr>
          <a:xfrm>
            <a:off x="4267200" y="4191000"/>
            <a:ext cx="457200" cy="381000"/>
          </a:xfrm>
          <a:prstGeom prst="flowChartConnector">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100" b="1" dirty="0" smtClean="0"/>
              <a:t>H⁺</a:t>
            </a:r>
            <a:endParaRPr lang="en-US" sz="1100" b="1" dirty="0"/>
          </a:p>
        </p:txBody>
      </p:sp>
      <p:grpSp>
        <p:nvGrpSpPr>
          <p:cNvPr id="2" name="Group 31"/>
          <p:cNvGrpSpPr/>
          <p:nvPr/>
        </p:nvGrpSpPr>
        <p:grpSpPr>
          <a:xfrm>
            <a:off x="2362200" y="5562600"/>
            <a:ext cx="609600" cy="609600"/>
            <a:chOff x="2819400" y="3886200"/>
            <a:chExt cx="609600" cy="609600"/>
          </a:xfrm>
        </p:grpSpPr>
        <p:sp>
          <p:nvSpPr>
            <p:cNvPr id="33" name="Flowchart: Connector 32"/>
            <p:cNvSpPr/>
            <p:nvPr/>
          </p:nvSpPr>
          <p:spPr>
            <a:xfrm>
              <a:off x="2819400" y="3886200"/>
              <a:ext cx="609600" cy="609600"/>
            </a:xfrm>
            <a:prstGeom prst="flowChartConnector">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dirty="0"/>
            </a:p>
          </p:txBody>
        </p:sp>
        <p:pic>
          <p:nvPicPr>
            <p:cNvPr id="34" name="Picture 1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971800" y="4114800"/>
              <a:ext cx="333375" cy="200025"/>
            </a:xfrm>
            <a:prstGeom prst="rect">
              <a:avLst/>
            </a:prstGeom>
            <a:noFill/>
          </p:spPr>
        </p:pic>
      </p:grpSp>
      <p:sp>
        <p:nvSpPr>
          <p:cNvPr id="71" name="Flowchart: Connector 70"/>
          <p:cNvSpPr/>
          <p:nvPr/>
        </p:nvSpPr>
        <p:spPr>
          <a:xfrm>
            <a:off x="3657600" y="5562600"/>
            <a:ext cx="457200" cy="381000"/>
          </a:xfrm>
          <a:prstGeom prst="flowChartConnector">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100" b="1" dirty="0" smtClean="0"/>
              <a:t>H⁺</a:t>
            </a:r>
            <a:endParaRPr lang="en-US" sz="1100" b="1" dirty="0"/>
          </a:p>
        </p:txBody>
      </p:sp>
      <p:grpSp>
        <p:nvGrpSpPr>
          <p:cNvPr id="3" name="Group 79"/>
          <p:cNvGrpSpPr/>
          <p:nvPr/>
        </p:nvGrpSpPr>
        <p:grpSpPr>
          <a:xfrm>
            <a:off x="2895600" y="4191000"/>
            <a:ext cx="838200" cy="609600"/>
            <a:chOff x="5410200" y="2590800"/>
            <a:chExt cx="838200" cy="533400"/>
          </a:xfrm>
        </p:grpSpPr>
        <p:sp>
          <p:nvSpPr>
            <p:cNvPr id="77" name="Oval 76"/>
            <p:cNvSpPr/>
            <p:nvPr/>
          </p:nvSpPr>
          <p:spPr>
            <a:xfrm>
              <a:off x="5410200" y="2590800"/>
              <a:ext cx="838200" cy="533400"/>
            </a:xfrm>
            <a:prstGeom prst="ellipse">
              <a:avLst/>
            </a:prstGeom>
            <a:solidFill>
              <a:srgbClr val="FFFF66"/>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pic>
          <p:nvPicPr>
            <p:cNvPr id="3092" name="Picture 2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638800" y="2781300"/>
              <a:ext cx="381000" cy="190500"/>
            </a:xfrm>
            <a:prstGeom prst="rect">
              <a:avLst/>
            </a:prstGeom>
            <a:noFill/>
          </p:spPr>
        </p:pic>
      </p:grpSp>
      <p:sp>
        <p:nvSpPr>
          <p:cNvPr id="7" name="Flowchart: Connector 6"/>
          <p:cNvSpPr/>
          <p:nvPr/>
        </p:nvSpPr>
        <p:spPr>
          <a:xfrm>
            <a:off x="457200" y="5334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8" name="Flowchart: Connector 7"/>
          <p:cNvSpPr/>
          <p:nvPr/>
        </p:nvSpPr>
        <p:spPr>
          <a:xfrm>
            <a:off x="1143000" y="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10" name="Flowchart: Connector 9"/>
          <p:cNvSpPr/>
          <p:nvPr/>
        </p:nvSpPr>
        <p:spPr>
          <a:xfrm>
            <a:off x="609600" y="1600200"/>
            <a:ext cx="609600" cy="533400"/>
          </a:xfrm>
          <a:prstGeom prst="flowChartConnector">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900" dirty="0" smtClean="0"/>
              <a:t>CO₂</a:t>
            </a:r>
            <a:endParaRPr lang="en-US" sz="900" dirty="0"/>
          </a:p>
        </p:txBody>
      </p:sp>
      <p:sp>
        <p:nvSpPr>
          <p:cNvPr id="11" name="Flowchart: Connector 10"/>
          <p:cNvSpPr/>
          <p:nvPr/>
        </p:nvSpPr>
        <p:spPr>
          <a:xfrm>
            <a:off x="1447800" y="2057400"/>
            <a:ext cx="609600" cy="533400"/>
          </a:xfrm>
          <a:prstGeom prst="flowChartConnector">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900" dirty="0" smtClean="0"/>
              <a:t>CO₂</a:t>
            </a:r>
            <a:endParaRPr lang="en-US" sz="900" dirty="0"/>
          </a:p>
        </p:txBody>
      </p:sp>
      <p:sp>
        <p:nvSpPr>
          <p:cNvPr id="3083"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3082" name="Picture 1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0" y="457200"/>
            <a:ext cx="333375" cy="200025"/>
          </a:xfrm>
          <a:prstGeom prst="rect">
            <a:avLst/>
          </a:prstGeom>
          <a:noFill/>
        </p:spPr>
      </p:pic>
      <p:sp>
        <p:nvSpPr>
          <p:cNvPr id="3084" name="Rectangle 12"/>
          <p:cNvSpPr>
            <a:spLocks noChangeArrowheads="1"/>
          </p:cNvSpPr>
          <p:nvPr/>
        </p:nvSpPr>
        <p:spPr bwMode="auto">
          <a:xfrm>
            <a:off x="91440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86"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3085"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0" y="457200"/>
            <a:ext cx="333375" cy="200025"/>
          </a:xfrm>
          <a:prstGeom prst="rect">
            <a:avLst/>
          </a:prstGeom>
          <a:noFill/>
        </p:spPr>
      </p:pic>
      <p:sp>
        <p:nvSpPr>
          <p:cNvPr id="3087" name="Rectangle 15"/>
          <p:cNvSpPr>
            <a:spLocks noChangeArrowheads="1"/>
          </p:cNvSpPr>
          <p:nvPr/>
        </p:nvSpPr>
        <p:spPr bwMode="auto">
          <a:xfrm>
            <a:off x="914400" y="6572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89"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56" name="Flowchart: Connector 55"/>
          <p:cNvSpPr/>
          <p:nvPr/>
        </p:nvSpPr>
        <p:spPr>
          <a:xfrm>
            <a:off x="1676400" y="5334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57" name="Flowchart: Connector 56"/>
          <p:cNvSpPr/>
          <p:nvPr/>
        </p:nvSpPr>
        <p:spPr>
          <a:xfrm>
            <a:off x="2438400" y="152400"/>
            <a:ext cx="609600" cy="533400"/>
          </a:xfrm>
          <a:prstGeom prst="flowChartConnector">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900" dirty="0" smtClean="0"/>
              <a:t>CO₂</a:t>
            </a:r>
            <a:endParaRPr lang="en-US" sz="900" dirty="0"/>
          </a:p>
        </p:txBody>
      </p:sp>
      <p:sp>
        <p:nvSpPr>
          <p:cNvPr id="63" name="Flowchart: Connector 62"/>
          <p:cNvSpPr/>
          <p:nvPr/>
        </p:nvSpPr>
        <p:spPr>
          <a:xfrm>
            <a:off x="2514600" y="13716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6" name="Flowchart: Connector 65"/>
          <p:cNvSpPr/>
          <p:nvPr/>
        </p:nvSpPr>
        <p:spPr>
          <a:xfrm>
            <a:off x="2209800" y="16764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7" name="Flowchart: Connector 66"/>
          <p:cNvSpPr/>
          <p:nvPr/>
        </p:nvSpPr>
        <p:spPr>
          <a:xfrm>
            <a:off x="2743200" y="1752600"/>
            <a:ext cx="609600" cy="533400"/>
          </a:xfrm>
          <a:prstGeom prst="flowChartConnector">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900" dirty="0" smtClean="0"/>
              <a:t>H₂O</a:t>
            </a:r>
            <a:endParaRPr lang="en-US" sz="900" dirty="0"/>
          </a:p>
        </p:txBody>
      </p:sp>
      <p:sp>
        <p:nvSpPr>
          <p:cNvPr id="68" name="Oval 67"/>
          <p:cNvSpPr/>
          <p:nvPr/>
        </p:nvSpPr>
        <p:spPr>
          <a:xfrm>
            <a:off x="3276600" y="2819400"/>
            <a:ext cx="1295400" cy="6096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H₂CO₃</a:t>
            </a:r>
            <a:endParaRPr lang="en-US" dirty="0"/>
          </a:p>
        </p:txBody>
      </p:sp>
      <p:sp>
        <p:nvSpPr>
          <p:cNvPr id="3091" name="Rectangle 1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93"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26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41" name="Picture 2" descr="C:\Documents and Settings\aboleda\Local Settings\Temporary Internet Files\Content.IE5\SPUF8XYV\MC900355607[1].wmf"/>
          <p:cNvPicPr>
            <a:picLocks noChangeAspect="1" noChangeArrowheads="1"/>
          </p:cNvPicPr>
          <p:nvPr/>
        </p:nvPicPr>
        <p:blipFill>
          <a:blip r:embed="rId6" cstate="print"/>
          <a:srcRect/>
          <a:stretch>
            <a:fillRect/>
          </a:stretch>
        </p:blipFill>
        <p:spPr bwMode="auto">
          <a:xfrm>
            <a:off x="7391400" y="5257800"/>
            <a:ext cx="1752600" cy="1600200"/>
          </a:xfrm>
          <a:prstGeom prst="rect">
            <a:avLst/>
          </a:prstGeom>
          <a:noFill/>
          <a:ln>
            <a:noFill/>
          </a:ln>
        </p:spPr>
      </p:pic>
      <p:graphicFrame>
        <p:nvGraphicFramePr>
          <p:cNvPr id="44" name="Chart 43"/>
          <p:cNvGraphicFramePr/>
          <p:nvPr/>
        </p:nvGraphicFramePr>
        <p:xfrm>
          <a:off x="304800" y="2590800"/>
          <a:ext cx="1009650" cy="392430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45" name="Chart 44"/>
          <p:cNvGraphicFramePr/>
          <p:nvPr/>
        </p:nvGraphicFramePr>
        <p:xfrm>
          <a:off x="304800" y="2590800"/>
          <a:ext cx="1009650" cy="3924301"/>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46" name="Chart 45"/>
          <p:cNvGraphicFramePr/>
          <p:nvPr/>
        </p:nvGraphicFramePr>
        <p:xfrm>
          <a:off x="304800" y="2590800"/>
          <a:ext cx="1009650" cy="3924301"/>
        </p:xfrm>
        <a:graphic>
          <a:graphicData uri="http://schemas.openxmlformats.org/drawingml/2006/chart">
            <c:chart xmlns:c="http://schemas.openxmlformats.org/drawingml/2006/chart" xmlns:r="http://schemas.openxmlformats.org/officeDocument/2006/relationships" r:id="rId9"/>
          </a:graphicData>
        </a:graphic>
      </p:graphicFrame>
      <p:cxnSp>
        <p:nvCxnSpPr>
          <p:cNvPr id="43" name="Straight Arrow Connector 42"/>
          <p:cNvCxnSpPr>
            <a:stCxn id="7" idx="4"/>
          </p:cNvCxnSpPr>
          <p:nvPr/>
        </p:nvCxnSpPr>
        <p:spPr>
          <a:xfrm rot="16200000" flipH="1">
            <a:off x="571500" y="1257300"/>
            <a:ext cx="533400" cy="152400"/>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1" idx="4"/>
            <a:endCxn id="68" idx="1"/>
          </p:cNvCxnSpPr>
          <p:nvPr/>
        </p:nvCxnSpPr>
        <p:spPr>
          <a:xfrm rot="16200000" flipH="1">
            <a:off x="2450516" y="1892883"/>
            <a:ext cx="317874" cy="1713707"/>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67" idx="4"/>
            <a:endCxn id="68" idx="1"/>
          </p:cNvCxnSpPr>
          <p:nvPr/>
        </p:nvCxnSpPr>
        <p:spPr>
          <a:xfrm rot="16200000" flipH="1">
            <a:off x="2945816" y="2388183"/>
            <a:ext cx="622674" cy="418307"/>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68" idx="4"/>
            <a:endCxn id="77" idx="0"/>
          </p:cNvCxnSpPr>
          <p:nvPr/>
        </p:nvCxnSpPr>
        <p:spPr>
          <a:xfrm rot="5400000">
            <a:off x="3238500" y="3505200"/>
            <a:ext cx="762000" cy="609600"/>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68" idx="4"/>
            <a:endCxn id="90" idx="0"/>
          </p:cNvCxnSpPr>
          <p:nvPr/>
        </p:nvCxnSpPr>
        <p:spPr>
          <a:xfrm rot="16200000" flipH="1">
            <a:off x="3829050" y="3524250"/>
            <a:ext cx="762000" cy="571500"/>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rot="5400000">
            <a:off x="1371600" y="1447800"/>
            <a:ext cx="990600" cy="228600"/>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1" name="Rectangle 90"/>
          <p:cNvSpPr/>
          <p:nvPr/>
        </p:nvSpPr>
        <p:spPr>
          <a:xfrm>
            <a:off x="4114800" y="3992880"/>
            <a:ext cx="731520" cy="731520"/>
          </a:xfrm>
          <a:prstGeom prst="rect">
            <a:avLst/>
          </a:prstGeom>
          <a:noFill/>
          <a:ln w="31750">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p:cNvSpPr/>
          <p:nvPr/>
        </p:nvSpPr>
        <p:spPr>
          <a:xfrm>
            <a:off x="3505200" y="5410200"/>
            <a:ext cx="731520" cy="731520"/>
          </a:xfrm>
          <a:prstGeom prst="rect">
            <a:avLst/>
          </a:prstGeom>
          <a:noFill/>
          <a:ln w="31750">
            <a:solidFill>
              <a:srgbClr val="FF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Arrow Connector 96"/>
          <p:cNvCxnSpPr/>
          <p:nvPr/>
        </p:nvCxnSpPr>
        <p:spPr>
          <a:xfrm rot="16200000" flipH="1">
            <a:off x="3181350" y="4895850"/>
            <a:ext cx="762000" cy="571500"/>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rot="5400000">
            <a:off x="2590800" y="4876800"/>
            <a:ext cx="762000" cy="609600"/>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5105400" y="228600"/>
            <a:ext cx="4038600" cy="3785652"/>
          </a:xfrm>
          <a:prstGeom prst="rect">
            <a:avLst/>
          </a:prstGeom>
          <a:noFill/>
        </p:spPr>
        <p:txBody>
          <a:bodyPr wrap="square" rtlCol="0">
            <a:spAutoFit/>
          </a:bodyPr>
          <a:lstStyle/>
          <a:p>
            <a:endParaRPr lang="en-US" sz="2000" dirty="0" smtClean="0"/>
          </a:p>
          <a:p>
            <a:r>
              <a:rPr lang="en-US" sz="2000" dirty="0" smtClean="0"/>
              <a:t>When carbon dioxide dissolves into the water it can combine with a water molecule to form carbonic acid.  </a:t>
            </a:r>
          </a:p>
          <a:p>
            <a:endParaRPr lang="en-US" sz="2000" dirty="0"/>
          </a:p>
          <a:p>
            <a:r>
              <a:rPr lang="en-US" sz="2000" dirty="0" smtClean="0"/>
              <a:t>Carbonic acid then dissociates into a bicarbonate ion and a hydrogen ion.</a:t>
            </a:r>
          </a:p>
          <a:p>
            <a:endParaRPr lang="en-US" sz="2000" dirty="0"/>
          </a:p>
          <a:p>
            <a:r>
              <a:rPr lang="en-US" sz="2000" dirty="0" smtClean="0"/>
              <a:t>Bicarbonate ions can also  dissociate, releasing another hydrogen ion, further decreasing the </a:t>
            </a:r>
            <a:r>
              <a:rPr lang="en-US" sz="2000" dirty="0" err="1" smtClean="0"/>
              <a:t>pH.</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animEffect transition="in" filter="plus(in)">
                                      <p:cBhvr>
                                        <p:cTn id="7" dur="2000"/>
                                        <p:tgtEl>
                                          <p:spTgt spid="91"/>
                                        </p:tgtEl>
                                      </p:cBhvr>
                                    </p:animEffect>
                                  </p:childTnLst>
                                </p:cTn>
                              </p:par>
                              <p:par>
                                <p:cTn id="8" presetID="1"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3" presetClass="entr" presetSubtype="16" fill="hold" grpId="0" nodeType="clickEffect">
                                  <p:stCondLst>
                                    <p:cond delay="0"/>
                                  </p:stCondLst>
                                  <p:childTnLst>
                                    <p:set>
                                      <p:cBhvr>
                                        <p:cTn id="13" dur="1" fill="hold">
                                          <p:stCondLst>
                                            <p:cond delay="0"/>
                                          </p:stCondLst>
                                        </p:cTn>
                                        <p:tgtEl>
                                          <p:spTgt spid="92"/>
                                        </p:tgtEl>
                                        <p:attrNameLst>
                                          <p:attrName>style.visibility</p:attrName>
                                        </p:attrNameLst>
                                      </p:cBhvr>
                                      <p:to>
                                        <p:strVal val="visible"/>
                                      </p:to>
                                    </p:set>
                                    <p:animEffect transition="in" filter="plus(in)">
                                      <p:cBhvr>
                                        <p:cTn id="14" dur="2000"/>
                                        <p:tgtEl>
                                          <p:spTgt spid="92"/>
                                        </p:tgtEl>
                                      </p:cBhvr>
                                    </p:animEffec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9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Cloud Callout 29"/>
          <p:cNvSpPr/>
          <p:nvPr/>
        </p:nvSpPr>
        <p:spPr>
          <a:xfrm flipH="1">
            <a:off x="3657600" y="2057400"/>
            <a:ext cx="4572000" cy="3352800"/>
          </a:xfrm>
          <a:prstGeom prst="cloudCallout">
            <a:avLst/>
          </a:prstGeom>
          <a:gradFill>
            <a:gsLst>
              <a:gs pos="0">
                <a:schemeClr val="accent3">
                  <a:lumMod val="75000"/>
                </a:schemeClr>
              </a:gs>
              <a:gs pos="35000">
                <a:schemeClr val="accent3">
                  <a:tint val="37000"/>
                  <a:satMod val="300000"/>
                </a:schemeClr>
              </a:gs>
              <a:gs pos="100000">
                <a:schemeClr val="accent3">
                  <a:tint val="15000"/>
                  <a:satMod val="350000"/>
                </a:schemeClr>
              </a:gs>
            </a:gsLst>
          </a:gradFill>
          <a:ln>
            <a:solidFill>
              <a:schemeClr val="accent3">
                <a:shade val="95000"/>
                <a:satMod val="105000"/>
              </a:schemeClr>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smtClean="0"/>
              <a:t>Lets chat online with researcher, Dr. Monica </a:t>
            </a:r>
            <a:r>
              <a:rPr lang="en-US" dirty="0" err="1" smtClean="0"/>
              <a:t>Orellana</a:t>
            </a:r>
            <a:r>
              <a:rPr lang="en-US" dirty="0" smtClean="0"/>
              <a:t> to find out exactly how much the ocean pH has already changed!</a:t>
            </a:r>
            <a:endParaRPr lang="en-US" dirty="0"/>
          </a:p>
        </p:txBody>
      </p:sp>
      <p:sp>
        <p:nvSpPr>
          <p:cNvPr id="2" name="Title 1"/>
          <p:cNvSpPr>
            <a:spLocks noGrp="1"/>
          </p:cNvSpPr>
          <p:nvPr>
            <p:ph type="title"/>
          </p:nvPr>
        </p:nvSpPr>
        <p:spPr>
          <a:xfrm>
            <a:off x="152400" y="-152400"/>
            <a:ext cx="8229600" cy="1143000"/>
          </a:xfrm>
        </p:spPr>
        <p:txBody>
          <a:bodyPr>
            <a:normAutofit/>
          </a:bodyPr>
          <a:lstStyle/>
          <a:p>
            <a:pPr algn="l"/>
            <a:r>
              <a:rPr lang="en-US" sz="3200" dirty="0" smtClean="0"/>
              <a:t>How much has the Ocean’s pH really changed?</a:t>
            </a:r>
            <a:endParaRPr lang="en-US" sz="3200" dirty="0"/>
          </a:p>
        </p:txBody>
      </p:sp>
      <p:cxnSp>
        <p:nvCxnSpPr>
          <p:cNvPr id="7" name="Straight Connector 6"/>
          <p:cNvCxnSpPr/>
          <p:nvPr/>
        </p:nvCxnSpPr>
        <p:spPr>
          <a:xfrm>
            <a:off x="228600" y="838200"/>
            <a:ext cx="8686800" cy="0"/>
          </a:xfrm>
          <a:prstGeom prst="line">
            <a:avLst/>
          </a:prstGeom>
          <a:ln w="25400" cap="rnd">
            <a:solidFill>
              <a:schemeClr val="accent5">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28600" y="838200"/>
            <a:ext cx="5105400" cy="646331"/>
          </a:xfrm>
          <a:prstGeom prst="rect">
            <a:avLst/>
          </a:prstGeom>
          <a:noFill/>
        </p:spPr>
        <p:txBody>
          <a:bodyPr wrap="square" rtlCol="0">
            <a:spAutoFit/>
          </a:bodyPr>
          <a:lstStyle/>
          <a:p>
            <a:endParaRPr lang="en-US" dirty="0" smtClean="0"/>
          </a:p>
          <a:p>
            <a:endParaRPr lang="en-US" dirty="0"/>
          </a:p>
        </p:txBody>
      </p:sp>
      <p:pic>
        <p:nvPicPr>
          <p:cNvPr id="1027" name="Picture 3"/>
          <p:cNvPicPr>
            <a:picLocks noChangeAspect="1" noChangeArrowheads="1"/>
          </p:cNvPicPr>
          <p:nvPr/>
        </p:nvPicPr>
        <p:blipFill>
          <a:blip r:embed="rId3" cstate="print"/>
          <a:srcRect/>
          <a:stretch>
            <a:fillRect/>
          </a:stretch>
        </p:blipFill>
        <p:spPr bwMode="auto">
          <a:xfrm>
            <a:off x="304800" y="7772400"/>
            <a:ext cx="7296150" cy="3819525"/>
          </a:xfrm>
          <a:prstGeom prst="rect">
            <a:avLst/>
          </a:prstGeom>
          <a:noFill/>
          <a:ln w="9525">
            <a:noFill/>
            <a:miter lim="800000"/>
            <a:headEnd/>
            <a:tailEnd/>
          </a:ln>
        </p:spPr>
      </p:pic>
      <p:pic>
        <p:nvPicPr>
          <p:cNvPr id="29" name="Picture 2" descr="C:\Documents and Settings\aboleda\Local Settings\Temporary Internet Files\Content.IE5\SPUF8XYV\MC900355607[1].wmf"/>
          <p:cNvPicPr>
            <a:picLocks noChangeAspect="1" noChangeArrowheads="1"/>
          </p:cNvPicPr>
          <p:nvPr/>
        </p:nvPicPr>
        <p:blipFill>
          <a:blip r:embed="rId4" cstate="print"/>
          <a:srcRect/>
          <a:stretch>
            <a:fillRect/>
          </a:stretch>
        </p:blipFill>
        <p:spPr bwMode="auto">
          <a:xfrm>
            <a:off x="7391400" y="5257800"/>
            <a:ext cx="1752600" cy="1600200"/>
          </a:xfrm>
          <a:prstGeom prst="rect">
            <a:avLst/>
          </a:prstGeom>
          <a:noFill/>
          <a:ln>
            <a:noFill/>
          </a:ln>
        </p:spPr>
      </p:pic>
      <p:grpSp>
        <p:nvGrpSpPr>
          <p:cNvPr id="9" name="Group 8"/>
          <p:cNvGrpSpPr/>
          <p:nvPr/>
        </p:nvGrpSpPr>
        <p:grpSpPr>
          <a:xfrm>
            <a:off x="66721" y="914400"/>
            <a:ext cx="7239001" cy="5131149"/>
            <a:chOff x="76199" y="914400"/>
            <a:chExt cx="7239001" cy="5131149"/>
          </a:xfrm>
        </p:grpSpPr>
        <p:grpSp>
          <p:nvGrpSpPr>
            <p:cNvPr id="5" name="Group 4"/>
            <p:cNvGrpSpPr/>
            <p:nvPr/>
          </p:nvGrpSpPr>
          <p:grpSpPr>
            <a:xfrm>
              <a:off x="76199" y="914400"/>
              <a:ext cx="7239001" cy="5131149"/>
              <a:chOff x="76199" y="914400"/>
              <a:chExt cx="7239001" cy="5131149"/>
            </a:xfrm>
          </p:grpSpPr>
          <p:pic>
            <p:nvPicPr>
              <p:cNvPr id="3" name="Picture 2" descr="skype window.tif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200" y="914400"/>
                <a:ext cx="7239000" cy="5131149"/>
              </a:xfrm>
              <a:prstGeom prst="rect">
                <a:avLst/>
              </a:prstGeom>
              <a:ln w="19050">
                <a:solidFill>
                  <a:schemeClr val="bg1">
                    <a:lumMod val="50000"/>
                  </a:schemeClr>
                </a:solidFill>
              </a:ln>
            </p:spPr>
          </p:pic>
          <p:sp>
            <p:nvSpPr>
              <p:cNvPr id="4" name="TextBox 3"/>
              <p:cNvSpPr txBox="1"/>
              <p:nvPr/>
            </p:nvSpPr>
            <p:spPr>
              <a:xfrm>
                <a:off x="483660" y="1109503"/>
                <a:ext cx="4621740" cy="246221"/>
              </a:xfrm>
              <a:prstGeom prst="rect">
                <a:avLst/>
              </a:prstGeom>
              <a:solidFill>
                <a:srgbClr val="AEAEAE"/>
              </a:solidFill>
            </p:spPr>
            <p:txBody>
              <a:bodyPr wrap="square" rtlCol="0">
                <a:spAutoFit/>
              </a:bodyPr>
              <a:lstStyle/>
              <a:p>
                <a:r>
                  <a:rPr lang="en-US" sz="1000" dirty="0" err="1" smtClean="0">
                    <a:solidFill>
                      <a:schemeClr val="tx1">
                        <a:lumMod val="75000"/>
                        <a:lumOff val="25000"/>
                      </a:schemeClr>
                    </a:solidFill>
                    <a:latin typeface="Arial Narrow"/>
                    <a:cs typeface="Arial Narrow"/>
                  </a:rPr>
                  <a:t>MarineCalcifyingOrganisms</a:t>
                </a:r>
                <a:endParaRPr lang="en-US" sz="1000" dirty="0">
                  <a:solidFill>
                    <a:schemeClr val="tx1">
                      <a:lumMod val="75000"/>
                      <a:lumOff val="25000"/>
                    </a:schemeClr>
                  </a:solidFill>
                  <a:latin typeface="Arial Narrow"/>
                  <a:cs typeface="Arial Narrow"/>
                </a:endParaRPr>
              </a:p>
            </p:txBody>
          </p:sp>
          <p:sp>
            <p:nvSpPr>
              <p:cNvPr id="27" name="TextBox 26"/>
              <p:cNvSpPr txBox="1"/>
              <p:nvPr/>
            </p:nvSpPr>
            <p:spPr>
              <a:xfrm>
                <a:off x="1905000" y="1524000"/>
                <a:ext cx="1828800" cy="246221"/>
              </a:xfrm>
              <a:prstGeom prst="rect">
                <a:avLst/>
              </a:prstGeom>
              <a:solidFill>
                <a:srgbClr val="E8E8E8"/>
              </a:solidFill>
            </p:spPr>
            <p:txBody>
              <a:bodyPr wrap="square" rtlCol="0">
                <a:spAutoFit/>
              </a:bodyPr>
              <a:lstStyle/>
              <a:p>
                <a:r>
                  <a:rPr lang="en-US" sz="1000" dirty="0" err="1" smtClean="0">
                    <a:solidFill>
                      <a:schemeClr val="tx1">
                        <a:lumMod val="75000"/>
                        <a:lumOff val="25000"/>
                      </a:schemeClr>
                    </a:solidFill>
                    <a:latin typeface="Arial Narrow"/>
                    <a:cs typeface="Arial Narrow"/>
                  </a:rPr>
                  <a:t>Dr.Orellana</a:t>
                </a:r>
                <a:endParaRPr lang="en-US" sz="1000" dirty="0">
                  <a:solidFill>
                    <a:schemeClr val="tx1">
                      <a:lumMod val="75000"/>
                      <a:lumOff val="25000"/>
                    </a:schemeClr>
                  </a:solidFill>
                  <a:latin typeface="Arial Narrow"/>
                  <a:cs typeface="Arial Narrow"/>
                </a:endParaRPr>
              </a:p>
            </p:txBody>
          </p:sp>
          <p:sp>
            <p:nvSpPr>
              <p:cNvPr id="28" name="TextBox 27"/>
              <p:cNvSpPr txBox="1"/>
              <p:nvPr/>
            </p:nvSpPr>
            <p:spPr>
              <a:xfrm>
                <a:off x="76199" y="1752600"/>
                <a:ext cx="1183217" cy="184666"/>
              </a:xfrm>
              <a:prstGeom prst="rect">
                <a:avLst/>
              </a:prstGeom>
              <a:solidFill>
                <a:srgbClr val="7890A6"/>
              </a:solidFill>
            </p:spPr>
            <p:txBody>
              <a:bodyPr wrap="square" rtlCol="0">
                <a:spAutoFit/>
              </a:bodyPr>
              <a:lstStyle/>
              <a:p>
                <a:r>
                  <a:rPr lang="en-US" sz="600" dirty="0" err="1" smtClean="0">
                    <a:solidFill>
                      <a:schemeClr val="bg1">
                        <a:lumMod val="95000"/>
                      </a:schemeClr>
                    </a:solidFill>
                    <a:latin typeface="Arial Narrow"/>
                    <a:cs typeface="Arial Narrow"/>
                  </a:rPr>
                  <a:t>Dr.MonicaOrellana</a:t>
                </a:r>
                <a:endParaRPr lang="en-US" sz="600" dirty="0">
                  <a:solidFill>
                    <a:schemeClr val="bg1">
                      <a:lumMod val="95000"/>
                    </a:schemeClr>
                  </a:solidFill>
                  <a:latin typeface="Arial Narrow"/>
                  <a:cs typeface="Arial Narrow"/>
                </a:endParaRPr>
              </a:p>
            </p:txBody>
          </p:sp>
        </p:grpSp>
        <p:sp>
          <p:nvSpPr>
            <p:cNvPr id="6" name="Rectangle 5"/>
            <p:cNvSpPr/>
            <p:nvPr/>
          </p:nvSpPr>
          <p:spPr>
            <a:xfrm>
              <a:off x="131233" y="1109133"/>
              <a:ext cx="228600" cy="228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1" name="Picture 2" descr="C:\Documents and Settings\aboleda\Local Settings\Temporary Internet Files\Content.IE5\SPUF8XYV\MC900355607[1].wmf"/>
            <p:cNvPicPr>
              <a:picLocks noChangeAspect="1" noChangeArrowheads="1"/>
            </p:cNvPicPr>
            <p:nvPr/>
          </p:nvPicPr>
          <p:blipFill>
            <a:blip r:embed="rId4" cstate="print"/>
            <a:srcRect/>
            <a:stretch>
              <a:fillRect/>
            </a:stretch>
          </p:blipFill>
          <p:spPr bwMode="auto">
            <a:xfrm>
              <a:off x="152400" y="1143000"/>
              <a:ext cx="166915" cy="152400"/>
            </a:xfrm>
            <a:prstGeom prst="rect">
              <a:avLst/>
            </a:prstGeom>
            <a:noFill/>
            <a:ln>
              <a:noFill/>
            </a:ln>
          </p:spPr>
        </p:pic>
      </p:grpSp>
      <p:sp>
        <p:nvSpPr>
          <p:cNvPr id="32" name="TextBox 31"/>
          <p:cNvSpPr txBox="1"/>
          <p:nvPr/>
        </p:nvSpPr>
        <p:spPr>
          <a:xfrm>
            <a:off x="1251110" y="2362200"/>
            <a:ext cx="6064090" cy="246221"/>
          </a:xfrm>
          <a:prstGeom prst="rect">
            <a:avLst/>
          </a:prstGeom>
          <a:solidFill>
            <a:srgbClr val="E8E8E8"/>
          </a:solidFill>
        </p:spPr>
        <p:txBody>
          <a:bodyPr wrap="square" rtlCol="0">
            <a:spAutoFit/>
          </a:bodyPr>
          <a:lstStyle/>
          <a:p>
            <a:r>
              <a:rPr lang="en-US" sz="1000" dirty="0" err="1" smtClean="0">
                <a:solidFill>
                  <a:schemeClr val="accent5">
                    <a:lumMod val="75000"/>
                  </a:schemeClr>
                </a:solidFill>
                <a:latin typeface="Arial Narrow"/>
                <a:cs typeface="Arial Narrow"/>
              </a:rPr>
              <a:t>Dr.Orellana</a:t>
            </a:r>
            <a:r>
              <a:rPr lang="en-US" sz="1000" dirty="0" smtClean="0">
                <a:solidFill>
                  <a:schemeClr val="accent5">
                    <a:lumMod val="75000"/>
                  </a:schemeClr>
                </a:solidFill>
                <a:latin typeface="Arial Narrow"/>
                <a:cs typeface="Arial Narrow"/>
              </a:rPr>
              <a:t>: </a:t>
            </a:r>
            <a:r>
              <a:rPr lang="en-US" sz="1000" dirty="0" smtClean="0">
                <a:solidFill>
                  <a:schemeClr val="tx1">
                    <a:lumMod val="75000"/>
                    <a:lumOff val="25000"/>
                  </a:schemeClr>
                </a:solidFill>
                <a:latin typeface="Arial Narrow"/>
                <a:cs typeface="Arial Narrow"/>
              </a:rPr>
              <a:t>Hello, marine calcifying organisms! I understand you have some questions about the state of your ocean.</a:t>
            </a:r>
            <a:endParaRPr lang="en-US" sz="1000" dirty="0">
              <a:solidFill>
                <a:schemeClr val="tx1">
                  <a:lumMod val="75000"/>
                  <a:lumOff val="25000"/>
                </a:schemeClr>
              </a:solidFill>
              <a:latin typeface="Arial Narrow"/>
              <a:cs typeface="Arial Narrow"/>
            </a:endParaRPr>
          </a:p>
        </p:txBody>
      </p:sp>
      <p:sp>
        <p:nvSpPr>
          <p:cNvPr id="33" name="TextBox 32"/>
          <p:cNvSpPr txBox="1"/>
          <p:nvPr/>
        </p:nvSpPr>
        <p:spPr>
          <a:xfrm>
            <a:off x="1247634" y="2648046"/>
            <a:ext cx="6064090" cy="400110"/>
          </a:xfrm>
          <a:prstGeom prst="rect">
            <a:avLst/>
          </a:prstGeom>
          <a:noFill/>
        </p:spPr>
        <p:txBody>
          <a:bodyPr wrap="square" rtlCol="0">
            <a:spAutoFit/>
          </a:bodyPr>
          <a:lstStyle/>
          <a:p>
            <a:r>
              <a:rPr lang="en-US" sz="1000" dirty="0" err="1" smtClean="0">
                <a:solidFill>
                  <a:schemeClr val="accent3">
                    <a:lumMod val="75000"/>
                  </a:schemeClr>
                </a:solidFill>
                <a:latin typeface="Arial Narrow"/>
                <a:cs typeface="Arial Narrow"/>
              </a:rPr>
              <a:t>MarineCalcifyingOrganisms</a:t>
            </a:r>
            <a:r>
              <a:rPr lang="en-US" sz="1000" dirty="0" smtClean="0">
                <a:solidFill>
                  <a:schemeClr val="accent5">
                    <a:lumMod val="75000"/>
                  </a:schemeClr>
                </a:solidFill>
                <a:latin typeface="Arial Narrow"/>
                <a:cs typeface="Arial Narrow"/>
              </a:rPr>
              <a:t>: </a:t>
            </a:r>
            <a:r>
              <a:rPr lang="en-US" sz="1000" dirty="0" smtClean="0">
                <a:solidFill>
                  <a:schemeClr val="tx1">
                    <a:lumMod val="75000"/>
                    <a:lumOff val="25000"/>
                  </a:schemeClr>
                </a:solidFill>
                <a:latin typeface="Arial Narrow"/>
                <a:cs typeface="Arial Narrow"/>
              </a:rPr>
              <a:t>Yes, Dr. </a:t>
            </a:r>
            <a:r>
              <a:rPr lang="en-US" sz="1000" dirty="0" err="1" smtClean="0">
                <a:solidFill>
                  <a:schemeClr val="tx1">
                    <a:lumMod val="75000"/>
                    <a:lumOff val="25000"/>
                  </a:schemeClr>
                </a:solidFill>
                <a:latin typeface="Arial Narrow"/>
                <a:cs typeface="Arial Narrow"/>
              </a:rPr>
              <a:t>Orellana</a:t>
            </a:r>
            <a:r>
              <a:rPr lang="en-US" sz="1000" dirty="0" smtClean="0">
                <a:solidFill>
                  <a:schemeClr val="tx1">
                    <a:lumMod val="75000"/>
                    <a:lumOff val="25000"/>
                  </a:schemeClr>
                </a:solidFill>
                <a:latin typeface="Arial Narrow"/>
                <a:cs typeface="Arial Narrow"/>
              </a:rPr>
              <a:t>! Thank you for chatting with us! Could you tell us how much the pH of the ocean has already changed?</a:t>
            </a:r>
            <a:endParaRPr lang="en-US" sz="1000" dirty="0">
              <a:solidFill>
                <a:schemeClr val="tx1">
                  <a:lumMod val="75000"/>
                  <a:lumOff val="25000"/>
                </a:schemeClr>
              </a:solidFill>
              <a:latin typeface="Arial Narrow"/>
              <a:cs typeface="Arial Narrow"/>
            </a:endParaRPr>
          </a:p>
        </p:txBody>
      </p:sp>
      <p:sp>
        <p:nvSpPr>
          <p:cNvPr id="34" name="TextBox 33"/>
          <p:cNvSpPr txBox="1"/>
          <p:nvPr/>
        </p:nvSpPr>
        <p:spPr>
          <a:xfrm>
            <a:off x="1247634" y="3066955"/>
            <a:ext cx="6064090" cy="400110"/>
          </a:xfrm>
          <a:prstGeom prst="rect">
            <a:avLst/>
          </a:prstGeom>
          <a:solidFill>
            <a:srgbClr val="E8E8E8"/>
          </a:solidFill>
        </p:spPr>
        <p:txBody>
          <a:bodyPr wrap="square" rtlCol="0">
            <a:spAutoFit/>
          </a:bodyPr>
          <a:lstStyle/>
          <a:p>
            <a:r>
              <a:rPr lang="en-US" sz="1000" dirty="0" err="1" smtClean="0">
                <a:solidFill>
                  <a:schemeClr val="accent5">
                    <a:lumMod val="75000"/>
                  </a:schemeClr>
                </a:solidFill>
                <a:latin typeface="Arial Narrow"/>
                <a:cs typeface="Arial Narrow"/>
              </a:rPr>
              <a:t>Dr.Orellana</a:t>
            </a:r>
            <a:r>
              <a:rPr lang="en-US" sz="1000" dirty="0" smtClean="0">
                <a:solidFill>
                  <a:schemeClr val="accent5">
                    <a:lumMod val="75000"/>
                  </a:schemeClr>
                </a:solidFill>
                <a:latin typeface="Arial Narrow"/>
                <a:cs typeface="Arial Narrow"/>
              </a:rPr>
              <a:t>: </a:t>
            </a:r>
            <a:r>
              <a:rPr lang="en-US" sz="1000" dirty="0" smtClean="0">
                <a:solidFill>
                  <a:schemeClr val="tx1">
                    <a:lumMod val="75000"/>
                    <a:lumOff val="25000"/>
                  </a:schemeClr>
                </a:solidFill>
                <a:latin typeface="Arial Narrow"/>
                <a:cs typeface="Arial Narrow"/>
              </a:rPr>
              <a:t>Great question.</a:t>
            </a:r>
            <a:r>
              <a:rPr lang="en-US" sz="1000" dirty="0">
                <a:latin typeface="Arial Narrow"/>
                <a:cs typeface="Arial Narrow"/>
              </a:rPr>
              <a:t> </a:t>
            </a:r>
            <a:r>
              <a:rPr lang="en-US" sz="1000" dirty="0" smtClean="0">
                <a:latin typeface="Arial Narrow"/>
                <a:cs typeface="Arial Narrow"/>
              </a:rPr>
              <a:t>The pH of the ocean before the industrial revolution was 8.2.  Currently the pH is 8.1 on average and by the end of the century it is expected to be 7.8.  </a:t>
            </a:r>
            <a:endParaRPr lang="en-US" sz="1000" dirty="0">
              <a:solidFill>
                <a:schemeClr val="tx1">
                  <a:lumMod val="75000"/>
                  <a:lumOff val="25000"/>
                </a:schemeClr>
              </a:solidFill>
              <a:latin typeface="Arial Narrow"/>
              <a:cs typeface="Arial Narrow"/>
            </a:endParaRPr>
          </a:p>
        </p:txBody>
      </p:sp>
      <p:sp>
        <p:nvSpPr>
          <p:cNvPr id="35" name="TextBox 34"/>
          <p:cNvSpPr txBox="1"/>
          <p:nvPr/>
        </p:nvSpPr>
        <p:spPr>
          <a:xfrm>
            <a:off x="1219200" y="3486090"/>
            <a:ext cx="6064090" cy="246221"/>
          </a:xfrm>
          <a:prstGeom prst="rect">
            <a:avLst/>
          </a:prstGeom>
          <a:noFill/>
        </p:spPr>
        <p:txBody>
          <a:bodyPr wrap="square" rtlCol="0">
            <a:spAutoFit/>
          </a:bodyPr>
          <a:lstStyle/>
          <a:p>
            <a:r>
              <a:rPr lang="en-US" sz="1000" dirty="0" err="1" smtClean="0">
                <a:solidFill>
                  <a:schemeClr val="accent3">
                    <a:lumMod val="75000"/>
                  </a:schemeClr>
                </a:solidFill>
                <a:latin typeface="Arial Narrow"/>
                <a:cs typeface="Arial Narrow"/>
              </a:rPr>
              <a:t>MarineCalcifyingOrganisms</a:t>
            </a:r>
            <a:r>
              <a:rPr lang="en-US" sz="1000" dirty="0" smtClean="0">
                <a:solidFill>
                  <a:schemeClr val="accent5">
                    <a:lumMod val="75000"/>
                  </a:schemeClr>
                </a:solidFill>
                <a:latin typeface="Arial Narrow"/>
                <a:cs typeface="Arial Narrow"/>
              </a:rPr>
              <a:t>: </a:t>
            </a:r>
            <a:r>
              <a:rPr lang="en-US" sz="1000" dirty="0" smtClean="0">
                <a:solidFill>
                  <a:schemeClr val="tx1">
                    <a:lumMod val="75000"/>
                    <a:lumOff val="25000"/>
                  </a:schemeClr>
                </a:solidFill>
                <a:latin typeface="Arial Narrow"/>
                <a:cs typeface="Arial Narrow"/>
              </a:rPr>
              <a:t>That does not sound like a very big change!</a:t>
            </a:r>
            <a:endParaRPr lang="en-US" sz="1000" dirty="0">
              <a:solidFill>
                <a:schemeClr val="tx1">
                  <a:lumMod val="75000"/>
                  <a:lumOff val="25000"/>
                </a:schemeClr>
              </a:solidFill>
              <a:latin typeface="Arial Narrow"/>
              <a:cs typeface="Arial Narrow"/>
            </a:endParaRPr>
          </a:p>
        </p:txBody>
      </p:sp>
      <p:sp>
        <p:nvSpPr>
          <p:cNvPr id="36" name="TextBox 35"/>
          <p:cNvSpPr txBox="1"/>
          <p:nvPr/>
        </p:nvSpPr>
        <p:spPr>
          <a:xfrm>
            <a:off x="1248009" y="3743277"/>
            <a:ext cx="6064090" cy="861774"/>
          </a:xfrm>
          <a:prstGeom prst="rect">
            <a:avLst/>
          </a:prstGeom>
          <a:solidFill>
            <a:srgbClr val="E8E8E8"/>
          </a:solidFill>
        </p:spPr>
        <p:txBody>
          <a:bodyPr wrap="square" rtlCol="0">
            <a:spAutoFit/>
          </a:bodyPr>
          <a:lstStyle/>
          <a:p>
            <a:r>
              <a:rPr lang="en-US" sz="1000" dirty="0" err="1" smtClean="0">
                <a:solidFill>
                  <a:schemeClr val="accent5">
                    <a:lumMod val="75000"/>
                  </a:schemeClr>
                </a:solidFill>
                <a:latin typeface="Arial Narrow"/>
                <a:cs typeface="Arial Narrow"/>
              </a:rPr>
              <a:t>Dr.Orellana</a:t>
            </a:r>
            <a:r>
              <a:rPr lang="en-US" sz="1000" dirty="0" smtClean="0">
                <a:solidFill>
                  <a:schemeClr val="accent5">
                    <a:lumMod val="75000"/>
                  </a:schemeClr>
                </a:solidFill>
                <a:latin typeface="Arial Narrow"/>
                <a:cs typeface="Arial Narrow"/>
              </a:rPr>
              <a:t>:  </a:t>
            </a:r>
            <a:r>
              <a:rPr lang="en-US" sz="1000" dirty="0" smtClean="0">
                <a:solidFill>
                  <a:schemeClr val="tx1">
                    <a:lumMod val="75000"/>
                    <a:lumOff val="25000"/>
                  </a:schemeClr>
                </a:solidFill>
                <a:latin typeface="Arial Narrow"/>
                <a:cs typeface="Arial Narrow"/>
              </a:rPr>
              <a:t>Well, because </a:t>
            </a:r>
            <a:r>
              <a:rPr lang="en-US" sz="1000" dirty="0">
                <a:solidFill>
                  <a:schemeClr val="tx1">
                    <a:lumMod val="75000"/>
                    <a:lumOff val="25000"/>
                  </a:schemeClr>
                </a:solidFill>
                <a:latin typeface="Arial Narrow"/>
                <a:cs typeface="Arial Narrow"/>
              </a:rPr>
              <a:t>pH is measured on a logarithmic scale, the difference between each unit on the pH scale is a tenfold change in hydrogen ion concentration.</a:t>
            </a:r>
          </a:p>
          <a:p>
            <a:endParaRPr lang="en-US" sz="1000" dirty="0" smtClean="0">
              <a:solidFill>
                <a:schemeClr val="tx1">
                  <a:lumMod val="75000"/>
                  <a:lumOff val="25000"/>
                </a:schemeClr>
              </a:solidFill>
              <a:latin typeface="Arial Narrow"/>
              <a:cs typeface="Arial Narrow"/>
            </a:endParaRPr>
          </a:p>
          <a:p>
            <a:r>
              <a:rPr lang="en-US" sz="1000" dirty="0" smtClean="0">
                <a:solidFill>
                  <a:schemeClr val="tx1">
                    <a:lumMod val="75000"/>
                    <a:lumOff val="25000"/>
                  </a:schemeClr>
                </a:solidFill>
                <a:latin typeface="Arial Narrow"/>
                <a:cs typeface="Arial Narrow"/>
              </a:rPr>
              <a:t>So </a:t>
            </a:r>
            <a:r>
              <a:rPr lang="en-US" sz="1000" dirty="0">
                <a:solidFill>
                  <a:schemeClr val="tx1">
                    <a:lumMod val="75000"/>
                    <a:lumOff val="25000"/>
                  </a:schemeClr>
                </a:solidFill>
                <a:latin typeface="Arial Narrow"/>
                <a:cs typeface="Arial Narrow"/>
              </a:rPr>
              <a:t>when we say that the pH of the ocean has decreased by 0.11, we really mean to say it is about a 30% increase in hydrogen ion concentration! </a:t>
            </a:r>
          </a:p>
        </p:txBody>
      </p:sp>
      <p:sp>
        <p:nvSpPr>
          <p:cNvPr id="38" name="TextBox 37"/>
          <p:cNvSpPr txBox="1"/>
          <p:nvPr/>
        </p:nvSpPr>
        <p:spPr>
          <a:xfrm>
            <a:off x="1219200" y="4572000"/>
            <a:ext cx="6064090" cy="400110"/>
          </a:xfrm>
          <a:prstGeom prst="rect">
            <a:avLst/>
          </a:prstGeom>
          <a:noFill/>
        </p:spPr>
        <p:txBody>
          <a:bodyPr wrap="square" rtlCol="0">
            <a:spAutoFit/>
          </a:bodyPr>
          <a:lstStyle/>
          <a:p>
            <a:r>
              <a:rPr lang="en-US" sz="1000" dirty="0" err="1" smtClean="0">
                <a:solidFill>
                  <a:schemeClr val="accent3">
                    <a:lumMod val="75000"/>
                  </a:schemeClr>
                </a:solidFill>
                <a:latin typeface="Arial Narrow"/>
                <a:cs typeface="Arial Narrow"/>
              </a:rPr>
              <a:t>MarineCalcifyingOrganisms</a:t>
            </a:r>
            <a:r>
              <a:rPr lang="en-US" sz="1000" dirty="0" smtClean="0">
                <a:solidFill>
                  <a:schemeClr val="accent5">
                    <a:lumMod val="75000"/>
                  </a:schemeClr>
                </a:solidFill>
                <a:latin typeface="Arial Narrow"/>
                <a:cs typeface="Arial Narrow"/>
              </a:rPr>
              <a:t>: </a:t>
            </a:r>
            <a:r>
              <a:rPr lang="en-US" sz="1000" dirty="0" smtClean="0">
                <a:solidFill>
                  <a:schemeClr val="tx1">
                    <a:lumMod val="75000"/>
                    <a:lumOff val="25000"/>
                  </a:schemeClr>
                </a:solidFill>
                <a:latin typeface="Arial Narrow"/>
                <a:cs typeface="Arial Narrow"/>
              </a:rPr>
              <a:t>Wow! I didn’t realize the ocean was already becoming so acidic! Thank you for the information Dr. </a:t>
            </a:r>
            <a:r>
              <a:rPr lang="en-US" sz="1000" dirty="0" err="1" smtClean="0">
                <a:solidFill>
                  <a:schemeClr val="tx1">
                    <a:lumMod val="75000"/>
                    <a:lumOff val="25000"/>
                  </a:schemeClr>
                </a:solidFill>
                <a:latin typeface="Arial Narrow"/>
                <a:cs typeface="Arial Narrow"/>
              </a:rPr>
              <a:t>Orellana</a:t>
            </a:r>
            <a:r>
              <a:rPr lang="en-US" sz="1000" dirty="0" smtClean="0">
                <a:solidFill>
                  <a:schemeClr val="tx1">
                    <a:lumMod val="75000"/>
                    <a:lumOff val="25000"/>
                  </a:schemeClr>
                </a:solidFill>
                <a:latin typeface="Arial Narrow"/>
                <a:cs typeface="Arial Narrow"/>
              </a:rPr>
              <a:t>!</a:t>
            </a:r>
            <a:endParaRPr lang="en-US" sz="1000" dirty="0">
              <a:solidFill>
                <a:schemeClr val="tx1">
                  <a:lumMod val="75000"/>
                  <a:lumOff val="25000"/>
                </a:schemeClr>
              </a:solidFill>
              <a:latin typeface="Arial Narrow"/>
              <a:cs typeface="Arial Narrow"/>
            </a:endParaRPr>
          </a:p>
        </p:txBody>
      </p:sp>
      <p:sp>
        <p:nvSpPr>
          <p:cNvPr id="11" name="Rectangle 10"/>
          <p:cNvSpPr/>
          <p:nvPr/>
        </p:nvSpPr>
        <p:spPr>
          <a:xfrm>
            <a:off x="1752600" y="5181600"/>
            <a:ext cx="4572000" cy="400110"/>
          </a:xfrm>
          <a:prstGeom prst="rect">
            <a:avLst/>
          </a:prstGeom>
        </p:spPr>
        <p:txBody>
          <a:bodyPr>
            <a:spAutoFit/>
          </a:bodyPr>
          <a:lstStyle/>
          <a:p>
            <a:r>
              <a:rPr lang="en-US" sz="1000" dirty="0">
                <a:latin typeface="Arial Narrow"/>
                <a:cs typeface="Arial Narrow"/>
              </a:rPr>
              <a:t>Yes, Dr. </a:t>
            </a:r>
            <a:r>
              <a:rPr lang="en-US" sz="1000" dirty="0" err="1">
                <a:latin typeface="Arial Narrow"/>
                <a:cs typeface="Arial Narrow"/>
              </a:rPr>
              <a:t>Orellana</a:t>
            </a:r>
            <a:r>
              <a:rPr lang="en-US" sz="1000" dirty="0">
                <a:latin typeface="Arial Narrow"/>
                <a:cs typeface="Arial Narrow"/>
              </a:rPr>
              <a:t>! Thank you for chatting with us! Could you tell us how much the pH of the ocean has already changed?</a:t>
            </a:r>
          </a:p>
        </p:txBody>
      </p:sp>
      <p:sp>
        <p:nvSpPr>
          <p:cNvPr id="40" name="Rectangle 39"/>
          <p:cNvSpPr/>
          <p:nvPr/>
        </p:nvSpPr>
        <p:spPr>
          <a:xfrm>
            <a:off x="1752600" y="5181600"/>
            <a:ext cx="4572000" cy="246221"/>
          </a:xfrm>
          <a:prstGeom prst="rect">
            <a:avLst/>
          </a:prstGeom>
        </p:spPr>
        <p:txBody>
          <a:bodyPr>
            <a:spAutoFit/>
          </a:bodyPr>
          <a:lstStyle/>
          <a:p>
            <a:r>
              <a:rPr lang="en-US" sz="1000" dirty="0" smtClean="0">
                <a:solidFill>
                  <a:schemeClr val="tx1">
                    <a:lumMod val="75000"/>
                    <a:lumOff val="25000"/>
                  </a:schemeClr>
                </a:solidFill>
                <a:latin typeface="Arial Narrow"/>
                <a:cs typeface="Arial Narrow"/>
              </a:rPr>
              <a:t>That does not sound like a very big change!</a:t>
            </a:r>
            <a:endParaRPr lang="en-US" sz="1000" dirty="0">
              <a:solidFill>
                <a:schemeClr val="tx1">
                  <a:lumMod val="75000"/>
                  <a:lumOff val="25000"/>
                </a:schemeClr>
              </a:solidFill>
              <a:latin typeface="Arial Narrow"/>
              <a:cs typeface="Arial Narrow"/>
            </a:endParaRPr>
          </a:p>
        </p:txBody>
      </p:sp>
      <p:sp>
        <p:nvSpPr>
          <p:cNvPr id="41" name="Rectangle 40"/>
          <p:cNvSpPr/>
          <p:nvPr/>
        </p:nvSpPr>
        <p:spPr>
          <a:xfrm>
            <a:off x="1828800" y="5181600"/>
            <a:ext cx="4572000" cy="400110"/>
          </a:xfrm>
          <a:prstGeom prst="rect">
            <a:avLst/>
          </a:prstGeom>
        </p:spPr>
        <p:txBody>
          <a:bodyPr>
            <a:spAutoFit/>
          </a:bodyPr>
          <a:lstStyle/>
          <a:p>
            <a:r>
              <a:rPr lang="en-US" sz="1000" dirty="0">
                <a:solidFill>
                  <a:schemeClr val="tx1">
                    <a:lumMod val="75000"/>
                    <a:lumOff val="25000"/>
                  </a:schemeClr>
                </a:solidFill>
                <a:latin typeface="Arial Narrow"/>
                <a:cs typeface="Arial Narrow"/>
              </a:rPr>
              <a:t>Wow! I didn’t realize the ocean was already becoming so acidic! Thank you for the information Dr. </a:t>
            </a:r>
            <a:r>
              <a:rPr lang="en-US" sz="1000" dirty="0" err="1">
                <a:solidFill>
                  <a:schemeClr val="tx1">
                    <a:lumMod val="75000"/>
                    <a:lumOff val="25000"/>
                  </a:schemeClr>
                </a:solidFill>
                <a:latin typeface="Arial Narrow"/>
                <a:cs typeface="Arial Narrow"/>
              </a:rPr>
              <a:t>Orellana</a:t>
            </a:r>
            <a:r>
              <a:rPr lang="en-US" sz="1000" dirty="0">
                <a:solidFill>
                  <a:schemeClr val="tx1">
                    <a:lumMod val="75000"/>
                    <a:lumOff val="25000"/>
                  </a:schemeClr>
                </a:solidFill>
                <a:latin typeface="Arial Narrow"/>
                <a:cs typeface="Arial Narrow"/>
              </a:rPr>
              <a:t>!</a:t>
            </a:r>
          </a:p>
        </p:txBody>
      </p:sp>
    </p:spTree>
    <p:extLst>
      <p:ext uri="{BB962C8B-B14F-4D97-AF65-F5344CB8AC3E}">
        <p14:creationId xmlns:p14="http://schemas.microsoft.com/office/powerpoint/2010/main" val="340617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2" nodeType="click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3" nodeType="clickEffect">
                                  <p:stCondLst>
                                    <p:cond delay="0"/>
                                  </p:stCondLst>
                                  <p:childTnLst>
                                    <p:set>
                                      <p:cBhvr>
                                        <p:cTn id="36" dur="1" fill="hold">
                                          <p:stCondLst>
                                            <p:cond delay="0"/>
                                          </p:stCondLst>
                                        </p:cTn>
                                        <p:tgtEl>
                                          <p:spTgt spid="40"/>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41"/>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animBg="1"/>
      <p:bldP spid="33" grpId="0"/>
      <p:bldP spid="34" grpId="0" animBg="1"/>
      <p:bldP spid="35" grpId="0"/>
      <p:bldP spid="36" grpId="0" animBg="1"/>
      <p:bldP spid="38" grpId="0"/>
      <p:bldP spid="11" grpId="0"/>
      <p:bldP spid="11" grpId="1"/>
      <p:bldP spid="40" grpId="2"/>
      <p:bldP spid="40" grpId="3"/>
      <p:bldP spid="41" grpId="0"/>
      <p:bldP spid="41"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1100" dirty="0" err="1" smtClean="0">
            <a:solidFill>
              <a:schemeClr val="tx1">
                <a:lumMod val="75000"/>
                <a:lumOff val="25000"/>
              </a:schemeClr>
            </a:solidFill>
            <a:latin typeface="Arial Narrow"/>
            <a:cs typeface="Arial Narrow"/>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3706</TotalTime>
  <Words>697</Words>
  <Application>Microsoft Office PowerPoint</Application>
  <PresentationFormat>On-screen Show (4:3)</PresentationFormat>
  <Paragraphs>105</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pH review</vt:lpstr>
      <vt:lpstr>pH chemistry</vt:lpstr>
      <vt:lpstr>PowerPoint Presentation</vt:lpstr>
      <vt:lpstr>How much has the Ocean’s pH really changed?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aboleda</dc:creator>
  <cp:lastModifiedBy>cludwig</cp:lastModifiedBy>
  <cp:revision>333</cp:revision>
  <dcterms:created xsi:type="dcterms:W3CDTF">2011-07-01T23:10:51Z</dcterms:created>
  <dcterms:modified xsi:type="dcterms:W3CDTF">2013-11-19T02:52:21Z</dcterms:modified>
</cp:coreProperties>
</file>