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60" r:id="rId6"/>
    <p:sldId id="274" r:id="rId7"/>
    <p:sldId id="275" r:id="rId8"/>
    <p:sldId id="259" r:id="rId9"/>
    <p:sldId id="258" r:id="rId10"/>
    <p:sldId id="276" r:id="rId11"/>
    <p:sldId id="264" r:id="rId12"/>
    <p:sldId id="278" r:id="rId13"/>
    <p:sldId id="279" r:id="rId14"/>
    <p:sldId id="262" r:id="rId15"/>
    <p:sldId id="268" r:id="rId16"/>
    <p:sldId id="281" r:id="rId17"/>
    <p:sldId id="277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00"/>
    <a:srgbClr val="000E3F"/>
    <a:srgbClr val="5E6A71"/>
    <a:srgbClr val="DEE7D1"/>
    <a:srgbClr val="E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5338E-8E7F-4F39-9C3A-85D7495D8967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F629-7BB5-4EFA-9781-8B146BC25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equip our students with the skills necessary to make the tough decision of the future, we need them to instill the habits of a systems thinker. This will help in science and life. </a:t>
            </a:r>
            <a:r>
              <a:rPr lang="en-US" dirty="0" smtClean="0"/>
              <a:t>Systems thinking can become a useful habit and enables behavioral change. At the end of this unit, we’ll come back to this list of habits and see what we completed that helped instill these useful</a:t>
            </a:r>
            <a:r>
              <a:rPr lang="en-US" baseline="0" dirty="0" smtClean="0"/>
              <a:t> habits.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E68D-AECF-4679-B176-D3021769F6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E68D-AECF-4679-B176-D3021769F6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1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important thing for students to see is that for many years this situation</a:t>
            </a:r>
            <a:r>
              <a:rPr lang="en-US" baseline="0" dirty="0" smtClean="0"/>
              <a:t> was balanced.  However, now with increasing combustion reactions what is the counterpart to all of that CO2?  The ocean?  Is that a good thing or a bad thing?  Do we have all the answers? (no)  Can we study this in our class with our resources? (yes!)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4E68D-AECF-4679-B176-D3021769F6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9BB4-4374-4695-9511-458A9BD241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1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9BB4-4374-4695-9511-458A9BD241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Logo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791200"/>
            <a:ext cx="2362200" cy="917764"/>
          </a:xfrm>
          <a:prstGeom prst="rect">
            <a:avLst/>
          </a:prstGeom>
        </p:spPr>
      </p:pic>
      <p:pic>
        <p:nvPicPr>
          <p:cNvPr id="9" name="Picture 8" descr="Signature_Green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F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5E6A7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ignature_Green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228600"/>
            <a:ext cx="824924" cy="914400"/>
          </a:xfrm>
          <a:prstGeom prst="rect">
            <a:avLst/>
          </a:prstGeom>
        </p:spPr>
      </p:pic>
      <p:pic>
        <p:nvPicPr>
          <p:cNvPr id="11" name="Picture 10" descr="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096000"/>
            <a:ext cx="176515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D1DD-FCD7-4644-B80F-7627B583C731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EBDD-8C3F-4C25-A624-55870BEC4A0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hyperlink" Target="http://www.watersfoundation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watersfound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Planning a Cohesive Set of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/>
          <a:p>
            <a:r>
              <a:rPr lang="en-US" dirty="0" smtClean="0"/>
              <a:t>Ocean Acidification: A Systems Approach to a Global Problem</a:t>
            </a:r>
          </a:p>
          <a:p>
            <a:r>
              <a:rPr lang="en-US" b="1" dirty="0" smtClean="0"/>
              <a:t>Lesson 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15651" r="9268" b="19064"/>
          <a:stretch/>
        </p:blipFill>
        <p:spPr>
          <a:xfrm>
            <a:off x="381000" y="5486400"/>
            <a:ext cx="3124200" cy="11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Working together to understand 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, ocean acidification and its implications.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have: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interest groups,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basic science understanding, </a:t>
            </a:r>
            <a:endParaRPr lang="en-US" dirty="0" smtClean="0"/>
          </a:p>
          <a:p>
            <a:pPr lvl="1"/>
            <a:r>
              <a:rPr lang="en-US" dirty="0" smtClean="0"/>
              <a:t>and we </a:t>
            </a:r>
            <a:r>
              <a:rPr lang="en-US" dirty="0"/>
              <a:t>are developing the systems skills to experiment and </a:t>
            </a:r>
            <a:r>
              <a:rPr lang="en-US" dirty="0" smtClean="0"/>
              <a:t>analyze complex situations.</a:t>
            </a:r>
          </a:p>
          <a:p>
            <a:r>
              <a:rPr lang="en-US" dirty="0" smtClean="0"/>
              <a:t>We will:</a:t>
            </a:r>
          </a:p>
          <a:p>
            <a:pPr lvl="1"/>
            <a:r>
              <a:rPr lang="en-US" dirty="0" smtClean="0"/>
              <a:t>practice collaborative research by each doing our part to understand this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Main question:  </a:t>
            </a:r>
            <a:r>
              <a:rPr lang="en-US" b="1" dirty="0" smtClean="0"/>
              <a:t>What effect does the increasing atmospheric CO</a:t>
            </a:r>
            <a:r>
              <a:rPr lang="en-US" b="1" baseline="-25000" dirty="0" smtClean="0"/>
              <a:t>2</a:t>
            </a:r>
            <a:r>
              <a:rPr lang="en-US" b="1" dirty="0" smtClean="0"/>
              <a:t> have on the ocean and its subsystems?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1983462"/>
            <a:ext cx="8305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1). In your group - </a:t>
            </a:r>
            <a:r>
              <a:rPr lang="en-US" sz="2600" b="1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Brainstorm</a:t>
            </a:r>
            <a:r>
              <a:rPr lang="en-US" sz="2600" b="1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!  </a:t>
            </a:r>
            <a:endParaRPr lang="en-US" sz="2600" b="1" dirty="0" smtClean="0">
              <a:solidFill>
                <a:srgbClr val="5E6A7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2400" dirty="0" smtClean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Refine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the question – narrow it.  Make it interesting and applicable to your interest group. </a:t>
            </a:r>
            <a:endParaRPr lang="en-US" sz="2400" dirty="0" smtClean="0">
              <a:solidFill>
                <a:srgbClr val="5E6A7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). This </a:t>
            </a:r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should lead to your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hypothesis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which should focus on your </a:t>
            </a:r>
            <a:r>
              <a:rPr lang="en-US" sz="2400" dirty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prediction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2400" dirty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measures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that will tell you if your hypothesis is supported or not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). This should lead to your roughly outlined </a:t>
            </a:r>
            <a:r>
              <a:rPr lang="en-US" sz="2400" dirty="0" smtClean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.  Complete a procedural flow chart and a list of all </a:t>
            </a:r>
            <a:r>
              <a:rPr lang="en-US" sz="2400" dirty="0" smtClean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 needed for your experiment.</a:t>
            </a:r>
          </a:p>
          <a:p>
            <a:r>
              <a:rPr lang="en-US" sz="2400" dirty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). Discuss and </a:t>
            </a:r>
            <a:r>
              <a:rPr lang="en-US" sz="2400" dirty="0" smtClean="0">
                <a:solidFill>
                  <a:srgbClr val="E98300"/>
                </a:solidFill>
                <a:latin typeface="Arial" pitchFamily="34" charset="0"/>
                <a:cs typeface="Arial" pitchFamily="34" charset="0"/>
              </a:rPr>
              <a:t>hand all of this in for approval.  </a:t>
            </a:r>
            <a:r>
              <a:rPr lang="en-US" sz="2000" dirty="0" smtClean="0">
                <a:solidFill>
                  <a:srgbClr val="5E6A71"/>
                </a:solidFill>
                <a:latin typeface="Arial" pitchFamily="34" charset="0"/>
                <a:cs typeface="Arial" pitchFamily="34" charset="0"/>
              </a:rPr>
              <a:t>Remember we need our class to complete a cohesive set of experiments – you may need to alter yours slightly to complement instead of replicate someone else’s experiment.</a:t>
            </a:r>
            <a:endParaRPr lang="en-US" sz="2000" dirty="0">
              <a:solidFill>
                <a:srgbClr val="5E6A7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981200" y="1818620"/>
            <a:ext cx="4800600" cy="9906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Question </a:t>
            </a:r>
            <a:r>
              <a:rPr lang="en-US" i="1" dirty="0" smtClean="0"/>
              <a:t>(should connect specifically  to your interest group &amp; subsystem)</a:t>
            </a:r>
            <a:endParaRPr lang="en-US" i="1" dirty="0"/>
          </a:p>
        </p:txBody>
      </p:sp>
      <p:sp>
        <p:nvSpPr>
          <p:cNvPr id="5" name="Flowchart: Preparation 4"/>
          <p:cNvSpPr/>
          <p:nvPr/>
        </p:nvSpPr>
        <p:spPr>
          <a:xfrm>
            <a:off x="3390900" y="523220"/>
            <a:ext cx="1981200" cy="7620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Question</a:t>
            </a:r>
            <a:endParaRPr lang="en-US" dirty="0"/>
          </a:p>
        </p:txBody>
      </p:sp>
      <p:sp>
        <p:nvSpPr>
          <p:cNvPr id="6" name="Flowchart: Preparation 5"/>
          <p:cNvSpPr/>
          <p:nvPr/>
        </p:nvSpPr>
        <p:spPr>
          <a:xfrm>
            <a:off x="3352800" y="3657252"/>
            <a:ext cx="2095500" cy="457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7" name="Flowchart: Preparation 6"/>
          <p:cNvSpPr/>
          <p:nvPr/>
        </p:nvSpPr>
        <p:spPr>
          <a:xfrm>
            <a:off x="597924" y="3233236"/>
            <a:ext cx="2370803" cy="582561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your prediction?</a:t>
            </a:r>
            <a:endParaRPr lang="en-US" dirty="0"/>
          </a:p>
        </p:txBody>
      </p:sp>
      <p:sp>
        <p:nvSpPr>
          <p:cNvPr id="8" name="Flowchart: Preparation 7"/>
          <p:cNvSpPr/>
          <p:nvPr/>
        </p:nvSpPr>
        <p:spPr>
          <a:xfrm>
            <a:off x="5991530" y="2961620"/>
            <a:ext cx="2923870" cy="88121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measurements will you collect?</a:t>
            </a:r>
          </a:p>
        </p:txBody>
      </p:sp>
      <p:sp>
        <p:nvSpPr>
          <p:cNvPr id="9" name="Flowchart: Preparation 8"/>
          <p:cNvSpPr/>
          <p:nvPr/>
        </p:nvSpPr>
        <p:spPr>
          <a:xfrm>
            <a:off x="3390900" y="4797794"/>
            <a:ext cx="2095500" cy="457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4" idx="0"/>
          </p:cNvCxnSpPr>
          <p:nvPr/>
        </p:nvCxnSpPr>
        <p:spPr>
          <a:xfrm>
            <a:off x="4381500" y="128522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6" idx="0"/>
          </p:cNvCxnSpPr>
          <p:nvPr/>
        </p:nvCxnSpPr>
        <p:spPr>
          <a:xfrm>
            <a:off x="4381500" y="2809220"/>
            <a:ext cx="19050" cy="84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6" idx="1"/>
          </p:cNvCxnSpPr>
          <p:nvPr/>
        </p:nvCxnSpPr>
        <p:spPr>
          <a:xfrm>
            <a:off x="2968727" y="3524517"/>
            <a:ext cx="384073" cy="361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  <a:endCxn id="6" idx="3"/>
          </p:cNvCxnSpPr>
          <p:nvPr/>
        </p:nvCxnSpPr>
        <p:spPr>
          <a:xfrm flipH="1">
            <a:off x="5448300" y="3402228"/>
            <a:ext cx="543230" cy="48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9" idx="0"/>
          </p:cNvCxnSpPr>
          <p:nvPr/>
        </p:nvCxnSpPr>
        <p:spPr>
          <a:xfrm>
            <a:off x="4400550" y="4114452"/>
            <a:ext cx="38100" cy="683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Flowchart: Preparation 41"/>
          <p:cNvSpPr/>
          <p:nvPr/>
        </p:nvSpPr>
        <p:spPr>
          <a:xfrm>
            <a:off x="3390900" y="5862136"/>
            <a:ext cx="2095500" cy="457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Materials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9" idx="2"/>
            <a:endCxn id="42" idx="0"/>
          </p:cNvCxnSpPr>
          <p:nvPr/>
        </p:nvCxnSpPr>
        <p:spPr>
          <a:xfrm>
            <a:off x="4438650" y="5254994"/>
            <a:ext cx="0" cy="607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694" y="119390"/>
            <a:ext cx="282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 hand in today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in case reminders are needed the next slides contain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list of the interest groups</a:t>
            </a:r>
          </a:p>
          <a:p>
            <a:r>
              <a:rPr lang="en-US" dirty="0" smtClean="0"/>
              <a:t>Possible experimental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/>
              <a:t>Populations</a:t>
            </a:r>
            <a:r>
              <a:rPr lang="en-US" dirty="0" smtClean="0"/>
              <a:t> </a:t>
            </a:r>
            <a:r>
              <a:rPr lang="en-US" dirty="0" smtClean="0"/>
              <a:t>that rely on using, creating, and/or </a:t>
            </a:r>
            <a:r>
              <a:rPr lang="en-US" b="1" dirty="0" smtClean="0"/>
              <a:t>emitting a great deal of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Island Nations</a:t>
            </a:r>
            <a:r>
              <a:rPr lang="en-US" dirty="0" smtClean="0"/>
              <a:t> and populations which </a:t>
            </a:r>
            <a:r>
              <a:rPr lang="en-US" dirty="0"/>
              <a:t>largely depend on </a:t>
            </a:r>
            <a:r>
              <a:rPr lang="en-US" dirty="0" smtClean="0"/>
              <a:t>their pristine environment for fisheries and ecosystem </a:t>
            </a:r>
            <a:r>
              <a:rPr lang="en-US" dirty="0"/>
              <a:t>services that will be threatened by ocean acidification</a:t>
            </a:r>
            <a:endParaRPr lang="en-US" b="1" dirty="0"/>
          </a:p>
          <a:p>
            <a:pPr lvl="1"/>
            <a:r>
              <a:rPr lang="en-US" b="1" dirty="0" smtClean="0"/>
              <a:t>Marine calcifying organisms</a:t>
            </a:r>
            <a:r>
              <a:rPr lang="en-US" dirty="0" smtClean="0"/>
              <a:t> which are predicted to suffer dramatically</a:t>
            </a:r>
          </a:p>
          <a:p>
            <a:pPr lvl="1"/>
            <a:r>
              <a:rPr lang="en-US" b="1" dirty="0" smtClean="0"/>
              <a:t>Marine photosynthesizing organisms</a:t>
            </a:r>
            <a:r>
              <a:rPr lang="en-US" dirty="0" smtClean="0"/>
              <a:t>, specifically diatoms, which may play a role in CO</a:t>
            </a:r>
            <a:r>
              <a:rPr lang="en-US" baseline="-25000" dirty="0" smtClean="0"/>
              <a:t>2</a:t>
            </a:r>
            <a:r>
              <a:rPr lang="en-US" dirty="0" smtClean="0"/>
              <a:t> sequestering and will likely increase growth in a high CO</a:t>
            </a:r>
            <a:r>
              <a:rPr lang="en-US" baseline="-25000" dirty="0" smtClean="0"/>
              <a:t>2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2700" dirty="0"/>
              <a:t>At the end of this unit, you will present as a </a:t>
            </a:r>
            <a:r>
              <a:rPr lang="en-US" sz="2700" dirty="0">
                <a:solidFill>
                  <a:schemeClr val="accent6"/>
                </a:solidFill>
              </a:rPr>
              <a:t>delegate</a:t>
            </a:r>
            <a:r>
              <a:rPr lang="en-US" sz="2700" dirty="0"/>
              <a:t> </a:t>
            </a:r>
            <a:r>
              <a:rPr lang="en-US" sz="2700" dirty="0" smtClean="0"/>
              <a:t>for one of the following groups at the </a:t>
            </a:r>
            <a:r>
              <a:rPr lang="en-US" sz="2700" i="1" dirty="0">
                <a:solidFill>
                  <a:srgbClr val="003300"/>
                </a:solidFill>
              </a:rPr>
              <a:t>“International Convention on the Impacts of the Changing Carbon Cycle on Ocean </a:t>
            </a:r>
            <a:r>
              <a:rPr lang="en-US" sz="2700" i="1" dirty="0" smtClean="0">
                <a:solidFill>
                  <a:srgbClr val="003300"/>
                </a:solidFill>
              </a:rPr>
              <a:t>Systems”: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Systems Studies need for multiple &amp; diverse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sort of data will you be able to gather?</a:t>
            </a:r>
          </a:p>
          <a:p>
            <a:pPr lvl="1"/>
            <a:r>
              <a:rPr lang="en-US" dirty="0" smtClean="0"/>
              <a:t>Cell counts using a slide or hemocytometer?</a:t>
            </a:r>
          </a:p>
          <a:p>
            <a:pPr lvl="1"/>
            <a:r>
              <a:rPr lang="en-US" dirty="0" smtClean="0"/>
              <a:t>Cell counts using a spectrophotometer or fluorometer?</a:t>
            </a:r>
          </a:p>
          <a:p>
            <a:pPr lvl="1"/>
            <a:r>
              <a:rPr lang="en-US" dirty="0" smtClean="0"/>
              <a:t>pH measurements using indicators, test strips, electronic probes?</a:t>
            </a:r>
          </a:p>
          <a:p>
            <a:pPr lvl="1"/>
            <a:r>
              <a:rPr lang="en-US" dirty="0" smtClean="0"/>
              <a:t>Temperature readings? Light meters?</a:t>
            </a:r>
          </a:p>
          <a:p>
            <a:pPr lvl="1"/>
            <a:r>
              <a:rPr lang="en-US" dirty="0" smtClean="0"/>
              <a:t>Pigment description</a:t>
            </a:r>
          </a:p>
          <a:p>
            <a:pPr lvl="1"/>
            <a:r>
              <a:rPr lang="en-US" dirty="0" smtClean="0"/>
              <a:t>Pigment extraction through chromatography?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2619375"/>
            <a:ext cx="21526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873" y="6488668"/>
            <a:ext cx="69345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Chromatogram from Henderson State Univ. http://198.16.16.43/content.aspx?id=7261</a:t>
            </a:r>
            <a:endParaRPr lang="en-US" sz="1500" dirty="0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57300"/>
            <a:ext cx="2209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many slight variations in experimental procedures that could lead to interesting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Water type</a:t>
            </a:r>
          </a:p>
          <a:p>
            <a:pPr lvl="1"/>
            <a:r>
              <a:rPr lang="en-US" dirty="0" smtClean="0"/>
              <a:t>Marine water vs. freshwater</a:t>
            </a:r>
          </a:p>
          <a:p>
            <a:pPr lvl="2"/>
            <a:r>
              <a:rPr lang="en-US" dirty="0" smtClean="0"/>
              <a:t>From aquarium, collected from environment, artificially made in a lab, filtered or not filtered</a:t>
            </a:r>
          </a:p>
          <a:p>
            <a:r>
              <a:rPr lang="en-US" dirty="0" smtClean="0"/>
              <a:t>Various nutrient levels within water</a:t>
            </a:r>
          </a:p>
          <a:p>
            <a:pPr lvl="1"/>
            <a:r>
              <a:rPr lang="en-US" dirty="0" smtClean="0"/>
              <a:t>Nitrogen, phosphorous, and silica types and amounts</a:t>
            </a:r>
          </a:p>
          <a:p>
            <a:r>
              <a:rPr lang="en-US" dirty="0" smtClean="0"/>
              <a:t>Salinity levels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Amount of light, timing of light</a:t>
            </a:r>
          </a:p>
          <a:p>
            <a:r>
              <a:rPr lang="en-US" dirty="0" smtClean="0"/>
              <a:t>Organisms and/or type of shell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source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E98300"/>
                </a:solidFill>
              </a:rPr>
              <a:t>What source of CO</a:t>
            </a:r>
            <a:r>
              <a:rPr lang="en-US" baseline="-25000" dirty="0" smtClean="0">
                <a:solidFill>
                  <a:srgbClr val="E98300"/>
                </a:solidFill>
              </a:rPr>
              <a:t>2</a:t>
            </a:r>
            <a:r>
              <a:rPr lang="en-US" dirty="0" smtClean="0">
                <a:solidFill>
                  <a:srgbClr val="E98300"/>
                </a:solidFill>
              </a:rPr>
              <a:t> will you use? </a:t>
            </a:r>
            <a:endParaRPr lang="en-US" dirty="0" smtClean="0"/>
          </a:p>
          <a:p>
            <a:pPr lvl="1"/>
            <a:r>
              <a:rPr lang="en-US" dirty="0" smtClean="0"/>
              <a:t>Respired by you or yeast or some other organism?</a:t>
            </a:r>
          </a:p>
          <a:p>
            <a:pPr lvl="1"/>
            <a:r>
              <a:rPr lang="en-US" dirty="0" smtClean="0"/>
              <a:t>Through combustion of coal, wood, or some other substance?</a:t>
            </a:r>
          </a:p>
          <a:p>
            <a:pPr lvl="1"/>
            <a:r>
              <a:rPr lang="en-US" dirty="0" smtClean="0"/>
              <a:t>Through chemical reactions such as baking soda and vinegar?</a:t>
            </a:r>
          </a:p>
          <a:p>
            <a:pPr lvl="1"/>
            <a:r>
              <a:rPr lang="en-US" dirty="0" smtClean="0"/>
              <a:t>Through dry ice?</a:t>
            </a:r>
          </a:p>
          <a:p>
            <a:pPr lvl="1"/>
            <a:r>
              <a:rPr lang="en-US" dirty="0" smtClean="0"/>
              <a:t>Through what already exists in equilibrium with our classroom air and water?</a:t>
            </a:r>
          </a:p>
          <a:p>
            <a:pPr lvl="1"/>
            <a:r>
              <a:rPr lang="en-US" dirty="0" smtClean="0"/>
              <a:t>Through some commercially available product such as soda, alka seltzer, etc.?</a:t>
            </a:r>
          </a:p>
          <a:p>
            <a:r>
              <a:rPr lang="en-US" dirty="0" smtClean="0"/>
              <a:t>How will you </a:t>
            </a:r>
            <a:r>
              <a:rPr lang="en-US" dirty="0" smtClean="0">
                <a:solidFill>
                  <a:srgbClr val="E98300"/>
                </a:solidFill>
              </a:rPr>
              <a:t>transfer</a:t>
            </a:r>
            <a:r>
              <a:rPr lang="en-US" dirty="0" smtClean="0"/>
              <a:t> the CO</a:t>
            </a:r>
            <a:r>
              <a:rPr lang="en-US" baseline="-25000" dirty="0" smtClean="0"/>
              <a:t>2</a:t>
            </a:r>
            <a:r>
              <a:rPr lang="en-US" dirty="0" smtClean="0"/>
              <a:t> from its source to your experimental solution?</a:t>
            </a:r>
          </a:p>
          <a:p>
            <a:r>
              <a:rPr lang="en-US" dirty="0" smtClean="0"/>
              <a:t>What </a:t>
            </a:r>
            <a:r>
              <a:rPr lang="en-US" dirty="0">
                <a:solidFill>
                  <a:srgbClr val="E98300"/>
                </a:solidFill>
              </a:rPr>
              <a:t>safety precautions </a:t>
            </a:r>
            <a:r>
              <a:rPr lang="en-US" dirty="0"/>
              <a:t>will you take?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reminders…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Everyone will also have some sort of online data component to supplement your </a:t>
            </a:r>
            <a:r>
              <a:rPr lang="en-US" dirty="0" smtClean="0"/>
              <a:t>experiment - more on that soon.</a:t>
            </a:r>
          </a:p>
          <a:p>
            <a:r>
              <a:rPr lang="en-US" dirty="0" smtClean="0"/>
              <a:t>Remember to write everything down!  You will be responsible for presenting this at a final summit, so you must begin preparing now by keeping accurate records.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/>
              <a:t>How is ocean acidification a global problem?</a:t>
            </a:r>
          </a:p>
          <a:p>
            <a:r>
              <a:rPr lang="en-US" dirty="0" smtClean="0"/>
              <a:t>Is OA a situation that requires a systems study?  Why or why not?</a:t>
            </a:r>
          </a:p>
          <a:p>
            <a:r>
              <a:rPr lang="en-US" dirty="0" smtClean="0"/>
              <a:t>What do you think systems thinking is?</a:t>
            </a:r>
          </a:p>
        </p:txBody>
      </p:sp>
    </p:spTree>
    <p:extLst>
      <p:ext uri="{BB962C8B-B14F-4D97-AF65-F5344CB8AC3E}">
        <p14:creationId xmlns:p14="http://schemas.microsoft.com/office/powerpoint/2010/main" val="3344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2819400"/>
            <a:ext cx="8229600" cy="1143000"/>
          </a:xfrm>
        </p:spPr>
        <p:txBody>
          <a:bodyPr/>
          <a:lstStyle/>
          <a:p>
            <a:r>
              <a:rPr lang="en-US" dirty="0" smtClean="0"/>
              <a:t>Systems </a:t>
            </a:r>
            <a:r>
              <a:rPr lang="en-US" dirty="0" smtClean="0"/>
              <a:t>Thinking!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3" y="3886200"/>
            <a:ext cx="8229600" cy="2438400"/>
          </a:xfrm>
        </p:spPr>
        <p:txBody>
          <a:bodyPr/>
          <a:lstStyle/>
          <a:p>
            <a:r>
              <a:rPr lang="en-US" dirty="0" smtClean="0"/>
              <a:t>Let’s break those words down</a:t>
            </a:r>
          </a:p>
          <a:p>
            <a:pPr lvl="1"/>
            <a:r>
              <a:rPr lang="en-US" dirty="0" smtClean="0"/>
              <a:t>Starting with the easy one:  What is “thinking”?</a:t>
            </a:r>
          </a:p>
          <a:p>
            <a:pPr lvl="1"/>
            <a:r>
              <a:rPr lang="en-US" dirty="0" smtClean="0"/>
              <a:t>What is a system?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335" y="685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In order to understand this complex situation, we’ll need to understand the many </a:t>
            </a:r>
            <a:r>
              <a:rPr lang="en-US" dirty="0" smtClean="0">
                <a:solidFill>
                  <a:srgbClr val="92D050"/>
                </a:solidFill>
              </a:rPr>
              <a:t>parts and players</a:t>
            </a:r>
            <a:r>
              <a:rPr lang="en-US" dirty="0" smtClean="0"/>
              <a:t>, their </a:t>
            </a:r>
            <a:r>
              <a:rPr lang="en-US" dirty="0" smtClean="0">
                <a:solidFill>
                  <a:srgbClr val="92D050"/>
                </a:solidFill>
              </a:rPr>
              <a:t>relationships</a:t>
            </a:r>
            <a:r>
              <a:rPr lang="en-US" dirty="0" smtClean="0"/>
              <a:t>, and how they </a:t>
            </a:r>
            <a:r>
              <a:rPr lang="en-US" dirty="0" smtClean="0">
                <a:solidFill>
                  <a:srgbClr val="0070C0"/>
                </a:solidFill>
              </a:rPr>
              <a:t>all work together.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This sounds like a job for…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1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Various </a:t>
            </a:r>
            <a:r>
              <a:rPr lang="en-US" sz="2800" dirty="0" smtClean="0"/>
              <a:t>things </a:t>
            </a:r>
            <a:r>
              <a:rPr lang="en-US" sz="2800" dirty="0" smtClean="0"/>
              <a:t>are listed below.  Put an X in front of the things that can be thought of as a system.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44350"/>
              </p:ext>
            </p:extLst>
          </p:nvPr>
        </p:nvGraphicFramePr>
        <p:xfrm>
          <a:off x="228600" y="1600200"/>
          <a:ext cx="8625840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8640"/>
                <a:gridCol w="2194560"/>
                <a:gridCol w="548640"/>
                <a:gridCol w="2194560"/>
                <a:gridCol w="54864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b="0" dirty="0" smtClean="0">
                          <a:latin typeface="Arial" pitchFamily="34" charset="0"/>
                          <a:cs typeface="Arial" pitchFamily="34" charset="0"/>
                        </a:rPr>
                        <a:t>Aquarium</a:t>
                      </a:r>
                      <a:endParaRPr lang="en-US" sz="16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50" b="0" dirty="0" smtClean="0">
                          <a:latin typeface="Arial" pitchFamily="34" charset="0"/>
                          <a:cs typeface="Arial" pitchFamily="34" charset="0"/>
                        </a:rPr>
                        <a:t>Digestion</a:t>
                      </a:r>
                      <a:endParaRPr lang="en-US" sz="16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b="0" dirty="0" smtClean="0">
                          <a:latin typeface="Arial" pitchFamily="34" charset="0"/>
                          <a:cs typeface="Arial" pitchFamily="34" charset="0"/>
                        </a:rPr>
                        <a:t>Cell phone</a:t>
                      </a:r>
                      <a:endParaRPr lang="en-US" sz="16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Pile of sand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  <a:r>
                        <a:rPr lang="en-US" sz="1650" baseline="0" dirty="0" smtClean="0">
                          <a:latin typeface="Arial" pitchFamily="34" charset="0"/>
                          <a:cs typeface="Arial" pitchFamily="34" charset="0"/>
                        </a:rPr>
                        <a:t> web</a:t>
                      </a: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A + B = C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Earth</a:t>
                      </a: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Hurricane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Electrical circuit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Grasshopper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Graph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Water cycle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Volcano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Seed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Human body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Soil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Bicycle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Density = Mass </a:t>
                      </a:r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 Volume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Ocean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Earth and its Moon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50" dirty="0" smtClean="0">
                          <a:latin typeface="Arial" pitchFamily="34" charset="0"/>
                          <a:cs typeface="Arial" pitchFamily="34" charset="0"/>
                        </a:rPr>
                        <a:t>Box of nails</a:t>
                      </a:r>
                      <a:endParaRPr lang="en-US" sz="1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135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Paige Keeley’s Physical Science and Unifying Themes Assessment Probes – Uncovering Student Ideas in Science p. 81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E3F"/>
                </a:solidFill>
                <a:latin typeface="Arial" pitchFamily="34" charset="0"/>
                <a:cs typeface="Arial" pitchFamily="34" charset="0"/>
              </a:rPr>
              <a:t>Explain your thinking.  How did you decide whether something is considered to be a system?</a:t>
            </a:r>
            <a:endParaRPr lang="en-US" sz="2400" dirty="0">
              <a:solidFill>
                <a:srgbClr val="000E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2" y="-304800"/>
            <a:ext cx="5711537" cy="7391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3886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How are good habits formed?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80" y="8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tools of the trade for systems thinking?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0"/>
            <a:ext cx="155194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watersfoundation.org/images/content/Model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15" y="1428750"/>
            <a:ext cx="356088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atersfoundation.org/images/content/Con-Circ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21" y="2805771"/>
            <a:ext cx="3443153" cy="26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8844" y="5574268"/>
            <a:ext cx="197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Connection Circle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103609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Stock/Flow Diagrams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4680" y="30480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Network Diagram</a:t>
            </a:r>
            <a:endParaRPr lang="en-US" b="1" dirty="0"/>
          </a:p>
        </p:txBody>
      </p:sp>
      <p:pic>
        <p:nvPicPr>
          <p:cNvPr id="1032" name="Picture 8" descr="http://www.watersfoundation.org/images/content/Cougar-CLD-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" y="4126468"/>
            <a:ext cx="1961072" cy="14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atersfoundation.org/images/content/Drug-CLD-1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"/>
          <a:stretch/>
        </p:blipFill>
        <p:spPr bwMode="auto">
          <a:xfrm>
            <a:off x="2585316" y="4126468"/>
            <a:ext cx="2446449" cy="16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250" y="5574268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Causal Loop Diagrams</a:t>
            </a:r>
            <a:endParaRPr lang="en-US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85316" y="5943600"/>
            <a:ext cx="6541478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/>
              <a:t>See </a:t>
            </a:r>
            <a:r>
              <a:rPr lang="en-US" sz="2000" dirty="0" smtClean="0">
                <a:hlinkClick r:id="rId7"/>
              </a:rPr>
              <a:t>www.watersfoundation.org</a:t>
            </a:r>
            <a:r>
              <a:rPr lang="en-US" sz="2000" dirty="0" smtClean="0"/>
              <a:t> for more on these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58" y="60960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 </a:t>
            </a:r>
            <a:r>
              <a:rPr lang="en-US" sz="2400" dirty="0" smtClean="0">
                <a:hlinkClick r:id="rId2"/>
              </a:rPr>
              <a:t>www.watersfoundation.org</a:t>
            </a:r>
            <a:r>
              <a:rPr lang="en-US" sz="2400" dirty="0" smtClean="0"/>
              <a:t> for more on these tools</a:t>
            </a:r>
            <a:endParaRPr lang="en-US" sz="2400" dirty="0"/>
          </a:p>
        </p:txBody>
      </p:sp>
      <p:pic>
        <p:nvPicPr>
          <p:cNvPr id="4" name="Picture 6" descr="http://www.watersfoundation.org/images/content/Iceberg-Titans-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32414"/>
            <a:ext cx="6935877" cy="52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F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 smtClean="0">
                <a:solidFill>
                  <a:schemeClr val="accent6"/>
                </a:solidFill>
              </a:rPr>
              <a:t>More Tools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rgbClr val="0070C0"/>
                </a:solidFill>
              </a:rPr>
              <a:t>Behavior Over Time Graphs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0070C0"/>
                </a:solidFill>
              </a:rPr>
              <a:t>Iceberg Model</a:t>
            </a:r>
            <a:r>
              <a:rPr lang="en-US" sz="2200" dirty="0" smtClean="0"/>
              <a:t>.  Tools are often used together.  The Iceberg Model allows us to see </a:t>
            </a:r>
            <a:r>
              <a:rPr lang="en-US" sz="2200" dirty="0"/>
              <a:t>w</a:t>
            </a:r>
            <a:r>
              <a:rPr lang="en-US" sz="2200" dirty="0" smtClean="0"/>
              <a:t>hat mental models are at the root of the problem.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5529" y="2819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Behavior over time Graphs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27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</a:t>
            </a:r>
            <a:r>
              <a:rPr lang="en-US" dirty="0" smtClean="0"/>
              <a:t>vs. Reinforcing </a:t>
            </a:r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600200"/>
            <a:ext cx="4876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6482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you think this is a balancing 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reinforcing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loop?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about the CO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loop in our environment? 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can we learn more?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66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Partial Carbon Cycle Review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88100" y="1858962"/>
            <a:ext cx="2374900" cy="2590800"/>
            <a:chOff x="6388100" y="2743200"/>
            <a:chExt cx="2374900" cy="2590800"/>
          </a:xfrm>
        </p:grpSpPr>
        <p:sp>
          <p:nvSpPr>
            <p:cNvPr id="4" name="Oval 3"/>
            <p:cNvSpPr/>
            <p:nvPr/>
          </p:nvSpPr>
          <p:spPr>
            <a:xfrm>
              <a:off x="6388100" y="27432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04000" y="2935069"/>
              <a:ext cx="193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Trees and Plants (photosynthesis)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88100" y="42672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4800" y="44196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Animals (respiration)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urved Connector 25"/>
            <p:cNvCxnSpPr>
              <a:stCxn id="4" idx="2"/>
              <a:endCxn id="6" idx="2"/>
            </p:cNvCxnSpPr>
            <p:nvPr/>
          </p:nvCxnSpPr>
          <p:spPr>
            <a:xfrm rot="10800000" flipV="1">
              <a:off x="6388100" y="3276600"/>
              <a:ext cx="12700" cy="15240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6" idx="6"/>
              <a:endCxn id="4" idx="6"/>
            </p:cNvCxnSpPr>
            <p:nvPr/>
          </p:nvCxnSpPr>
          <p:spPr>
            <a:xfrm flipV="1">
              <a:off x="8750300" y="3276600"/>
              <a:ext cx="12700" cy="15240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40100" y="1858962"/>
            <a:ext cx="2374900" cy="2514600"/>
            <a:chOff x="3340100" y="2743200"/>
            <a:chExt cx="2374900" cy="2514600"/>
          </a:xfrm>
        </p:grpSpPr>
        <p:sp>
          <p:nvSpPr>
            <p:cNvPr id="8" name="Oval 7"/>
            <p:cNvSpPr/>
            <p:nvPr/>
          </p:nvSpPr>
          <p:spPr>
            <a:xfrm>
              <a:off x="3340100" y="27432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7900" y="2810470"/>
              <a:ext cx="2044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Ocean Plants such as Phytoplankton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(photosynthesis)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40100" y="41910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9800" y="4267200"/>
              <a:ext cx="2082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Ocean Organisms such as oysters (respiration)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Curved Connector 33"/>
            <p:cNvCxnSpPr>
              <a:stCxn id="10" idx="6"/>
              <a:endCxn id="8" idx="6"/>
            </p:cNvCxnSpPr>
            <p:nvPr/>
          </p:nvCxnSpPr>
          <p:spPr>
            <a:xfrm flipV="1">
              <a:off x="5702300" y="3276600"/>
              <a:ext cx="12700" cy="14478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8" idx="2"/>
              <a:endCxn id="10" idx="2"/>
            </p:cNvCxnSpPr>
            <p:nvPr/>
          </p:nvCxnSpPr>
          <p:spPr>
            <a:xfrm rot="10800000" flipV="1">
              <a:off x="3340100" y="3276600"/>
              <a:ext cx="12700" cy="14478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68300" y="1858962"/>
            <a:ext cx="2374900" cy="2514600"/>
            <a:chOff x="368300" y="2743200"/>
            <a:chExt cx="2374900" cy="2514600"/>
          </a:xfrm>
        </p:grpSpPr>
        <p:sp>
          <p:nvSpPr>
            <p:cNvPr id="12" name="Oval 11"/>
            <p:cNvSpPr/>
            <p:nvPr/>
          </p:nvSpPr>
          <p:spPr>
            <a:xfrm>
              <a:off x="368300" y="27432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5000" y="2991534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?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8300" y="4191000"/>
              <a:ext cx="23622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900" y="43434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Combustion Reactions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Curved Connector 37"/>
            <p:cNvCxnSpPr>
              <a:stCxn id="14" idx="6"/>
              <a:endCxn id="12" idx="6"/>
            </p:cNvCxnSpPr>
            <p:nvPr/>
          </p:nvCxnSpPr>
          <p:spPr>
            <a:xfrm flipV="1">
              <a:off x="2730500" y="3276600"/>
              <a:ext cx="12700" cy="14478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2" idx="2"/>
              <a:endCxn id="14" idx="2"/>
            </p:cNvCxnSpPr>
            <p:nvPr/>
          </p:nvCxnSpPr>
          <p:spPr>
            <a:xfrm rot="10800000" flipV="1">
              <a:off x="368300" y="3276600"/>
              <a:ext cx="12700" cy="1447800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28600" y="47244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Where should we add our “s” 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ame direction or “o” for moving in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pposite direction.  Can we use “+” and “-” in this case?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balances the Combustion Reactions?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ISB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1186</Words>
  <Application>Microsoft Office PowerPoint</Application>
  <PresentationFormat>On-screen Show (4:3)</PresentationFormat>
  <Paragraphs>134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ISB 2011</vt:lpstr>
      <vt:lpstr>Planning a Cohesive Set of Experiments</vt:lpstr>
      <vt:lpstr>Warm up:</vt:lpstr>
      <vt:lpstr>Systems Thinking!</vt:lpstr>
      <vt:lpstr>Various things are listed below.  Put an X in front of the things that can be thought of as a system.</vt:lpstr>
      <vt:lpstr>How are good habits formed? </vt:lpstr>
      <vt:lpstr>What are the tools of the trade for systems thinking?</vt:lpstr>
      <vt:lpstr>See www.watersfoundation.org for more on these tools</vt:lpstr>
      <vt:lpstr>Balancing vs. Reinforcing loops</vt:lpstr>
      <vt:lpstr>Partial Carbon Cycle Review</vt:lpstr>
      <vt:lpstr>Working together to understand CO2, ocean acidification and its implications.</vt:lpstr>
      <vt:lpstr>PowerPoint Presentation</vt:lpstr>
      <vt:lpstr>PowerPoint Presentation</vt:lpstr>
      <vt:lpstr>Just in case reminders are needed the next slides contain</vt:lpstr>
      <vt:lpstr>At the end of this unit, you will present as a delegate for one of the following groups at the “International Convention on the Impacts of the Changing Carbon Cycle on Ocean Systems”: </vt:lpstr>
      <vt:lpstr>Systems Studies need for multiple &amp; diverse data</vt:lpstr>
      <vt:lpstr>There are many slight variations in experimental procedures that could lead to interesting results</vt:lpstr>
      <vt:lpstr>PowerPoint Presentation</vt:lpstr>
      <vt:lpstr>Last reminders…</vt:lpstr>
    </vt:vector>
  </TitlesOfParts>
  <Company>ISB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Cohesive Set of Experiments</dc:title>
  <dc:creator>cludwig</dc:creator>
  <cp:lastModifiedBy>Mari Knutson Herbert</cp:lastModifiedBy>
  <cp:revision>36</cp:revision>
  <dcterms:created xsi:type="dcterms:W3CDTF">2012-12-10T20:52:04Z</dcterms:created>
  <dcterms:modified xsi:type="dcterms:W3CDTF">2013-08-08T17:14:25Z</dcterms:modified>
</cp:coreProperties>
</file>