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1" r:id="rId5"/>
    <p:sldId id="257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60"/>
  </p:normalViewPr>
  <p:slideViewPr>
    <p:cSldViewPr snapToObjects="1">
      <p:cViewPr varScale="1">
        <p:scale>
          <a:sx n="98" d="100"/>
          <a:sy n="98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BA6-C56C-4EEE-815F-DA0A648AD4BD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37662-5183-4529-86A1-A395FE203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ACB06-48E2-4FD9-9FB2-01DBD48679F9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3CB7-E0D2-4A79-B386-093D78D21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FF14-5394-4F57-AE85-BBB55940A379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B0D9F-E9E9-4492-B360-C7A5DFD52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3CD7-7242-4C89-AC7A-63E1D032D1BD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A3487-5822-4345-973D-4E46AC91F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A9B0A-EAFA-47ED-B2F6-614D89F2AD81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897D7-75DE-4911-A792-E8F032AD4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27387-0E05-427C-9BD2-5EBE05F93A3F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5413-A47A-4578-A553-105C8EDE8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654-EDFF-4035-9272-42958F43C330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83643-6840-4262-95CE-DB37AE2C2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3BE54-374B-4E16-AC86-05F7A809A234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4F01F-68B8-4017-B0EC-4F390E97D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50FA9-A522-4387-8797-01D1D9F36200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D36B8-A049-4F97-BCF4-CF8256294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BDA6-3307-44A1-8EA5-9D48CBB2654A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8AEB8-147A-4D8E-B306-9BA5D0FF0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BBF3D-98CC-4E9F-ABF4-C6309E55C01B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FDE10-64C8-4A7E-9DD4-87456B6A2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2E1ACB-0F1F-4154-8E8F-DF1817584C3F}" type="datetimeFigureOut">
              <a:rPr lang="en-US"/>
              <a:pPr>
                <a:defRPr/>
              </a:pPr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B6779-C236-4AFE-A20E-E9B6862F6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http://www.etronic-parts.com/images/product_images/thumbnail_images/129_0.jpg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5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Amplifying Signals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err="1" smtClean="0"/>
              <a:t>Breadboarding</a:t>
            </a:r>
            <a:r>
              <a:rPr lang="en-US" dirty="0" smtClean="0"/>
              <a:t>: 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from a diagram to an actual working amplifier.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762000"/>
            <a:ext cx="6400800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424" name="Group 88"/>
          <p:cNvGrpSpPr>
            <a:grpSpLocks/>
          </p:cNvGrpSpPr>
          <p:nvPr/>
        </p:nvGrpSpPr>
        <p:grpSpPr bwMode="auto">
          <a:xfrm>
            <a:off x="2667000" y="1981200"/>
            <a:ext cx="5410200" cy="2286000"/>
            <a:chOff x="1200" y="1248"/>
            <a:chExt cx="3408" cy="1440"/>
          </a:xfrm>
        </p:grpSpPr>
        <p:grpSp>
          <p:nvGrpSpPr>
            <p:cNvPr id="14350" name="Group 58"/>
            <p:cNvGrpSpPr>
              <a:grpSpLocks/>
            </p:cNvGrpSpPr>
            <p:nvPr/>
          </p:nvGrpSpPr>
          <p:grpSpPr bwMode="auto">
            <a:xfrm>
              <a:off x="1200" y="2112"/>
              <a:ext cx="3408" cy="576"/>
              <a:chOff x="864" y="2160"/>
              <a:chExt cx="3408" cy="576"/>
            </a:xfrm>
          </p:grpSpPr>
          <p:sp>
            <p:nvSpPr>
              <p:cNvPr id="14381" name="Line 28"/>
              <p:cNvSpPr>
                <a:spLocks noChangeShapeType="1"/>
              </p:cNvSpPr>
              <p:nvPr/>
            </p:nvSpPr>
            <p:spPr bwMode="auto">
              <a:xfrm>
                <a:off x="86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2" name="Line 29"/>
              <p:cNvSpPr>
                <a:spLocks noChangeShapeType="1"/>
              </p:cNvSpPr>
              <p:nvPr/>
            </p:nvSpPr>
            <p:spPr bwMode="auto">
              <a:xfrm>
                <a:off x="1008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Line 30"/>
              <p:cNvSpPr>
                <a:spLocks noChangeShapeType="1"/>
              </p:cNvSpPr>
              <p:nvPr/>
            </p:nvSpPr>
            <p:spPr bwMode="auto">
              <a:xfrm>
                <a:off x="1104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Line 31"/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33"/>
              <p:cNvSpPr>
                <a:spLocks noChangeShapeType="1"/>
              </p:cNvSpPr>
              <p:nvPr/>
            </p:nvSpPr>
            <p:spPr bwMode="auto">
              <a:xfrm>
                <a:off x="134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Line 34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Line 35"/>
              <p:cNvSpPr>
                <a:spLocks noChangeShapeType="1"/>
              </p:cNvSpPr>
              <p:nvPr/>
            </p:nvSpPr>
            <p:spPr bwMode="auto">
              <a:xfrm>
                <a:off x="158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Line 36"/>
              <p:cNvSpPr>
                <a:spLocks noChangeShapeType="1"/>
              </p:cNvSpPr>
              <p:nvPr/>
            </p:nvSpPr>
            <p:spPr bwMode="auto">
              <a:xfrm>
                <a:off x="172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Line 37"/>
              <p:cNvSpPr>
                <a:spLocks noChangeShapeType="1"/>
              </p:cNvSpPr>
              <p:nvPr/>
            </p:nvSpPr>
            <p:spPr bwMode="auto">
              <a:xfrm>
                <a:off x="18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Line 38"/>
              <p:cNvSpPr>
                <a:spLocks noChangeShapeType="1"/>
              </p:cNvSpPr>
              <p:nvPr/>
            </p:nvSpPr>
            <p:spPr bwMode="auto">
              <a:xfrm>
                <a:off x="196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Line 39"/>
              <p:cNvSpPr>
                <a:spLocks noChangeShapeType="1"/>
              </p:cNvSpPr>
              <p:nvPr/>
            </p:nvSpPr>
            <p:spPr bwMode="auto">
              <a:xfrm>
                <a:off x="211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Line 40"/>
              <p:cNvSpPr>
                <a:spLocks noChangeShapeType="1"/>
              </p:cNvSpPr>
              <p:nvPr/>
            </p:nvSpPr>
            <p:spPr bwMode="auto">
              <a:xfrm>
                <a:off x="220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Line 41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Line 42"/>
              <p:cNvSpPr>
                <a:spLocks noChangeShapeType="1"/>
              </p:cNvSpPr>
              <p:nvPr/>
            </p:nvSpPr>
            <p:spPr bwMode="auto">
              <a:xfrm>
                <a:off x="244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Line 43"/>
              <p:cNvSpPr>
                <a:spLocks noChangeShapeType="1"/>
              </p:cNvSpPr>
              <p:nvPr/>
            </p:nvSpPr>
            <p:spPr bwMode="auto">
              <a:xfrm>
                <a:off x="259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Line 44"/>
              <p:cNvSpPr>
                <a:spLocks noChangeShapeType="1"/>
              </p:cNvSpPr>
              <p:nvPr/>
            </p:nvSpPr>
            <p:spPr bwMode="auto">
              <a:xfrm>
                <a:off x="273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Line 45"/>
              <p:cNvSpPr>
                <a:spLocks noChangeShapeType="1"/>
              </p:cNvSpPr>
              <p:nvPr/>
            </p:nvSpPr>
            <p:spPr bwMode="auto">
              <a:xfrm>
                <a:off x="283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Line 46"/>
              <p:cNvSpPr>
                <a:spLocks noChangeShapeType="1"/>
              </p:cNvSpPr>
              <p:nvPr/>
            </p:nvSpPr>
            <p:spPr bwMode="auto">
              <a:xfrm>
                <a:off x="297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Line 47"/>
              <p:cNvSpPr>
                <a:spLocks noChangeShapeType="1"/>
              </p:cNvSpPr>
              <p:nvPr/>
            </p:nvSpPr>
            <p:spPr bwMode="auto">
              <a:xfrm>
                <a:off x="30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Line 48"/>
              <p:cNvSpPr>
                <a:spLocks noChangeShapeType="1"/>
              </p:cNvSpPr>
              <p:nvPr/>
            </p:nvSpPr>
            <p:spPr bwMode="auto">
              <a:xfrm>
                <a:off x="321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Line 49"/>
              <p:cNvSpPr>
                <a:spLocks noChangeShapeType="1"/>
              </p:cNvSpPr>
              <p:nvPr/>
            </p:nvSpPr>
            <p:spPr bwMode="auto">
              <a:xfrm>
                <a:off x="331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50"/>
              <p:cNvSpPr>
                <a:spLocks noChangeShapeType="1"/>
              </p:cNvSpPr>
              <p:nvPr/>
            </p:nvSpPr>
            <p:spPr bwMode="auto">
              <a:xfrm>
                <a:off x="345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51"/>
              <p:cNvSpPr>
                <a:spLocks noChangeShapeType="1"/>
              </p:cNvSpPr>
              <p:nvPr/>
            </p:nvSpPr>
            <p:spPr bwMode="auto">
              <a:xfrm>
                <a:off x="355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Line 52"/>
              <p:cNvSpPr>
                <a:spLocks noChangeShapeType="1"/>
              </p:cNvSpPr>
              <p:nvPr/>
            </p:nvSpPr>
            <p:spPr bwMode="auto">
              <a:xfrm>
                <a:off x="369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Line 53"/>
              <p:cNvSpPr>
                <a:spLocks noChangeShapeType="1"/>
              </p:cNvSpPr>
              <p:nvPr/>
            </p:nvSpPr>
            <p:spPr bwMode="auto">
              <a:xfrm>
                <a:off x="379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Line 54"/>
              <p:cNvSpPr>
                <a:spLocks noChangeShapeType="1"/>
              </p:cNvSpPr>
              <p:nvPr/>
            </p:nvSpPr>
            <p:spPr bwMode="auto">
              <a:xfrm>
                <a:off x="393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Line 55"/>
              <p:cNvSpPr>
                <a:spLocks noChangeShapeType="1"/>
              </p:cNvSpPr>
              <p:nvPr/>
            </p:nvSpPr>
            <p:spPr bwMode="auto">
              <a:xfrm>
                <a:off x="403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Line 56"/>
              <p:cNvSpPr>
                <a:spLocks noChangeShapeType="1"/>
              </p:cNvSpPr>
              <p:nvPr/>
            </p:nvSpPr>
            <p:spPr bwMode="auto">
              <a:xfrm>
                <a:off x="417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Line 57"/>
              <p:cNvSpPr>
                <a:spLocks noChangeShapeType="1"/>
              </p:cNvSpPr>
              <p:nvPr/>
            </p:nvSpPr>
            <p:spPr bwMode="auto">
              <a:xfrm>
                <a:off x="42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51" name="Group 59"/>
            <p:cNvGrpSpPr>
              <a:grpSpLocks/>
            </p:cNvGrpSpPr>
            <p:nvPr/>
          </p:nvGrpSpPr>
          <p:grpSpPr bwMode="auto">
            <a:xfrm>
              <a:off x="1200" y="1248"/>
              <a:ext cx="3408" cy="576"/>
              <a:chOff x="864" y="2160"/>
              <a:chExt cx="3408" cy="576"/>
            </a:xfrm>
          </p:grpSpPr>
          <p:sp>
            <p:nvSpPr>
              <p:cNvPr id="14352" name="Line 60"/>
              <p:cNvSpPr>
                <a:spLocks noChangeShapeType="1"/>
              </p:cNvSpPr>
              <p:nvPr/>
            </p:nvSpPr>
            <p:spPr bwMode="auto">
              <a:xfrm>
                <a:off x="86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3" name="Line 61"/>
              <p:cNvSpPr>
                <a:spLocks noChangeShapeType="1"/>
              </p:cNvSpPr>
              <p:nvPr/>
            </p:nvSpPr>
            <p:spPr bwMode="auto">
              <a:xfrm>
                <a:off x="1008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4" name="Line 62"/>
              <p:cNvSpPr>
                <a:spLocks noChangeShapeType="1"/>
              </p:cNvSpPr>
              <p:nvPr/>
            </p:nvSpPr>
            <p:spPr bwMode="auto">
              <a:xfrm>
                <a:off x="1104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5" name="Line 63"/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6" name="Line 64"/>
              <p:cNvSpPr>
                <a:spLocks noChangeShapeType="1"/>
              </p:cNvSpPr>
              <p:nvPr/>
            </p:nvSpPr>
            <p:spPr bwMode="auto">
              <a:xfrm>
                <a:off x="134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7" name="Line 65"/>
              <p:cNvSpPr>
                <a:spLocks noChangeShapeType="1"/>
              </p:cNvSpPr>
              <p:nvPr/>
            </p:nvSpPr>
            <p:spPr bwMode="auto">
              <a:xfrm>
                <a:off x="1488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8" name="Line 66"/>
              <p:cNvSpPr>
                <a:spLocks noChangeShapeType="1"/>
              </p:cNvSpPr>
              <p:nvPr/>
            </p:nvSpPr>
            <p:spPr bwMode="auto">
              <a:xfrm>
                <a:off x="1584" y="2208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9" name="Line 67"/>
              <p:cNvSpPr>
                <a:spLocks noChangeShapeType="1"/>
              </p:cNvSpPr>
              <p:nvPr/>
            </p:nvSpPr>
            <p:spPr bwMode="auto">
              <a:xfrm>
                <a:off x="172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Line 68"/>
              <p:cNvSpPr>
                <a:spLocks noChangeShapeType="1"/>
              </p:cNvSpPr>
              <p:nvPr/>
            </p:nvSpPr>
            <p:spPr bwMode="auto">
              <a:xfrm>
                <a:off x="18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Line 69"/>
              <p:cNvSpPr>
                <a:spLocks noChangeShapeType="1"/>
              </p:cNvSpPr>
              <p:nvPr/>
            </p:nvSpPr>
            <p:spPr bwMode="auto">
              <a:xfrm>
                <a:off x="196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Line 70"/>
              <p:cNvSpPr>
                <a:spLocks noChangeShapeType="1"/>
              </p:cNvSpPr>
              <p:nvPr/>
            </p:nvSpPr>
            <p:spPr bwMode="auto">
              <a:xfrm>
                <a:off x="211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Line 71"/>
              <p:cNvSpPr>
                <a:spLocks noChangeShapeType="1"/>
              </p:cNvSpPr>
              <p:nvPr/>
            </p:nvSpPr>
            <p:spPr bwMode="auto">
              <a:xfrm>
                <a:off x="220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Line 72"/>
              <p:cNvSpPr>
                <a:spLocks noChangeShapeType="1"/>
              </p:cNvSpPr>
              <p:nvPr/>
            </p:nvSpPr>
            <p:spPr bwMode="auto">
              <a:xfrm>
                <a:off x="235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Line 73"/>
              <p:cNvSpPr>
                <a:spLocks noChangeShapeType="1"/>
              </p:cNvSpPr>
              <p:nvPr/>
            </p:nvSpPr>
            <p:spPr bwMode="auto">
              <a:xfrm>
                <a:off x="2448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Line 74"/>
              <p:cNvSpPr>
                <a:spLocks noChangeShapeType="1"/>
              </p:cNvSpPr>
              <p:nvPr/>
            </p:nvSpPr>
            <p:spPr bwMode="auto">
              <a:xfrm>
                <a:off x="259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Line 75"/>
              <p:cNvSpPr>
                <a:spLocks noChangeShapeType="1"/>
              </p:cNvSpPr>
              <p:nvPr/>
            </p:nvSpPr>
            <p:spPr bwMode="auto">
              <a:xfrm>
                <a:off x="273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Line 76"/>
              <p:cNvSpPr>
                <a:spLocks noChangeShapeType="1"/>
              </p:cNvSpPr>
              <p:nvPr/>
            </p:nvSpPr>
            <p:spPr bwMode="auto">
              <a:xfrm>
                <a:off x="283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Line 77"/>
              <p:cNvSpPr>
                <a:spLocks noChangeShapeType="1"/>
              </p:cNvSpPr>
              <p:nvPr/>
            </p:nvSpPr>
            <p:spPr bwMode="auto">
              <a:xfrm>
                <a:off x="297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Line 78"/>
              <p:cNvSpPr>
                <a:spLocks noChangeShapeType="1"/>
              </p:cNvSpPr>
              <p:nvPr/>
            </p:nvSpPr>
            <p:spPr bwMode="auto">
              <a:xfrm>
                <a:off x="30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Line 79"/>
              <p:cNvSpPr>
                <a:spLocks noChangeShapeType="1"/>
              </p:cNvSpPr>
              <p:nvPr/>
            </p:nvSpPr>
            <p:spPr bwMode="auto">
              <a:xfrm>
                <a:off x="321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Line 80"/>
              <p:cNvSpPr>
                <a:spLocks noChangeShapeType="1"/>
              </p:cNvSpPr>
              <p:nvPr/>
            </p:nvSpPr>
            <p:spPr bwMode="auto">
              <a:xfrm>
                <a:off x="331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Line 81"/>
              <p:cNvSpPr>
                <a:spLocks noChangeShapeType="1"/>
              </p:cNvSpPr>
              <p:nvPr/>
            </p:nvSpPr>
            <p:spPr bwMode="auto">
              <a:xfrm>
                <a:off x="345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Line 82"/>
              <p:cNvSpPr>
                <a:spLocks noChangeShapeType="1"/>
              </p:cNvSpPr>
              <p:nvPr/>
            </p:nvSpPr>
            <p:spPr bwMode="auto">
              <a:xfrm>
                <a:off x="355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Line 83"/>
              <p:cNvSpPr>
                <a:spLocks noChangeShapeType="1"/>
              </p:cNvSpPr>
              <p:nvPr/>
            </p:nvSpPr>
            <p:spPr bwMode="auto">
              <a:xfrm>
                <a:off x="369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Line 84"/>
              <p:cNvSpPr>
                <a:spLocks noChangeShapeType="1"/>
              </p:cNvSpPr>
              <p:nvPr/>
            </p:nvSpPr>
            <p:spPr bwMode="auto">
              <a:xfrm>
                <a:off x="379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Line 85"/>
              <p:cNvSpPr>
                <a:spLocks noChangeShapeType="1"/>
              </p:cNvSpPr>
              <p:nvPr/>
            </p:nvSpPr>
            <p:spPr bwMode="auto">
              <a:xfrm>
                <a:off x="393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Line 86"/>
              <p:cNvSpPr>
                <a:spLocks noChangeShapeType="1"/>
              </p:cNvSpPr>
              <p:nvPr/>
            </p:nvSpPr>
            <p:spPr bwMode="auto">
              <a:xfrm>
                <a:off x="403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Line 87"/>
              <p:cNvSpPr>
                <a:spLocks noChangeShapeType="1"/>
              </p:cNvSpPr>
              <p:nvPr/>
            </p:nvSpPr>
            <p:spPr bwMode="auto">
              <a:xfrm>
                <a:off x="4176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Line 88"/>
              <p:cNvSpPr>
                <a:spLocks noChangeShapeType="1"/>
              </p:cNvSpPr>
              <p:nvPr/>
            </p:nvSpPr>
            <p:spPr bwMode="auto">
              <a:xfrm>
                <a:off x="4272" y="2160"/>
                <a:ext cx="0" cy="528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39" name="Text Box 92"/>
          <p:cNvSpPr txBox="1">
            <a:spLocks noChangeArrowheads="1"/>
          </p:cNvSpPr>
          <p:nvPr/>
        </p:nvSpPr>
        <p:spPr bwMode="auto">
          <a:xfrm>
            <a:off x="0" y="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Calibri" pitchFamily="34" charset="0"/>
              </a:rPr>
              <a:t>Breadboard connections?</a:t>
            </a:r>
          </a:p>
        </p:txBody>
      </p:sp>
      <p:grpSp>
        <p:nvGrpSpPr>
          <p:cNvPr id="14430" name="Group 94"/>
          <p:cNvGrpSpPr>
            <a:grpSpLocks/>
          </p:cNvGrpSpPr>
          <p:nvPr/>
        </p:nvGrpSpPr>
        <p:grpSpPr bwMode="auto">
          <a:xfrm>
            <a:off x="266700" y="1800225"/>
            <a:ext cx="2400300" cy="1917700"/>
            <a:chOff x="168" y="1134"/>
            <a:chExt cx="1512" cy="1208"/>
          </a:xfrm>
        </p:grpSpPr>
        <p:sp>
          <p:nvSpPr>
            <p:cNvPr id="14348" name="Text Box 89"/>
            <p:cNvSpPr txBox="1">
              <a:spLocks noChangeArrowheads="1"/>
            </p:cNvSpPr>
            <p:nvPr/>
          </p:nvSpPr>
          <p:spPr bwMode="auto">
            <a:xfrm>
              <a:off x="168" y="1134"/>
              <a:ext cx="1416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2400">
                  <a:solidFill>
                    <a:srgbClr val="FF9933"/>
                  </a:solidFill>
                </a:rPr>
                <a:t>Each block of 5 sockets or “holes” have common wires underneath</a:t>
              </a:r>
            </a:p>
          </p:txBody>
        </p:sp>
        <p:sp>
          <p:nvSpPr>
            <p:cNvPr id="14349" name="Line 90"/>
            <p:cNvSpPr>
              <a:spLocks noChangeShapeType="1"/>
            </p:cNvSpPr>
            <p:nvPr/>
          </p:nvSpPr>
          <p:spPr bwMode="auto">
            <a:xfrm flipV="1">
              <a:off x="1344" y="1536"/>
              <a:ext cx="336" cy="240"/>
            </a:xfrm>
            <a:prstGeom prst="line">
              <a:avLst/>
            </a:prstGeom>
            <a:noFill/>
            <a:ln w="476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27" name="Text Box 91"/>
          <p:cNvSpPr txBox="1">
            <a:spLocks noChangeArrowheads="1"/>
          </p:cNvSpPr>
          <p:nvPr/>
        </p:nvSpPr>
        <p:spPr bwMode="auto">
          <a:xfrm>
            <a:off x="304800" y="2816225"/>
            <a:ext cx="2209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The power rails are connected all the way across the row</a:t>
            </a:r>
          </a:p>
        </p:txBody>
      </p:sp>
      <p:grpSp>
        <p:nvGrpSpPr>
          <p:cNvPr id="14429" name="Group 93"/>
          <p:cNvGrpSpPr>
            <a:grpSpLocks/>
          </p:cNvGrpSpPr>
          <p:nvPr/>
        </p:nvGrpSpPr>
        <p:grpSpPr bwMode="auto">
          <a:xfrm>
            <a:off x="1905000" y="1219200"/>
            <a:ext cx="6248400" cy="3886200"/>
            <a:chOff x="1200" y="768"/>
            <a:chExt cx="3936" cy="2448"/>
          </a:xfrm>
        </p:grpSpPr>
        <p:sp>
          <p:nvSpPr>
            <p:cNvPr id="14343" name="Line 10"/>
            <p:cNvSpPr>
              <a:spLocks noChangeShapeType="1"/>
            </p:cNvSpPr>
            <p:nvPr/>
          </p:nvSpPr>
          <p:spPr bwMode="auto">
            <a:xfrm>
              <a:off x="1680" y="3072"/>
              <a:ext cx="3456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20"/>
            <p:cNvSpPr>
              <a:spLocks noChangeShapeType="1"/>
            </p:cNvSpPr>
            <p:nvPr/>
          </p:nvSpPr>
          <p:spPr bwMode="auto">
            <a:xfrm>
              <a:off x="1680" y="3216"/>
              <a:ext cx="345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12"/>
            <p:cNvSpPr>
              <a:spLocks noChangeShapeType="1"/>
            </p:cNvSpPr>
            <p:nvPr/>
          </p:nvSpPr>
          <p:spPr bwMode="auto">
            <a:xfrm>
              <a:off x="1680" y="864"/>
              <a:ext cx="3408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Line 23"/>
            <p:cNvSpPr>
              <a:spLocks noChangeShapeType="1"/>
            </p:cNvSpPr>
            <p:nvPr/>
          </p:nvSpPr>
          <p:spPr bwMode="auto">
            <a:xfrm>
              <a:off x="1680" y="768"/>
              <a:ext cx="340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Line 92"/>
            <p:cNvSpPr>
              <a:spLocks noChangeShapeType="1"/>
            </p:cNvSpPr>
            <p:nvPr/>
          </p:nvSpPr>
          <p:spPr bwMode="auto">
            <a:xfrm flipV="1">
              <a:off x="1200" y="864"/>
              <a:ext cx="384" cy="110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762000"/>
            <a:ext cx="6400800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 Box 92"/>
          <p:cNvSpPr txBox="1">
            <a:spLocks noChangeArrowheads="1"/>
          </p:cNvSpPr>
          <p:nvPr/>
        </p:nvSpPr>
        <p:spPr bwMode="auto">
          <a:xfrm>
            <a:off x="0" y="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Calibri" pitchFamily="34" charset="0"/>
              </a:rPr>
              <a:t>Breadboard connections:</a:t>
            </a:r>
          </a:p>
        </p:txBody>
      </p:sp>
      <p:sp>
        <p:nvSpPr>
          <p:cNvPr id="15363" name="Text Box 94"/>
          <p:cNvSpPr txBox="1">
            <a:spLocks noChangeArrowheads="1"/>
          </p:cNvSpPr>
          <p:nvPr/>
        </p:nvSpPr>
        <p:spPr bwMode="auto">
          <a:xfrm>
            <a:off x="0" y="57912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Calibri" pitchFamily="34" charset="0"/>
              </a:rPr>
              <a:t>Common wires underneath means…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914400"/>
            <a:ext cx="2667000" cy="1076325"/>
            <a:chOff x="0" y="914400"/>
            <a:chExt cx="2667000" cy="1075730"/>
          </a:xfrm>
        </p:grpSpPr>
        <p:sp>
          <p:nvSpPr>
            <p:cNvPr id="6" name="Arc 5"/>
            <p:cNvSpPr/>
            <p:nvPr/>
          </p:nvSpPr>
          <p:spPr>
            <a:xfrm rot="10800000">
              <a:off x="304800" y="914400"/>
              <a:ext cx="1600200" cy="533105"/>
            </a:xfrm>
            <a:prstGeom prst="arc">
              <a:avLst>
                <a:gd name="adj1" fmla="val 10800000"/>
                <a:gd name="adj2" fmla="val 19906956"/>
              </a:avLst>
            </a:prstGeom>
            <a:ln w="508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Arc 6"/>
            <p:cNvSpPr/>
            <p:nvPr/>
          </p:nvSpPr>
          <p:spPr>
            <a:xfrm rot="10800000">
              <a:off x="0" y="947720"/>
              <a:ext cx="2667000" cy="728259"/>
            </a:xfrm>
            <a:prstGeom prst="arc">
              <a:avLst>
                <a:gd name="adj1" fmla="val 10572106"/>
                <a:gd name="adj2" fmla="val 19906956"/>
              </a:avLst>
            </a:prstGeom>
            <a:ln w="508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392" name="Text Box 94"/>
            <p:cNvSpPr txBox="1">
              <a:spLocks noChangeArrowheads="1"/>
            </p:cNvSpPr>
            <p:nvPr/>
          </p:nvSpPr>
          <p:spPr bwMode="auto">
            <a:xfrm>
              <a:off x="119746" y="1066800"/>
              <a:ext cx="16002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70C0"/>
                  </a:solidFill>
                  <a:latin typeface="Calibri" pitchFamily="34" charset="0"/>
                </a:rPr>
                <a:t>These are now connected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-131763" y="2176463"/>
            <a:ext cx="2667001" cy="1122362"/>
            <a:chOff x="-131954" y="2176347"/>
            <a:chExt cx="2667000" cy="1122191"/>
          </a:xfrm>
        </p:grpSpPr>
        <p:sp>
          <p:nvSpPr>
            <p:cNvPr id="10" name="Arc 9"/>
            <p:cNvSpPr/>
            <p:nvPr/>
          </p:nvSpPr>
          <p:spPr>
            <a:xfrm rot="9877062" flipV="1">
              <a:off x="545909" y="2247773"/>
              <a:ext cx="1501774" cy="457130"/>
            </a:xfrm>
            <a:prstGeom prst="arc">
              <a:avLst>
                <a:gd name="adj1" fmla="val 345384"/>
                <a:gd name="adj2" fmla="val 9957462"/>
              </a:avLst>
            </a:prstGeom>
            <a:ln w="50800">
              <a:solidFill>
                <a:srgbClr val="00206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 rot="10800000">
              <a:off x="-131954" y="2176347"/>
              <a:ext cx="2667000" cy="730139"/>
            </a:xfrm>
            <a:prstGeom prst="arc">
              <a:avLst>
                <a:gd name="adj1" fmla="val 12295985"/>
                <a:gd name="adj2" fmla="val 19906956"/>
              </a:avLst>
            </a:prstGeom>
            <a:ln w="50800">
              <a:solidFill>
                <a:srgbClr val="FFC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389" name="Text Box 94"/>
            <p:cNvSpPr txBox="1">
              <a:spLocks noChangeArrowheads="1"/>
            </p:cNvSpPr>
            <p:nvPr/>
          </p:nvSpPr>
          <p:spPr bwMode="auto">
            <a:xfrm>
              <a:off x="29739" y="2375208"/>
              <a:ext cx="16002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70C0"/>
                  </a:solidFill>
                  <a:latin typeface="Calibri" pitchFamily="34" charset="0"/>
                </a:rPr>
                <a:t>These are now connected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-122238" y="3549650"/>
            <a:ext cx="2667001" cy="1231900"/>
            <a:chOff x="-122661" y="3549369"/>
            <a:chExt cx="2667000" cy="1232360"/>
          </a:xfrm>
        </p:grpSpPr>
        <p:sp>
          <p:nvSpPr>
            <p:cNvPr id="14" name="Arc 13"/>
            <p:cNvSpPr/>
            <p:nvPr/>
          </p:nvSpPr>
          <p:spPr>
            <a:xfrm rot="10800000">
              <a:off x="304377" y="3573191"/>
              <a:ext cx="1600199" cy="532011"/>
            </a:xfrm>
            <a:prstGeom prst="arc">
              <a:avLst>
                <a:gd name="adj1" fmla="val 10800000"/>
                <a:gd name="adj2" fmla="val 19906956"/>
              </a:avLst>
            </a:prstGeom>
            <a:ln w="50800">
              <a:solidFill>
                <a:srgbClr val="00B05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Arc 14"/>
            <p:cNvSpPr/>
            <p:nvPr/>
          </p:nvSpPr>
          <p:spPr>
            <a:xfrm rot="10800000">
              <a:off x="-122661" y="3549369"/>
              <a:ext cx="2667000" cy="728935"/>
            </a:xfrm>
            <a:prstGeom prst="arc">
              <a:avLst>
                <a:gd name="adj1" fmla="val 10572106"/>
                <a:gd name="adj2" fmla="val 19906956"/>
              </a:avLst>
            </a:prstGeom>
            <a:ln w="50800">
              <a:solidFill>
                <a:srgbClr val="80008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386" name="Text Box 94"/>
            <p:cNvSpPr txBox="1">
              <a:spLocks noChangeArrowheads="1"/>
            </p:cNvSpPr>
            <p:nvPr/>
          </p:nvSpPr>
          <p:spPr bwMode="auto">
            <a:xfrm>
              <a:off x="0" y="3581400"/>
              <a:ext cx="16002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70C0"/>
                  </a:solidFill>
                  <a:latin typeface="Calibri" pitchFamily="34" charset="0"/>
                </a:rPr>
                <a:t>These are </a:t>
              </a:r>
            </a:p>
            <a:p>
              <a:pPr>
                <a:spcBef>
                  <a:spcPct val="50000"/>
                </a:spcBef>
              </a:pPr>
              <a:endParaRPr lang="en-US">
                <a:solidFill>
                  <a:srgbClr val="0070C0"/>
                </a:solidFill>
                <a:latin typeface="Calibri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70C0"/>
                  </a:solidFill>
                  <a:latin typeface="Calibri" pitchFamily="34" charset="0"/>
                </a:rPr>
                <a:t>connected</a:t>
              </a:r>
            </a:p>
          </p:txBody>
        </p:sp>
      </p:grpSp>
      <p:sp>
        <p:nvSpPr>
          <p:cNvPr id="17" name="Text Box 94"/>
          <p:cNvSpPr txBox="1">
            <a:spLocks noChangeArrowheads="1"/>
          </p:cNvSpPr>
          <p:nvPr/>
        </p:nvSpPr>
        <p:spPr bwMode="auto">
          <a:xfrm rot="-916507">
            <a:off x="39688" y="40259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C00000"/>
                </a:solidFill>
                <a:latin typeface="Calibri" pitchFamily="34" charset="0"/>
              </a:rPr>
              <a:t>NOT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6188075" y="76200"/>
            <a:ext cx="2986088" cy="5121275"/>
            <a:chOff x="6187609" y="76200"/>
            <a:chExt cx="2986846" cy="5121017"/>
          </a:xfrm>
        </p:grpSpPr>
        <p:sp>
          <p:nvSpPr>
            <p:cNvPr id="19" name="Arc 18"/>
            <p:cNvSpPr/>
            <p:nvPr/>
          </p:nvSpPr>
          <p:spPr>
            <a:xfrm rot="21131751">
              <a:off x="6516305" y="1620760"/>
              <a:ext cx="2451722" cy="533373"/>
            </a:xfrm>
            <a:prstGeom prst="arc">
              <a:avLst>
                <a:gd name="adj1" fmla="val 10800000"/>
                <a:gd name="adj2" fmla="val 19906956"/>
              </a:avLst>
            </a:prstGeom>
            <a:ln w="5080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Arc 19"/>
            <p:cNvSpPr/>
            <p:nvPr/>
          </p:nvSpPr>
          <p:spPr>
            <a:xfrm rot="707732">
              <a:off x="6479783" y="1184219"/>
              <a:ext cx="2188130" cy="730213"/>
            </a:xfrm>
            <a:prstGeom prst="arc">
              <a:avLst>
                <a:gd name="adj1" fmla="val 10572106"/>
                <a:gd name="adj2" fmla="val 19906956"/>
              </a:avLst>
            </a:prstGeom>
            <a:ln w="508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379" name="Text Box 94"/>
            <p:cNvSpPr txBox="1">
              <a:spLocks noChangeArrowheads="1"/>
            </p:cNvSpPr>
            <p:nvPr/>
          </p:nvSpPr>
          <p:spPr bwMode="auto">
            <a:xfrm>
              <a:off x="7620000" y="76200"/>
              <a:ext cx="1447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70C0"/>
                  </a:solidFill>
                  <a:latin typeface="Calibri" pitchFamily="34" charset="0"/>
                </a:rPr>
                <a:t>How about these sets of wires?</a:t>
              </a:r>
            </a:p>
          </p:txBody>
        </p:sp>
        <p:sp>
          <p:nvSpPr>
            <p:cNvPr id="22" name="Arc 21"/>
            <p:cNvSpPr/>
            <p:nvPr/>
          </p:nvSpPr>
          <p:spPr>
            <a:xfrm rot="21131751">
              <a:off x="6533772" y="2906570"/>
              <a:ext cx="2451722" cy="533373"/>
            </a:xfrm>
            <a:prstGeom prst="arc">
              <a:avLst>
                <a:gd name="adj1" fmla="val 10679607"/>
                <a:gd name="adj2" fmla="val 19906956"/>
              </a:avLst>
            </a:prstGeom>
            <a:ln w="50800">
              <a:solidFill>
                <a:schemeClr val="accent1">
                  <a:lumMod val="5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Arc 22"/>
            <p:cNvSpPr/>
            <p:nvPr/>
          </p:nvSpPr>
          <p:spPr>
            <a:xfrm>
              <a:off x="6476607" y="2601786"/>
              <a:ext cx="2362800" cy="728625"/>
            </a:xfrm>
            <a:prstGeom prst="arc">
              <a:avLst>
                <a:gd name="adj1" fmla="val 11243515"/>
                <a:gd name="adj2" fmla="val 19906956"/>
              </a:avLst>
            </a:prstGeom>
            <a:ln w="50800">
              <a:solidFill>
                <a:srgbClr val="FFC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Arc 23"/>
            <p:cNvSpPr/>
            <p:nvPr/>
          </p:nvSpPr>
          <p:spPr>
            <a:xfrm rot="21089018">
              <a:off x="6187609" y="4309850"/>
              <a:ext cx="2983670" cy="609569"/>
            </a:xfrm>
            <a:prstGeom prst="arc">
              <a:avLst>
                <a:gd name="adj1" fmla="val 10800000"/>
                <a:gd name="adj2" fmla="val 20568340"/>
              </a:avLst>
            </a:prstGeom>
            <a:ln w="50800">
              <a:solidFill>
                <a:srgbClr val="00B05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Arc 24"/>
            <p:cNvSpPr/>
            <p:nvPr/>
          </p:nvSpPr>
          <p:spPr>
            <a:xfrm rot="21245426">
              <a:off x="6506778" y="4468592"/>
              <a:ext cx="2667677" cy="728625"/>
            </a:xfrm>
            <a:prstGeom prst="arc">
              <a:avLst>
                <a:gd name="adj1" fmla="val 11150853"/>
                <a:gd name="adj2" fmla="val 19906956"/>
              </a:avLst>
            </a:prstGeom>
            <a:ln w="50800">
              <a:solidFill>
                <a:srgbClr val="80008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8153400" y="1023938"/>
            <a:ext cx="914400" cy="3709987"/>
            <a:chOff x="8153408" y="1023256"/>
            <a:chExt cx="914392" cy="3710074"/>
          </a:xfrm>
        </p:grpSpPr>
        <p:sp>
          <p:nvSpPr>
            <p:cNvPr id="15374" name="Text Box 94"/>
            <p:cNvSpPr txBox="1">
              <a:spLocks noChangeArrowheads="1"/>
            </p:cNvSpPr>
            <p:nvPr/>
          </p:nvSpPr>
          <p:spPr bwMode="auto">
            <a:xfrm>
              <a:off x="8153408" y="1023256"/>
              <a:ext cx="685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C00000"/>
                  </a:solidFill>
                  <a:latin typeface="Calibri" pitchFamily="34" charset="0"/>
                </a:rPr>
                <a:t>?</a:t>
              </a:r>
            </a:p>
          </p:txBody>
        </p:sp>
        <p:sp>
          <p:nvSpPr>
            <p:cNvPr id="15375" name="Text Box 94"/>
            <p:cNvSpPr txBox="1">
              <a:spLocks noChangeArrowheads="1"/>
            </p:cNvSpPr>
            <p:nvPr/>
          </p:nvSpPr>
          <p:spPr bwMode="auto">
            <a:xfrm>
              <a:off x="8229600" y="2277070"/>
              <a:ext cx="685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C00000"/>
                  </a:solidFill>
                  <a:latin typeface="Calibri" pitchFamily="34" charset="0"/>
                </a:rPr>
                <a:t>?</a:t>
              </a:r>
            </a:p>
          </p:txBody>
        </p:sp>
        <p:sp>
          <p:nvSpPr>
            <p:cNvPr id="15376" name="Text Box 94"/>
            <p:cNvSpPr txBox="1">
              <a:spLocks noChangeArrowheads="1"/>
            </p:cNvSpPr>
            <p:nvPr/>
          </p:nvSpPr>
          <p:spPr bwMode="auto">
            <a:xfrm>
              <a:off x="8382000" y="3810000"/>
              <a:ext cx="685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C00000"/>
                  </a:solidFill>
                  <a:latin typeface="Calibri" pitchFamily="34" charset="0"/>
                </a:rPr>
                <a:t>?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8001000" y="1182688"/>
            <a:ext cx="1447800" cy="3460750"/>
            <a:chOff x="8001000" y="1182469"/>
            <a:chExt cx="1447800" cy="3460968"/>
          </a:xfrm>
        </p:grpSpPr>
        <p:sp>
          <p:nvSpPr>
            <p:cNvPr id="15371" name="Rectangle 30"/>
            <p:cNvSpPr>
              <a:spLocks noChangeArrowheads="1"/>
            </p:cNvSpPr>
            <p:nvPr/>
          </p:nvSpPr>
          <p:spPr bwMode="auto">
            <a:xfrm>
              <a:off x="8001000" y="1182469"/>
              <a:ext cx="1447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>
                  <a:solidFill>
                    <a:srgbClr val="0070C0"/>
                  </a:solidFill>
                  <a:latin typeface="Calibri" pitchFamily="34" charset="0"/>
                </a:rPr>
                <a:t>NOT</a:t>
              </a:r>
            </a:p>
          </p:txBody>
        </p:sp>
        <p:sp>
          <p:nvSpPr>
            <p:cNvPr id="15372" name="Rectangle 31"/>
            <p:cNvSpPr>
              <a:spLocks noChangeArrowheads="1"/>
            </p:cNvSpPr>
            <p:nvPr/>
          </p:nvSpPr>
          <p:spPr bwMode="auto">
            <a:xfrm>
              <a:off x="8001000" y="2438400"/>
              <a:ext cx="1447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>
                  <a:solidFill>
                    <a:srgbClr val="0070C0"/>
                  </a:solidFill>
                  <a:latin typeface="Calibri" pitchFamily="34" charset="0"/>
                </a:rPr>
                <a:t>NOT</a:t>
              </a:r>
            </a:p>
          </p:txBody>
        </p:sp>
        <p:sp>
          <p:nvSpPr>
            <p:cNvPr id="15373" name="Rectangle 32"/>
            <p:cNvSpPr>
              <a:spLocks noChangeArrowheads="1"/>
            </p:cNvSpPr>
            <p:nvPr/>
          </p:nvSpPr>
          <p:spPr bwMode="auto">
            <a:xfrm>
              <a:off x="8001000" y="4002047"/>
              <a:ext cx="1447800" cy="641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>
                  <a:solidFill>
                    <a:srgbClr val="0070C0"/>
                  </a:solidFill>
                  <a:latin typeface="Calibri" pitchFamily="34" charset="0"/>
                </a:rPr>
                <a:t>  Yes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6" presetClass="emph" presetSubtype="0" repeatCount="indefinite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62075"/>
            <a:ext cx="8458200" cy="526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29"/>
          <p:cNvSpPr txBox="1">
            <a:spLocks noChangeArrowheads="1"/>
          </p:cNvSpPr>
          <p:nvPr/>
        </p:nvSpPr>
        <p:spPr bwMode="auto">
          <a:xfrm>
            <a:off x="228600" y="3048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This is a diagram of an amplifier circuit. We could just connect these wires, but using a breadboard is easier…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731838"/>
            <a:ext cx="17780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990600"/>
            <a:ext cx="601980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3238" y="2895600"/>
            <a:ext cx="842962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513" name="Group 105"/>
          <p:cNvGrpSpPr>
            <a:grpSpLocks/>
          </p:cNvGrpSpPr>
          <p:nvPr/>
        </p:nvGrpSpPr>
        <p:grpSpPr bwMode="auto">
          <a:xfrm>
            <a:off x="3081338" y="1447800"/>
            <a:ext cx="881062" cy="3581400"/>
            <a:chOff x="1941" y="912"/>
            <a:chExt cx="555" cy="2256"/>
          </a:xfrm>
        </p:grpSpPr>
        <p:sp>
          <p:nvSpPr>
            <p:cNvPr id="17473" name="Freeform 24"/>
            <p:cNvSpPr>
              <a:spLocks/>
            </p:cNvSpPr>
            <p:nvPr/>
          </p:nvSpPr>
          <p:spPr bwMode="auto">
            <a:xfrm>
              <a:off x="2064" y="912"/>
              <a:ext cx="48" cy="480"/>
            </a:xfrm>
            <a:custGeom>
              <a:avLst/>
              <a:gdLst>
                <a:gd name="T0" fmla="*/ 2147479381 w 48"/>
                <a:gd name="T1" fmla="*/ 0 h 480"/>
                <a:gd name="T2" fmla="*/ 0 w 48"/>
                <a:gd name="T3" fmla="*/ 2147479518 h 480"/>
                <a:gd name="T4" fmla="*/ 2147479381 w 48"/>
                <a:gd name="T5" fmla="*/ 2147479518 h 480"/>
                <a:gd name="T6" fmla="*/ 0 60000 65536"/>
                <a:gd name="T7" fmla="*/ 0 60000 65536"/>
                <a:gd name="T8" fmla="*/ 0 60000 65536"/>
                <a:gd name="T9" fmla="*/ 0 w 48"/>
                <a:gd name="T10" fmla="*/ 0 h 480"/>
                <a:gd name="T11" fmla="*/ 48 w 48"/>
                <a:gd name="T12" fmla="*/ 480 h 4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0">
                  <a:moveTo>
                    <a:pt x="48" y="0"/>
                  </a:moveTo>
                  <a:cubicBezTo>
                    <a:pt x="24" y="80"/>
                    <a:pt x="0" y="160"/>
                    <a:pt x="0" y="240"/>
                  </a:cubicBezTo>
                  <a:cubicBezTo>
                    <a:pt x="0" y="320"/>
                    <a:pt x="24" y="400"/>
                    <a:pt x="48" y="480"/>
                  </a:cubicBezTo>
                </a:path>
              </a:pathLst>
            </a:custGeom>
            <a:noFill/>
            <a:ln w="63500">
              <a:solidFill>
                <a:schemeClr val="accent2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4" name="Freeform 20"/>
            <p:cNvSpPr>
              <a:spLocks/>
            </p:cNvSpPr>
            <p:nvPr/>
          </p:nvSpPr>
          <p:spPr bwMode="auto">
            <a:xfrm>
              <a:off x="2352" y="2640"/>
              <a:ext cx="48" cy="528"/>
            </a:xfrm>
            <a:custGeom>
              <a:avLst/>
              <a:gdLst>
                <a:gd name="T0" fmla="*/ 0 w 48"/>
                <a:gd name="T1" fmla="*/ 0 h 336"/>
                <a:gd name="T2" fmla="*/ 2147479381 w 48"/>
                <a:gd name="T3" fmla="*/ 2147483647 h 336"/>
                <a:gd name="T4" fmla="*/ 0 w 48"/>
                <a:gd name="T5" fmla="*/ 2147483647 h 336"/>
                <a:gd name="T6" fmla="*/ 0 60000 65536"/>
                <a:gd name="T7" fmla="*/ 0 60000 65536"/>
                <a:gd name="T8" fmla="*/ 0 60000 65536"/>
                <a:gd name="T9" fmla="*/ 0 w 48"/>
                <a:gd name="T10" fmla="*/ 0 h 336"/>
                <a:gd name="T11" fmla="*/ 48 w 4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336">
                  <a:moveTo>
                    <a:pt x="0" y="0"/>
                  </a:moveTo>
                  <a:cubicBezTo>
                    <a:pt x="24" y="44"/>
                    <a:pt x="48" y="88"/>
                    <a:pt x="48" y="144"/>
                  </a:cubicBezTo>
                  <a:cubicBezTo>
                    <a:pt x="48" y="200"/>
                    <a:pt x="24" y="268"/>
                    <a:pt x="0" y="336"/>
                  </a:cubicBezTo>
                </a:path>
              </a:pathLst>
            </a:custGeom>
            <a:noFill/>
            <a:ln w="63500">
              <a:solidFill>
                <a:schemeClr val="accent2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5" name="Text Box 119"/>
            <p:cNvSpPr txBox="1">
              <a:spLocks noChangeArrowheads="1"/>
            </p:cNvSpPr>
            <p:nvPr/>
          </p:nvSpPr>
          <p:spPr bwMode="auto">
            <a:xfrm>
              <a:off x="1941" y="1872"/>
              <a:ext cx="55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65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bg1"/>
                  </a:solidFill>
                  <a:latin typeface="Calibri" pitchFamily="34" charset="0"/>
                </a:rPr>
                <a:t>8   7  6   5</a:t>
              </a:r>
            </a:p>
            <a:p>
              <a:pPr>
                <a:lnSpc>
                  <a:spcPct val="65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bg1"/>
                  </a:solidFill>
                  <a:latin typeface="Calibri" pitchFamily="34" charset="0"/>
                </a:rPr>
                <a:t>1   2   3  4</a:t>
              </a:r>
            </a:p>
          </p:txBody>
        </p:sp>
      </p:grpSp>
      <p:grpSp>
        <p:nvGrpSpPr>
          <p:cNvPr id="17509" name="Group 101"/>
          <p:cNvGrpSpPr>
            <a:grpSpLocks/>
          </p:cNvGrpSpPr>
          <p:nvPr/>
        </p:nvGrpSpPr>
        <p:grpSpPr bwMode="auto">
          <a:xfrm>
            <a:off x="3924300" y="1568450"/>
            <a:ext cx="1714500" cy="3276600"/>
            <a:chOff x="2472" y="988"/>
            <a:chExt cx="1080" cy="2064"/>
          </a:xfrm>
        </p:grpSpPr>
        <p:sp>
          <p:nvSpPr>
            <p:cNvPr id="17467" name="Freeform 19"/>
            <p:cNvSpPr>
              <a:spLocks/>
            </p:cNvSpPr>
            <p:nvPr/>
          </p:nvSpPr>
          <p:spPr bwMode="auto">
            <a:xfrm>
              <a:off x="2496" y="1872"/>
              <a:ext cx="48" cy="336"/>
            </a:xfrm>
            <a:custGeom>
              <a:avLst/>
              <a:gdLst>
                <a:gd name="T0" fmla="*/ 0 w 48"/>
                <a:gd name="T1" fmla="*/ 0 h 336"/>
                <a:gd name="T2" fmla="*/ 48 w 48"/>
                <a:gd name="T3" fmla="*/ 144 h 336"/>
                <a:gd name="T4" fmla="*/ 0 w 48"/>
                <a:gd name="T5" fmla="*/ 336 h 336"/>
                <a:gd name="T6" fmla="*/ 0 60000 65536"/>
                <a:gd name="T7" fmla="*/ 0 60000 65536"/>
                <a:gd name="T8" fmla="*/ 0 60000 65536"/>
                <a:gd name="T9" fmla="*/ 0 w 48"/>
                <a:gd name="T10" fmla="*/ 0 h 336"/>
                <a:gd name="T11" fmla="*/ 48 w 4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336">
                  <a:moveTo>
                    <a:pt x="0" y="0"/>
                  </a:moveTo>
                  <a:cubicBezTo>
                    <a:pt x="24" y="44"/>
                    <a:pt x="48" y="88"/>
                    <a:pt x="48" y="144"/>
                  </a:cubicBezTo>
                  <a:cubicBezTo>
                    <a:pt x="48" y="200"/>
                    <a:pt x="24" y="268"/>
                    <a:pt x="0" y="336"/>
                  </a:cubicBezTo>
                </a:path>
              </a:pathLst>
            </a:custGeom>
            <a:noFill/>
            <a:ln w="63500">
              <a:solidFill>
                <a:srgbClr val="0000FF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68" name="Group 107"/>
            <p:cNvGrpSpPr>
              <a:grpSpLocks/>
            </p:cNvGrpSpPr>
            <p:nvPr/>
          </p:nvGrpSpPr>
          <p:grpSpPr bwMode="auto">
            <a:xfrm>
              <a:off x="2592" y="1008"/>
              <a:ext cx="960" cy="231"/>
              <a:chOff x="2400" y="1056"/>
              <a:chExt cx="960" cy="231"/>
            </a:xfrm>
          </p:grpSpPr>
          <p:sp>
            <p:nvSpPr>
              <p:cNvPr id="17471" name="Text Box 105"/>
              <p:cNvSpPr txBox="1">
                <a:spLocks noChangeArrowheads="1"/>
              </p:cNvSpPr>
              <p:nvPr/>
            </p:nvSpPr>
            <p:spPr bwMode="auto">
              <a:xfrm>
                <a:off x="2592" y="1056"/>
                <a:ext cx="7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  <a:latin typeface="Calibri" pitchFamily="34" charset="0"/>
                  </a:rPr>
                  <a:t>GROUND</a:t>
                </a:r>
              </a:p>
            </p:txBody>
          </p:sp>
          <p:sp>
            <p:nvSpPr>
              <p:cNvPr id="17472" name="Line 106"/>
              <p:cNvSpPr>
                <a:spLocks noChangeShapeType="1"/>
              </p:cNvSpPr>
              <p:nvPr/>
            </p:nvSpPr>
            <p:spPr bwMode="auto">
              <a:xfrm flipH="1" flipV="1">
                <a:off x="2400" y="1152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 type="triangle" w="lg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69" name="Freeform 19"/>
            <p:cNvSpPr>
              <a:spLocks/>
            </p:cNvSpPr>
            <p:nvPr/>
          </p:nvSpPr>
          <p:spPr bwMode="auto">
            <a:xfrm>
              <a:off x="2496" y="2648"/>
              <a:ext cx="48" cy="404"/>
            </a:xfrm>
            <a:custGeom>
              <a:avLst/>
              <a:gdLst>
                <a:gd name="T0" fmla="*/ 0 w 48"/>
                <a:gd name="T1" fmla="*/ 0 h 336"/>
                <a:gd name="T2" fmla="*/ 48 w 48"/>
                <a:gd name="T3" fmla="*/ 301 h 336"/>
                <a:gd name="T4" fmla="*/ 0 w 48"/>
                <a:gd name="T5" fmla="*/ 702 h 336"/>
                <a:gd name="T6" fmla="*/ 0 60000 65536"/>
                <a:gd name="T7" fmla="*/ 0 60000 65536"/>
                <a:gd name="T8" fmla="*/ 0 60000 65536"/>
                <a:gd name="T9" fmla="*/ 0 w 48"/>
                <a:gd name="T10" fmla="*/ 0 h 336"/>
                <a:gd name="T11" fmla="*/ 48 w 4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336">
                  <a:moveTo>
                    <a:pt x="0" y="0"/>
                  </a:moveTo>
                  <a:cubicBezTo>
                    <a:pt x="24" y="44"/>
                    <a:pt x="48" y="88"/>
                    <a:pt x="48" y="144"/>
                  </a:cubicBezTo>
                  <a:cubicBezTo>
                    <a:pt x="48" y="200"/>
                    <a:pt x="24" y="268"/>
                    <a:pt x="0" y="336"/>
                  </a:cubicBezTo>
                </a:path>
              </a:pathLst>
            </a:custGeom>
            <a:noFill/>
            <a:ln w="63500">
              <a:solidFill>
                <a:srgbClr val="0000FF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70" name="Freeform 19"/>
            <p:cNvSpPr>
              <a:spLocks/>
            </p:cNvSpPr>
            <p:nvPr/>
          </p:nvSpPr>
          <p:spPr bwMode="auto">
            <a:xfrm>
              <a:off x="2472" y="988"/>
              <a:ext cx="48" cy="404"/>
            </a:xfrm>
            <a:custGeom>
              <a:avLst/>
              <a:gdLst>
                <a:gd name="T0" fmla="*/ 0 w 48"/>
                <a:gd name="T1" fmla="*/ 0 h 336"/>
                <a:gd name="T2" fmla="*/ 48 w 48"/>
                <a:gd name="T3" fmla="*/ 301 h 336"/>
                <a:gd name="T4" fmla="*/ 0 w 48"/>
                <a:gd name="T5" fmla="*/ 702 h 336"/>
                <a:gd name="T6" fmla="*/ 0 60000 65536"/>
                <a:gd name="T7" fmla="*/ 0 60000 65536"/>
                <a:gd name="T8" fmla="*/ 0 60000 65536"/>
                <a:gd name="T9" fmla="*/ 0 w 48"/>
                <a:gd name="T10" fmla="*/ 0 h 336"/>
                <a:gd name="T11" fmla="*/ 48 w 4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336">
                  <a:moveTo>
                    <a:pt x="0" y="0"/>
                  </a:moveTo>
                  <a:cubicBezTo>
                    <a:pt x="24" y="44"/>
                    <a:pt x="48" y="88"/>
                    <a:pt x="48" y="144"/>
                  </a:cubicBezTo>
                  <a:cubicBezTo>
                    <a:pt x="48" y="200"/>
                    <a:pt x="24" y="268"/>
                    <a:pt x="0" y="336"/>
                  </a:cubicBezTo>
                </a:path>
              </a:pathLst>
            </a:custGeom>
            <a:noFill/>
            <a:ln w="63500">
              <a:solidFill>
                <a:srgbClr val="0000FF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76" name="Group 68"/>
          <p:cNvGrpSpPr>
            <a:grpSpLocks/>
          </p:cNvGrpSpPr>
          <p:nvPr/>
        </p:nvGrpSpPr>
        <p:grpSpPr bwMode="auto">
          <a:xfrm>
            <a:off x="2438400" y="228600"/>
            <a:ext cx="6545263" cy="4648200"/>
            <a:chOff x="1536" y="144"/>
            <a:chExt cx="4123" cy="2928"/>
          </a:xfrm>
        </p:grpSpPr>
        <p:grpSp>
          <p:nvGrpSpPr>
            <p:cNvPr id="17444" name="Group 104"/>
            <p:cNvGrpSpPr>
              <a:grpSpLocks/>
            </p:cNvGrpSpPr>
            <p:nvPr/>
          </p:nvGrpSpPr>
          <p:grpSpPr bwMode="auto">
            <a:xfrm>
              <a:off x="2160" y="144"/>
              <a:ext cx="3499" cy="2208"/>
              <a:chOff x="2160" y="144"/>
              <a:chExt cx="3499" cy="2208"/>
            </a:xfrm>
          </p:grpSpPr>
          <p:pic>
            <p:nvPicPr>
              <p:cNvPr id="17463" name="Picture 61" descr="http://www.etronic-parts.com/images/product_images/thumbnail_images/129_0.jpg"/>
              <p:cNvPicPr>
                <a:picLocks noChangeAspect="1" noChangeArrowheads="1"/>
              </p:cNvPicPr>
              <p:nvPr/>
            </p:nvPicPr>
            <p:blipFill>
              <a:blip r:embed="rId4" r:link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712" y="144"/>
                <a:ext cx="704" cy="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464" name="Rectangle 115"/>
              <p:cNvSpPr>
                <a:spLocks noChangeArrowheads="1"/>
              </p:cNvSpPr>
              <p:nvPr/>
            </p:nvSpPr>
            <p:spPr bwMode="auto">
              <a:xfrm>
                <a:off x="4416" y="336"/>
                <a:ext cx="124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rgbClr val="CC0099"/>
                    </a:solidFill>
                    <a:latin typeface="Calibri" pitchFamily="34" charset="0"/>
                  </a:rPr>
                  <a:t>Variable Resistor</a:t>
                </a:r>
              </a:p>
            </p:txBody>
          </p:sp>
          <p:sp>
            <p:nvSpPr>
              <p:cNvPr id="17465" name="Freeform 97"/>
              <p:cNvSpPr>
                <a:spLocks/>
              </p:cNvSpPr>
              <p:nvPr/>
            </p:nvSpPr>
            <p:spPr bwMode="auto">
              <a:xfrm>
                <a:off x="2256" y="864"/>
                <a:ext cx="1584" cy="688"/>
              </a:xfrm>
              <a:custGeom>
                <a:avLst/>
                <a:gdLst>
                  <a:gd name="T0" fmla="*/ 0 w 1584"/>
                  <a:gd name="T1" fmla="*/ 672 h 688"/>
                  <a:gd name="T2" fmla="*/ 240 w 1584"/>
                  <a:gd name="T3" fmla="*/ 672 h 688"/>
                  <a:gd name="T4" fmla="*/ 624 w 1584"/>
                  <a:gd name="T5" fmla="*/ 672 h 688"/>
                  <a:gd name="T6" fmla="*/ 960 w 1584"/>
                  <a:gd name="T7" fmla="*/ 576 h 688"/>
                  <a:gd name="T8" fmla="*/ 1248 w 1584"/>
                  <a:gd name="T9" fmla="*/ 336 h 688"/>
                  <a:gd name="T10" fmla="*/ 1488 w 1584"/>
                  <a:gd name="T11" fmla="*/ 96 h 688"/>
                  <a:gd name="T12" fmla="*/ 1584 w 1584"/>
                  <a:gd name="T13" fmla="*/ 0 h 6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84"/>
                  <a:gd name="T22" fmla="*/ 0 h 688"/>
                  <a:gd name="T23" fmla="*/ 1584 w 1584"/>
                  <a:gd name="T24" fmla="*/ 688 h 6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84" h="688">
                    <a:moveTo>
                      <a:pt x="0" y="672"/>
                    </a:moveTo>
                    <a:cubicBezTo>
                      <a:pt x="68" y="672"/>
                      <a:pt x="136" y="672"/>
                      <a:pt x="240" y="672"/>
                    </a:cubicBezTo>
                    <a:cubicBezTo>
                      <a:pt x="344" y="672"/>
                      <a:pt x="504" y="688"/>
                      <a:pt x="624" y="672"/>
                    </a:cubicBezTo>
                    <a:cubicBezTo>
                      <a:pt x="744" y="656"/>
                      <a:pt x="856" y="632"/>
                      <a:pt x="960" y="576"/>
                    </a:cubicBezTo>
                    <a:cubicBezTo>
                      <a:pt x="1064" y="520"/>
                      <a:pt x="1160" y="416"/>
                      <a:pt x="1248" y="336"/>
                    </a:cubicBezTo>
                    <a:cubicBezTo>
                      <a:pt x="1336" y="256"/>
                      <a:pt x="1432" y="152"/>
                      <a:pt x="1488" y="96"/>
                    </a:cubicBezTo>
                    <a:cubicBezTo>
                      <a:pt x="1544" y="40"/>
                      <a:pt x="1564" y="20"/>
                      <a:pt x="1584" y="0"/>
                    </a:cubicBezTo>
                  </a:path>
                </a:pathLst>
              </a:custGeom>
              <a:noFill/>
              <a:ln w="4445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6" name="Freeform 98"/>
              <p:cNvSpPr>
                <a:spLocks/>
              </p:cNvSpPr>
              <p:nvPr/>
            </p:nvSpPr>
            <p:spPr bwMode="auto">
              <a:xfrm>
                <a:off x="2160" y="912"/>
                <a:ext cx="1872" cy="1440"/>
              </a:xfrm>
              <a:custGeom>
                <a:avLst/>
                <a:gdLst>
                  <a:gd name="T0" fmla="*/ 0 w 1872"/>
                  <a:gd name="T1" fmla="*/ 1392 h 1440"/>
                  <a:gd name="T2" fmla="*/ 192 w 1872"/>
                  <a:gd name="T3" fmla="*/ 1440 h 1440"/>
                  <a:gd name="T4" fmla="*/ 672 w 1872"/>
                  <a:gd name="T5" fmla="*/ 1392 h 1440"/>
                  <a:gd name="T6" fmla="*/ 1104 w 1872"/>
                  <a:gd name="T7" fmla="*/ 1200 h 1440"/>
                  <a:gd name="T8" fmla="*/ 1536 w 1872"/>
                  <a:gd name="T9" fmla="*/ 720 h 1440"/>
                  <a:gd name="T10" fmla="*/ 1728 w 1872"/>
                  <a:gd name="T11" fmla="*/ 336 h 1440"/>
                  <a:gd name="T12" fmla="*/ 1872 w 1872"/>
                  <a:gd name="T13" fmla="*/ 0 h 144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872"/>
                  <a:gd name="T22" fmla="*/ 0 h 1440"/>
                  <a:gd name="T23" fmla="*/ 1872 w 1872"/>
                  <a:gd name="T24" fmla="*/ 1440 h 144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872" h="1440">
                    <a:moveTo>
                      <a:pt x="0" y="1392"/>
                    </a:moveTo>
                    <a:cubicBezTo>
                      <a:pt x="40" y="1416"/>
                      <a:pt x="80" y="1440"/>
                      <a:pt x="192" y="1440"/>
                    </a:cubicBezTo>
                    <a:cubicBezTo>
                      <a:pt x="304" y="1440"/>
                      <a:pt x="520" y="1432"/>
                      <a:pt x="672" y="1392"/>
                    </a:cubicBezTo>
                    <a:cubicBezTo>
                      <a:pt x="824" y="1352"/>
                      <a:pt x="960" y="1312"/>
                      <a:pt x="1104" y="1200"/>
                    </a:cubicBezTo>
                    <a:cubicBezTo>
                      <a:pt x="1248" y="1088"/>
                      <a:pt x="1432" y="864"/>
                      <a:pt x="1536" y="720"/>
                    </a:cubicBezTo>
                    <a:cubicBezTo>
                      <a:pt x="1640" y="576"/>
                      <a:pt x="1672" y="456"/>
                      <a:pt x="1728" y="336"/>
                    </a:cubicBezTo>
                    <a:cubicBezTo>
                      <a:pt x="1784" y="216"/>
                      <a:pt x="1828" y="108"/>
                      <a:pt x="1872" y="0"/>
                    </a:cubicBezTo>
                  </a:path>
                </a:pathLst>
              </a:custGeom>
              <a:noFill/>
              <a:ln w="4445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45" name="Group 149"/>
            <p:cNvGrpSpPr>
              <a:grpSpLocks/>
            </p:cNvGrpSpPr>
            <p:nvPr/>
          </p:nvGrpSpPr>
          <p:grpSpPr bwMode="auto">
            <a:xfrm rot="5400000">
              <a:off x="1981" y="2758"/>
              <a:ext cx="550" cy="77"/>
              <a:chOff x="6682" y="3747"/>
              <a:chExt cx="1376" cy="193"/>
            </a:xfrm>
          </p:grpSpPr>
          <p:grpSp>
            <p:nvGrpSpPr>
              <p:cNvPr id="17455" name="Group 150"/>
              <p:cNvGrpSpPr>
                <a:grpSpLocks/>
              </p:cNvGrpSpPr>
              <p:nvPr/>
            </p:nvGrpSpPr>
            <p:grpSpPr bwMode="auto">
              <a:xfrm>
                <a:off x="6682" y="3747"/>
                <a:ext cx="1376" cy="193"/>
                <a:chOff x="6682" y="3747"/>
                <a:chExt cx="1376" cy="193"/>
              </a:xfrm>
            </p:grpSpPr>
            <p:sp>
              <p:nvSpPr>
                <p:cNvPr id="17457" name="Rectangle 151"/>
                <p:cNvSpPr>
                  <a:spLocks noChangeArrowheads="1"/>
                </p:cNvSpPr>
                <p:nvPr/>
              </p:nvSpPr>
              <p:spPr bwMode="auto">
                <a:xfrm>
                  <a:off x="6894" y="3747"/>
                  <a:ext cx="967" cy="193"/>
                </a:xfrm>
                <a:prstGeom prst="rect">
                  <a:avLst/>
                </a:prstGeom>
                <a:solidFill>
                  <a:srgbClr val="808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8" name="Rectangle 152"/>
                <p:cNvSpPr>
                  <a:spLocks noChangeArrowheads="1"/>
                </p:cNvSpPr>
                <p:nvPr/>
              </p:nvSpPr>
              <p:spPr bwMode="auto">
                <a:xfrm>
                  <a:off x="7070" y="3747"/>
                  <a:ext cx="88" cy="193"/>
                </a:xfrm>
                <a:prstGeom prst="rect">
                  <a:avLst/>
                </a:prstGeom>
                <a:solidFill>
                  <a:srgbClr val="CC99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9" name="Rectangle 153"/>
                <p:cNvSpPr>
                  <a:spLocks noChangeArrowheads="1"/>
                </p:cNvSpPr>
                <p:nvPr/>
              </p:nvSpPr>
              <p:spPr bwMode="auto">
                <a:xfrm>
                  <a:off x="7246" y="3747"/>
                  <a:ext cx="88" cy="193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0" name="Rectangle 154"/>
                <p:cNvSpPr>
                  <a:spLocks noChangeArrowheads="1"/>
                </p:cNvSpPr>
                <p:nvPr/>
              </p:nvSpPr>
              <p:spPr bwMode="auto">
                <a:xfrm>
                  <a:off x="7421" y="3747"/>
                  <a:ext cx="88" cy="193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1" name="Line 155"/>
                <p:cNvSpPr>
                  <a:spLocks noChangeShapeType="1"/>
                </p:cNvSpPr>
                <p:nvPr/>
              </p:nvSpPr>
              <p:spPr bwMode="auto">
                <a:xfrm>
                  <a:off x="7861" y="3844"/>
                  <a:ext cx="19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62" name="Line 156"/>
                <p:cNvSpPr>
                  <a:spLocks noChangeShapeType="1"/>
                </p:cNvSpPr>
                <p:nvPr/>
              </p:nvSpPr>
              <p:spPr bwMode="auto">
                <a:xfrm>
                  <a:off x="6682" y="3844"/>
                  <a:ext cx="19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456" name="Rectangle 157"/>
              <p:cNvSpPr>
                <a:spLocks noChangeArrowheads="1"/>
              </p:cNvSpPr>
              <p:nvPr/>
            </p:nvSpPr>
            <p:spPr bwMode="auto">
              <a:xfrm flipH="1">
                <a:off x="7597" y="3747"/>
                <a:ext cx="88" cy="193"/>
              </a:xfrm>
              <a:prstGeom prst="rect">
                <a:avLst/>
              </a:prstGeom>
              <a:solidFill>
                <a:srgbClr val="FFCC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46" name="Group 131"/>
            <p:cNvGrpSpPr>
              <a:grpSpLocks/>
            </p:cNvGrpSpPr>
            <p:nvPr/>
          </p:nvGrpSpPr>
          <p:grpSpPr bwMode="auto">
            <a:xfrm>
              <a:off x="1536" y="2400"/>
              <a:ext cx="614" cy="77"/>
              <a:chOff x="6682" y="2649"/>
              <a:chExt cx="1376" cy="193"/>
            </a:xfrm>
          </p:grpSpPr>
          <p:sp>
            <p:nvSpPr>
              <p:cNvPr id="17447" name="Rectangle 132"/>
              <p:cNvSpPr>
                <a:spLocks noChangeArrowheads="1"/>
              </p:cNvSpPr>
              <p:nvPr/>
            </p:nvSpPr>
            <p:spPr bwMode="auto">
              <a:xfrm>
                <a:off x="6894" y="2649"/>
                <a:ext cx="967" cy="193"/>
              </a:xfrm>
              <a:prstGeom prst="rect">
                <a:avLst/>
              </a:prstGeom>
              <a:solidFill>
                <a:srgbClr val="808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48" name="Group 133"/>
              <p:cNvGrpSpPr>
                <a:grpSpLocks/>
              </p:cNvGrpSpPr>
              <p:nvPr/>
            </p:nvGrpSpPr>
            <p:grpSpPr bwMode="auto">
              <a:xfrm>
                <a:off x="6682" y="2649"/>
                <a:ext cx="1376" cy="193"/>
                <a:chOff x="6682" y="2649"/>
                <a:chExt cx="1376" cy="193"/>
              </a:xfrm>
            </p:grpSpPr>
            <p:sp>
              <p:nvSpPr>
                <p:cNvPr id="17449" name="Rectangle 134"/>
                <p:cNvSpPr>
                  <a:spLocks noChangeArrowheads="1"/>
                </p:cNvSpPr>
                <p:nvPr/>
              </p:nvSpPr>
              <p:spPr bwMode="auto">
                <a:xfrm>
                  <a:off x="7069" y="2649"/>
                  <a:ext cx="89" cy="1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0" name="Rectangle 135"/>
                <p:cNvSpPr>
                  <a:spLocks noChangeArrowheads="1"/>
                </p:cNvSpPr>
                <p:nvPr/>
              </p:nvSpPr>
              <p:spPr bwMode="auto">
                <a:xfrm>
                  <a:off x="7245" y="2649"/>
                  <a:ext cx="89" cy="193"/>
                </a:xfrm>
                <a:prstGeom prst="rect">
                  <a:avLst/>
                </a:prstGeom>
                <a:solidFill>
                  <a:srgbClr val="993366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1" name="Rectangle 136"/>
                <p:cNvSpPr>
                  <a:spLocks noChangeArrowheads="1"/>
                </p:cNvSpPr>
                <p:nvPr/>
              </p:nvSpPr>
              <p:spPr bwMode="auto">
                <a:xfrm>
                  <a:off x="7421" y="2649"/>
                  <a:ext cx="88" cy="193"/>
                </a:xfrm>
                <a:prstGeom prst="rect">
                  <a:avLst/>
                </a:prstGeom>
                <a:solidFill>
                  <a:srgbClr val="FF66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2" name="Rectangle 137"/>
                <p:cNvSpPr>
                  <a:spLocks noChangeArrowheads="1"/>
                </p:cNvSpPr>
                <p:nvPr/>
              </p:nvSpPr>
              <p:spPr bwMode="auto">
                <a:xfrm flipH="1">
                  <a:off x="7597" y="2649"/>
                  <a:ext cx="88" cy="193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3" name="Line 138"/>
                <p:cNvSpPr>
                  <a:spLocks noChangeShapeType="1"/>
                </p:cNvSpPr>
                <p:nvPr/>
              </p:nvSpPr>
              <p:spPr bwMode="auto">
                <a:xfrm>
                  <a:off x="7861" y="2746"/>
                  <a:ext cx="19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54" name="Line 139"/>
                <p:cNvSpPr>
                  <a:spLocks noChangeShapeType="1"/>
                </p:cNvSpPr>
                <p:nvPr/>
              </p:nvSpPr>
              <p:spPr bwMode="auto">
                <a:xfrm>
                  <a:off x="6682" y="2746"/>
                  <a:ext cx="19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481" name="Group 73"/>
          <p:cNvGrpSpPr>
            <a:grpSpLocks/>
          </p:cNvGrpSpPr>
          <p:nvPr/>
        </p:nvGrpSpPr>
        <p:grpSpPr bwMode="auto">
          <a:xfrm>
            <a:off x="-203200" y="1295400"/>
            <a:ext cx="2641600" cy="3844925"/>
            <a:chOff x="-128" y="816"/>
            <a:chExt cx="1664" cy="2422"/>
          </a:xfrm>
        </p:grpSpPr>
        <p:sp>
          <p:nvSpPr>
            <p:cNvPr id="17438" name="Text Box 116"/>
            <p:cNvSpPr txBox="1">
              <a:spLocks noChangeArrowheads="1"/>
            </p:cNvSpPr>
            <p:nvPr/>
          </p:nvSpPr>
          <p:spPr bwMode="auto">
            <a:xfrm>
              <a:off x="480" y="816"/>
              <a:ext cx="6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audio input</a:t>
              </a:r>
            </a:p>
          </p:txBody>
        </p:sp>
        <p:grpSp>
          <p:nvGrpSpPr>
            <p:cNvPr id="17439" name="Group 72"/>
            <p:cNvGrpSpPr>
              <a:grpSpLocks/>
            </p:cNvGrpSpPr>
            <p:nvPr/>
          </p:nvGrpSpPr>
          <p:grpSpPr bwMode="auto">
            <a:xfrm>
              <a:off x="-128" y="1224"/>
              <a:ext cx="1664" cy="2014"/>
              <a:chOff x="-128" y="1224"/>
              <a:chExt cx="1664" cy="2014"/>
            </a:xfrm>
          </p:grpSpPr>
          <p:pic>
            <p:nvPicPr>
              <p:cNvPr id="17440" name="Picture 52"/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28" y="2563"/>
                <a:ext cx="912" cy="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441" name="Picture 50"/>
              <p:cNvPicPr>
                <a:picLocks noChangeAspect="1" noChangeArrowheads="1"/>
              </p:cNvPicPr>
              <p:nvPr/>
            </p:nvPicPr>
            <p:blipFill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13186568" flipH="1">
                <a:off x="-128" y="1224"/>
                <a:ext cx="1488" cy="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442" name="Freeform 99"/>
              <p:cNvSpPr>
                <a:spLocks/>
              </p:cNvSpPr>
              <p:nvPr/>
            </p:nvSpPr>
            <p:spPr bwMode="auto">
              <a:xfrm>
                <a:off x="760" y="2208"/>
                <a:ext cx="680" cy="314"/>
              </a:xfrm>
              <a:custGeom>
                <a:avLst/>
                <a:gdLst>
                  <a:gd name="T0" fmla="*/ 680 w 920"/>
                  <a:gd name="T1" fmla="*/ 314 h 864"/>
                  <a:gd name="T2" fmla="*/ 503 w 920"/>
                  <a:gd name="T3" fmla="*/ 227 h 864"/>
                  <a:gd name="T4" fmla="*/ 254 w 920"/>
                  <a:gd name="T5" fmla="*/ 157 h 864"/>
                  <a:gd name="T6" fmla="*/ 41 w 920"/>
                  <a:gd name="T7" fmla="*/ 52 h 864"/>
                  <a:gd name="T8" fmla="*/ 6 w 920"/>
                  <a:gd name="T9" fmla="*/ 0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20"/>
                  <a:gd name="T16" fmla="*/ 0 h 864"/>
                  <a:gd name="T17" fmla="*/ 920 w 920"/>
                  <a:gd name="T18" fmla="*/ 864 h 8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20" h="864">
                    <a:moveTo>
                      <a:pt x="920" y="864"/>
                    </a:moveTo>
                    <a:cubicBezTo>
                      <a:pt x="848" y="780"/>
                      <a:pt x="776" y="696"/>
                      <a:pt x="680" y="624"/>
                    </a:cubicBezTo>
                    <a:cubicBezTo>
                      <a:pt x="584" y="552"/>
                      <a:pt x="448" y="512"/>
                      <a:pt x="344" y="432"/>
                    </a:cubicBezTo>
                    <a:cubicBezTo>
                      <a:pt x="240" y="352"/>
                      <a:pt x="112" y="216"/>
                      <a:pt x="56" y="144"/>
                    </a:cubicBezTo>
                    <a:cubicBezTo>
                      <a:pt x="0" y="72"/>
                      <a:pt x="4" y="36"/>
                      <a:pt x="8" y="0"/>
                    </a:cubicBezTo>
                  </a:path>
                </a:pathLst>
              </a:custGeom>
              <a:noFill/>
              <a:ln w="44450">
                <a:solidFill>
                  <a:srgbClr val="FF66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3" name="Freeform 100"/>
              <p:cNvSpPr>
                <a:spLocks/>
              </p:cNvSpPr>
              <p:nvPr/>
            </p:nvSpPr>
            <p:spPr bwMode="auto">
              <a:xfrm>
                <a:off x="960" y="2171"/>
                <a:ext cx="576" cy="149"/>
              </a:xfrm>
              <a:custGeom>
                <a:avLst/>
                <a:gdLst>
                  <a:gd name="T0" fmla="*/ 423 w 672"/>
                  <a:gd name="T1" fmla="*/ 36 h 120"/>
                  <a:gd name="T2" fmla="*/ 393 w 672"/>
                  <a:gd name="T3" fmla="*/ 36 h 120"/>
                  <a:gd name="T4" fmla="*/ 242 w 672"/>
                  <a:gd name="T5" fmla="*/ 2 h 120"/>
                  <a:gd name="T6" fmla="*/ 0 w 672"/>
                  <a:gd name="T7" fmla="*/ 20 h 1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2"/>
                  <a:gd name="T13" fmla="*/ 0 h 120"/>
                  <a:gd name="T14" fmla="*/ 672 w 672"/>
                  <a:gd name="T15" fmla="*/ 120 h 1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2" h="120">
                    <a:moveTo>
                      <a:pt x="672" y="104"/>
                    </a:moveTo>
                    <a:cubicBezTo>
                      <a:pt x="672" y="112"/>
                      <a:pt x="672" y="120"/>
                      <a:pt x="624" y="104"/>
                    </a:cubicBezTo>
                    <a:cubicBezTo>
                      <a:pt x="576" y="88"/>
                      <a:pt x="488" y="16"/>
                      <a:pt x="384" y="8"/>
                    </a:cubicBezTo>
                    <a:cubicBezTo>
                      <a:pt x="280" y="0"/>
                      <a:pt x="64" y="48"/>
                      <a:pt x="0" y="56"/>
                    </a:cubicBezTo>
                  </a:path>
                </a:pathLst>
              </a:custGeom>
              <a:noFill/>
              <a:ln w="44450">
                <a:solidFill>
                  <a:srgbClr val="FF66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479" name="Group 71"/>
          <p:cNvGrpSpPr>
            <a:grpSpLocks/>
          </p:cNvGrpSpPr>
          <p:nvPr/>
        </p:nvGrpSpPr>
        <p:grpSpPr bwMode="auto">
          <a:xfrm>
            <a:off x="609600" y="76200"/>
            <a:ext cx="4343400" cy="6577013"/>
            <a:chOff x="384" y="48"/>
            <a:chExt cx="2736" cy="4143"/>
          </a:xfrm>
        </p:grpSpPr>
        <p:sp>
          <p:nvSpPr>
            <p:cNvPr id="17426" name="Text Box 103"/>
            <p:cNvSpPr txBox="1">
              <a:spLocks noChangeArrowheads="1"/>
            </p:cNvSpPr>
            <p:nvPr/>
          </p:nvSpPr>
          <p:spPr bwMode="auto">
            <a:xfrm>
              <a:off x="384" y="3792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Calibri" pitchFamily="34" charset="0"/>
                  <a:cs typeface="Arial" charset="0"/>
                </a:rPr>
                <a:t>–</a:t>
              </a:r>
              <a:r>
                <a:rPr lang="en-US" sz="2400" b="1">
                  <a:latin typeface="Calibri" pitchFamily="34" charset="0"/>
                </a:rPr>
                <a:t>9 V</a:t>
              </a:r>
            </a:p>
          </p:txBody>
        </p:sp>
        <p:sp>
          <p:nvSpPr>
            <p:cNvPr id="17427" name="Text Box 104"/>
            <p:cNvSpPr txBox="1">
              <a:spLocks noChangeArrowheads="1"/>
            </p:cNvSpPr>
            <p:nvPr/>
          </p:nvSpPr>
          <p:spPr bwMode="auto">
            <a:xfrm>
              <a:off x="2064" y="96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Calibri" pitchFamily="34" charset="0"/>
                </a:rPr>
                <a:t>+9 V</a:t>
              </a:r>
            </a:p>
          </p:txBody>
        </p:sp>
        <p:sp>
          <p:nvSpPr>
            <p:cNvPr id="17428" name="Text Box 120"/>
            <p:cNvSpPr txBox="1">
              <a:spLocks noChangeArrowheads="1"/>
            </p:cNvSpPr>
            <p:nvPr/>
          </p:nvSpPr>
          <p:spPr bwMode="auto">
            <a:xfrm>
              <a:off x="2352" y="48"/>
              <a:ext cx="76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Power supply</a:t>
              </a:r>
            </a:p>
          </p:txBody>
        </p:sp>
        <p:sp>
          <p:nvSpPr>
            <p:cNvPr id="17429" name="Text Box 120"/>
            <p:cNvSpPr txBox="1">
              <a:spLocks noChangeArrowheads="1"/>
            </p:cNvSpPr>
            <p:nvPr/>
          </p:nvSpPr>
          <p:spPr bwMode="auto">
            <a:xfrm>
              <a:off x="720" y="3696"/>
              <a:ext cx="76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Power supply</a:t>
              </a:r>
            </a:p>
          </p:txBody>
        </p:sp>
        <p:grpSp>
          <p:nvGrpSpPr>
            <p:cNvPr id="17430" name="Group 117"/>
            <p:cNvGrpSpPr>
              <a:grpSpLocks/>
            </p:cNvGrpSpPr>
            <p:nvPr/>
          </p:nvGrpSpPr>
          <p:grpSpPr bwMode="auto">
            <a:xfrm>
              <a:off x="1392" y="3024"/>
              <a:ext cx="225" cy="1167"/>
              <a:chOff x="1392" y="3024"/>
              <a:chExt cx="225" cy="1167"/>
            </a:xfrm>
          </p:grpSpPr>
          <p:sp>
            <p:nvSpPr>
              <p:cNvPr id="17435" name="Freeform 10"/>
              <p:cNvSpPr>
                <a:spLocks/>
              </p:cNvSpPr>
              <p:nvPr/>
            </p:nvSpPr>
            <p:spPr bwMode="auto">
              <a:xfrm>
                <a:off x="1447" y="3024"/>
                <a:ext cx="159" cy="800"/>
              </a:xfrm>
              <a:custGeom>
                <a:avLst/>
                <a:gdLst>
                  <a:gd name="T0" fmla="*/ 0 w 160"/>
                  <a:gd name="T1" fmla="*/ 635 h 864"/>
                  <a:gd name="T2" fmla="*/ 140 w 160"/>
                  <a:gd name="T3" fmla="*/ 353 h 864"/>
                  <a:gd name="T4" fmla="*/ 92 w 160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160"/>
                  <a:gd name="T10" fmla="*/ 0 h 864"/>
                  <a:gd name="T11" fmla="*/ 160 w 160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0" h="864">
                    <a:moveTo>
                      <a:pt x="0" y="864"/>
                    </a:moveTo>
                    <a:cubicBezTo>
                      <a:pt x="64" y="744"/>
                      <a:pt x="128" y="624"/>
                      <a:pt x="144" y="480"/>
                    </a:cubicBezTo>
                    <a:cubicBezTo>
                      <a:pt x="160" y="336"/>
                      <a:pt x="96" y="64"/>
                      <a:pt x="96" y="0"/>
                    </a:cubicBezTo>
                  </a:path>
                </a:pathLst>
              </a:custGeom>
              <a:noFill/>
              <a:ln w="63500">
                <a:solidFill>
                  <a:srgbClr val="FF0000"/>
                </a:solidFill>
                <a:round/>
                <a:headEnd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6" name="Freeform 12"/>
              <p:cNvSpPr>
                <a:spLocks/>
              </p:cNvSpPr>
              <p:nvPr/>
            </p:nvSpPr>
            <p:spPr bwMode="auto">
              <a:xfrm>
                <a:off x="1392" y="3157"/>
                <a:ext cx="151" cy="623"/>
              </a:xfrm>
              <a:custGeom>
                <a:avLst/>
                <a:gdLst>
                  <a:gd name="T0" fmla="*/ 100 w 152"/>
                  <a:gd name="T1" fmla="*/ 497 h 672"/>
                  <a:gd name="T2" fmla="*/ 8 w 152"/>
                  <a:gd name="T3" fmla="*/ 319 h 672"/>
                  <a:gd name="T4" fmla="*/ 148 w 152"/>
                  <a:gd name="T5" fmla="*/ 0 h 672"/>
                  <a:gd name="T6" fmla="*/ 0 60000 65536"/>
                  <a:gd name="T7" fmla="*/ 0 60000 65536"/>
                  <a:gd name="T8" fmla="*/ 0 60000 65536"/>
                  <a:gd name="T9" fmla="*/ 0 w 152"/>
                  <a:gd name="T10" fmla="*/ 0 h 672"/>
                  <a:gd name="T11" fmla="*/ 152 w 152"/>
                  <a:gd name="T12" fmla="*/ 672 h 6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2" h="672">
                    <a:moveTo>
                      <a:pt x="104" y="672"/>
                    </a:moveTo>
                    <a:cubicBezTo>
                      <a:pt x="52" y="608"/>
                      <a:pt x="0" y="544"/>
                      <a:pt x="8" y="432"/>
                    </a:cubicBezTo>
                    <a:cubicBezTo>
                      <a:pt x="16" y="320"/>
                      <a:pt x="128" y="64"/>
                      <a:pt x="152" y="0"/>
                    </a:cubicBezTo>
                  </a:path>
                </a:pathLst>
              </a:custGeom>
              <a:noFill/>
              <a:ln w="63500">
                <a:solidFill>
                  <a:schemeClr val="tx1"/>
                </a:solidFill>
                <a:round/>
                <a:headEnd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437" name="Picture 109"/>
              <p:cNvPicPr>
                <a:picLocks noChangeAspect="1" noChangeArrowheads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5400000">
                <a:off x="1281" y="3855"/>
                <a:ext cx="447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431" name="Group 120"/>
            <p:cNvGrpSpPr>
              <a:grpSpLocks/>
            </p:cNvGrpSpPr>
            <p:nvPr/>
          </p:nvGrpSpPr>
          <p:grpSpPr bwMode="auto">
            <a:xfrm>
              <a:off x="1536" y="144"/>
              <a:ext cx="225" cy="864"/>
              <a:chOff x="1536" y="144"/>
              <a:chExt cx="225" cy="864"/>
            </a:xfrm>
          </p:grpSpPr>
          <p:sp>
            <p:nvSpPr>
              <p:cNvPr id="17432" name="Freeform 16"/>
              <p:cNvSpPr>
                <a:spLocks/>
              </p:cNvSpPr>
              <p:nvPr/>
            </p:nvSpPr>
            <p:spPr bwMode="auto">
              <a:xfrm>
                <a:off x="1536" y="480"/>
                <a:ext cx="104" cy="432"/>
              </a:xfrm>
              <a:custGeom>
                <a:avLst/>
                <a:gdLst>
                  <a:gd name="T0" fmla="*/ 48 w 104"/>
                  <a:gd name="T1" fmla="*/ 0 h 432"/>
                  <a:gd name="T2" fmla="*/ 96 w 104"/>
                  <a:gd name="T3" fmla="*/ 192 h 432"/>
                  <a:gd name="T4" fmla="*/ 0 w 104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104"/>
                  <a:gd name="T10" fmla="*/ 0 h 432"/>
                  <a:gd name="T11" fmla="*/ 104 w 104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4" h="432">
                    <a:moveTo>
                      <a:pt x="48" y="0"/>
                    </a:moveTo>
                    <a:cubicBezTo>
                      <a:pt x="76" y="60"/>
                      <a:pt x="104" y="120"/>
                      <a:pt x="96" y="192"/>
                    </a:cubicBezTo>
                    <a:cubicBezTo>
                      <a:pt x="88" y="264"/>
                      <a:pt x="16" y="424"/>
                      <a:pt x="0" y="432"/>
                    </a:cubicBezTo>
                  </a:path>
                </a:pathLst>
              </a:custGeom>
              <a:noFill/>
              <a:ln w="63500">
                <a:solidFill>
                  <a:srgbClr val="FF0000"/>
                </a:solidFill>
                <a:round/>
                <a:headEnd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3" name="Freeform 17"/>
              <p:cNvSpPr>
                <a:spLocks/>
              </p:cNvSpPr>
              <p:nvPr/>
            </p:nvSpPr>
            <p:spPr bwMode="auto">
              <a:xfrm>
                <a:off x="1536" y="480"/>
                <a:ext cx="200" cy="528"/>
              </a:xfrm>
              <a:custGeom>
                <a:avLst/>
                <a:gdLst>
                  <a:gd name="T0" fmla="*/ 48 w 200"/>
                  <a:gd name="T1" fmla="*/ 0 h 528"/>
                  <a:gd name="T2" fmla="*/ 192 w 200"/>
                  <a:gd name="T3" fmla="*/ 240 h 528"/>
                  <a:gd name="T4" fmla="*/ 96 w 200"/>
                  <a:gd name="T5" fmla="*/ 480 h 528"/>
                  <a:gd name="T6" fmla="*/ 0 w 200"/>
                  <a:gd name="T7" fmla="*/ 528 h 5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0"/>
                  <a:gd name="T13" fmla="*/ 0 h 528"/>
                  <a:gd name="T14" fmla="*/ 200 w 200"/>
                  <a:gd name="T15" fmla="*/ 528 h 5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0" h="528">
                    <a:moveTo>
                      <a:pt x="48" y="0"/>
                    </a:moveTo>
                    <a:cubicBezTo>
                      <a:pt x="116" y="80"/>
                      <a:pt x="184" y="160"/>
                      <a:pt x="192" y="240"/>
                    </a:cubicBezTo>
                    <a:cubicBezTo>
                      <a:pt x="200" y="320"/>
                      <a:pt x="128" y="432"/>
                      <a:pt x="96" y="480"/>
                    </a:cubicBezTo>
                    <a:cubicBezTo>
                      <a:pt x="64" y="528"/>
                      <a:pt x="32" y="528"/>
                      <a:pt x="0" y="528"/>
                    </a:cubicBezTo>
                  </a:path>
                </a:pathLst>
              </a:custGeom>
              <a:noFill/>
              <a:ln w="63500">
                <a:solidFill>
                  <a:schemeClr val="tx1"/>
                </a:solidFill>
                <a:round/>
                <a:headEnd/>
                <a:tailEnd type="oval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7434" name="Picture 115"/>
              <p:cNvPicPr>
                <a:picLocks noChangeAspect="1" noChangeArrowheads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 rot="-5400000">
                <a:off x="1425" y="255"/>
                <a:ext cx="447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7480" name="Group 72"/>
          <p:cNvGrpSpPr>
            <a:grpSpLocks/>
          </p:cNvGrpSpPr>
          <p:nvPr/>
        </p:nvGrpSpPr>
        <p:grpSpPr bwMode="auto">
          <a:xfrm>
            <a:off x="1295400" y="152400"/>
            <a:ext cx="2438400" cy="6502400"/>
            <a:chOff x="816" y="96"/>
            <a:chExt cx="1536" cy="4096"/>
          </a:xfrm>
        </p:grpSpPr>
        <p:pic>
          <p:nvPicPr>
            <p:cNvPr id="17424" name="Picture 118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-5400000">
              <a:off x="1672" y="3512"/>
              <a:ext cx="448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5" name="Picture 119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rot="5400000">
              <a:off x="1048" y="-136"/>
              <a:ext cx="448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3352800" y="2489200"/>
            <a:ext cx="6096000" cy="3162300"/>
            <a:chOff x="2112" y="1568"/>
            <a:chExt cx="3840" cy="1992"/>
          </a:xfrm>
        </p:grpSpPr>
        <p:pic>
          <p:nvPicPr>
            <p:cNvPr id="17418" name="Picture 84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65" y="2425"/>
              <a:ext cx="950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9" name="Text Box 113"/>
            <p:cNvSpPr txBox="1">
              <a:spLocks noChangeArrowheads="1"/>
            </p:cNvSpPr>
            <p:nvPr/>
          </p:nvSpPr>
          <p:spPr bwMode="auto">
            <a:xfrm>
              <a:off x="4800" y="1729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output</a:t>
              </a:r>
              <a:r>
                <a:rPr lang="en-US"/>
                <a:t> </a:t>
              </a:r>
              <a:r>
                <a:rPr lang="en-US" sz="2000" b="1">
                  <a:latin typeface="Calibri" pitchFamily="34" charset="0"/>
                </a:rPr>
                <a:t>to speaker</a:t>
              </a:r>
            </a:p>
          </p:txBody>
        </p:sp>
        <p:sp>
          <p:nvSpPr>
            <p:cNvPr id="17420" name="Freeform 94"/>
            <p:cNvSpPr>
              <a:spLocks/>
            </p:cNvSpPr>
            <p:nvPr/>
          </p:nvSpPr>
          <p:spPr bwMode="auto">
            <a:xfrm>
              <a:off x="2112" y="3072"/>
              <a:ext cx="2544" cy="392"/>
            </a:xfrm>
            <a:custGeom>
              <a:avLst/>
              <a:gdLst>
                <a:gd name="T0" fmla="*/ 0 w 2544"/>
                <a:gd name="T1" fmla="*/ 0 h 392"/>
                <a:gd name="T2" fmla="*/ 144 w 2544"/>
                <a:gd name="T3" fmla="*/ 240 h 392"/>
                <a:gd name="T4" fmla="*/ 528 w 2544"/>
                <a:gd name="T5" fmla="*/ 384 h 392"/>
                <a:gd name="T6" fmla="*/ 1728 w 2544"/>
                <a:gd name="T7" fmla="*/ 288 h 392"/>
                <a:gd name="T8" fmla="*/ 2544 w 2544"/>
                <a:gd name="T9" fmla="*/ 48 h 3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44"/>
                <a:gd name="T16" fmla="*/ 0 h 392"/>
                <a:gd name="T17" fmla="*/ 2544 w 2544"/>
                <a:gd name="T18" fmla="*/ 392 h 3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44" h="392">
                  <a:moveTo>
                    <a:pt x="0" y="0"/>
                  </a:moveTo>
                  <a:cubicBezTo>
                    <a:pt x="28" y="88"/>
                    <a:pt x="56" y="176"/>
                    <a:pt x="144" y="240"/>
                  </a:cubicBezTo>
                  <a:cubicBezTo>
                    <a:pt x="232" y="304"/>
                    <a:pt x="264" y="376"/>
                    <a:pt x="528" y="384"/>
                  </a:cubicBezTo>
                  <a:cubicBezTo>
                    <a:pt x="792" y="392"/>
                    <a:pt x="1392" y="344"/>
                    <a:pt x="1728" y="288"/>
                  </a:cubicBezTo>
                  <a:cubicBezTo>
                    <a:pt x="2064" y="232"/>
                    <a:pt x="2408" y="88"/>
                    <a:pt x="2544" y="48"/>
                  </a:cubicBezTo>
                </a:path>
              </a:pathLst>
            </a:custGeom>
            <a:noFill/>
            <a:ln w="50800">
              <a:solidFill>
                <a:srgbClr val="008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Freeform 96"/>
            <p:cNvSpPr>
              <a:spLocks/>
            </p:cNvSpPr>
            <p:nvPr/>
          </p:nvSpPr>
          <p:spPr bwMode="auto">
            <a:xfrm>
              <a:off x="2256" y="1568"/>
              <a:ext cx="2448" cy="1024"/>
            </a:xfrm>
            <a:custGeom>
              <a:avLst/>
              <a:gdLst>
                <a:gd name="T0" fmla="*/ 0 w 2448"/>
                <a:gd name="T1" fmla="*/ 160 h 1024"/>
                <a:gd name="T2" fmla="*/ 288 w 2448"/>
                <a:gd name="T3" fmla="*/ 64 h 1024"/>
                <a:gd name="T4" fmla="*/ 720 w 2448"/>
                <a:gd name="T5" fmla="*/ 64 h 1024"/>
                <a:gd name="T6" fmla="*/ 1152 w 2448"/>
                <a:gd name="T7" fmla="*/ 64 h 1024"/>
                <a:gd name="T8" fmla="*/ 1728 w 2448"/>
                <a:gd name="T9" fmla="*/ 448 h 1024"/>
                <a:gd name="T10" fmla="*/ 2304 w 2448"/>
                <a:gd name="T11" fmla="*/ 928 h 1024"/>
                <a:gd name="T12" fmla="*/ 2448 w 2448"/>
                <a:gd name="T13" fmla="*/ 1024 h 10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48"/>
                <a:gd name="T22" fmla="*/ 0 h 1024"/>
                <a:gd name="T23" fmla="*/ 2448 w 2448"/>
                <a:gd name="T24" fmla="*/ 1024 h 10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48" h="1024">
                  <a:moveTo>
                    <a:pt x="0" y="160"/>
                  </a:moveTo>
                  <a:cubicBezTo>
                    <a:pt x="84" y="120"/>
                    <a:pt x="168" y="80"/>
                    <a:pt x="288" y="64"/>
                  </a:cubicBezTo>
                  <a:cubicBezTo>
                    <a:pt x="408" y="48"/>
                    <a:pt x="576" y="64"/>
                    <a:pt x="720" y="64"/>
                  </a:cubicBezTo>
                  <a:cubicBezTo>
                    <a:pt x="864" y="64"/>
                    <a:pt x="984" y="0"/>
                    <a:pt x="1152" y="64"/>
                  </a:cubicBezTo>
                  <a:cubicBezTo>
                    <a:pt x="1320" y="128"/>
                    <a:pt x="1536" y="304"/>
                    <a:pt x="1728" y="448"/>
                  </a:cubicBezTo>
                  <a:cubicBezTo>
                    <a:pt x="1920" y="592"/>
                    <a:pt x="2184" y="832"/>
                    <a:pt x="2304" y="928"/>
                  </a:cubicBezTo>
                  <a:cubicBezTo>
                    <a:pt x="2424" y="1024"/>
                    <a:pt x="2424" y="1008"/>
                    <a:pt x="2448" y="1024"/>
                  </a:cubicBezTo>
                </a:path>
              </a:pathLst>
            </a:custGeom>
            <a:noFill/>
            <a:ln w="44450">
              <a:solidFill>
                <a:srgbClr val="0080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Text Box 69"/>
            <p:cNvSpPr txBox="1">
              <a:spLocks noChangeArrowheads="1"/>
            </p:cNvSpPr>
            <p:nvPr/>
          </p:nvSpPr>
          <p:spPr bwMode="auto">
            <a:xfrm>
              <a:off x="4416" y="3368"/>
              <a:ext cx="9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1400" b="1"/>
                <a:t>+ Terminal</a:t>
              </a:r>
            </a:p>
          </p:txBody>
        </p:sp>
        <p:sp>
          <p:nvSpPr>
            <p:cNvPr id="17423" name="Rectangle 70"/>
            <p:cNvSpPr>
              <a:spLocks noChangeArrowheads="1"/>
            </p:cNvSpPr>
            <p:nvPr/>
          </p:nvSpPr>
          <p:spPr bwMode="auto">
            <a:xfrm>
              <a:off x="4565" y="2256"/>
              <a:ext cx="65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1400" b="1"/>
                <a:t>- Terminal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108</Words>
  <Application>Microsoft Macintosh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Amplifying Signals</vt:lpstr>
      <vt:lpstr>Slide 2</vt:lpstr>
      <vt:lpstr>Slide 3</vt:lpstr>
      <vt:lpstr>Slide 4</vt:lpstr>
      <vt:lpstr>Slide 5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Muhs</dc:creator>
  <cp:lastModifiedBy>ksciarro</cp:lastModifiedBy>
  <cp:revision>21</cp:revision>
  <dcterms:created xsi:type="dcterms:W3CDTF">2009-07-29T15:10:33Z</dcterms:created>
  <dcterms:modified xsi:type="dcterms:W3CDTF">2009-08-20T23:09:28Z</dcterms:modified>
</cp:coreProperties>
</file>