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F2F2"/>
    <a:srgbClr val="62CBFA"/>
    <a:srgbClr val="81DBD9"/>
    <a:srgbClr val="85D7BE"/>
    <a:srgbClr val="80DAEC"/>
    <a:srgbClr val="D7F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64" d="100"/>
          <a:sy n="64" d="100"/>
        </p:scale>
        <p:origin x="-134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0B3EC-5224-405D-9625-D651E451BB52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39CA-543C-48DC-BBED-A1349CA622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/>
          <p:cNvSpPr/>
          <p:nvPr/>
        </p:nvSpPr>
        <p:spPr>
          <a:xfrm>
            <a:off x="0" y="3200400"/>
            <a:ext cx="9144000" cy="3657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124200" y="152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Atmospheric CO2 Level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181600" y="35052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Ecosystem Services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514600" y="28956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</a:t>
            </a:r>
            <a:r>
              <a:rPr lang="en-US" sz="1200" baseline="-25000" dirty="0" smtClean="0">
                <a:solidFill>
                  <a:schemeClr val="tx1"/>
                </a:solidFill>
              </a:rPr>
              <a:t>2</a:t>
            </a:r>
            <a:r>
              <a:rPr lang="en-US" sz="1200" dirty="0" smtClean="0">
                <a:solidFill>
                  <a:schemeClr val="tx1"/>
                </a:solidFill>
              </a:rPr>
              <a:t> Absorbed by Ocean</a:t>
            </a:r>
          </a:p>
        </p:txBody>
      </p:sp>
      <p:sp>
        <p:nvSpPr>
          <p:cNvPr id="20" name="Oval 19"/>
          <p:cNvSpPr/>
          <p:nvPr/>
        </p:nvSpPr>
        <p:spPr>
          <a:xfrm>
            <a:off x="0" y="57150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Nutrients</a:t>
            </a:r>
          </a:p>
        </p:txBody>
      </p:sp>
      <p:sp>
        <p:nvSpPr>
          <p:cNvPr id="22" name="Oval 21"/>
          <p:cNvSpPr/>
          <p:nvPr/>
        </p:nvSpPr>
        <p:spPr>
          <a:xfrm>
            <a:off x="7086600" y="57912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Higher Trophic Level Fish Dependent on Marine Calcifiers</a:t>
            </a:r>
          </a:p>
        </p:txBody>
      </p:sp>
      <p:sp>
        <p:nvSpPr>
          <p:cNvPr id="23" name="Oval 22"/>
          <p:cNvSpPr/>
          <p:nvPr/>
        </p:nvSpPr>
        <p:spPr>
          <a:xfrm>
            <a:off x="7772400" y="35814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Fisheries</a:t>
            </a:r>
          </a:p>
        </p:txBody>
      </p:sp>
      <p:sp>
        <p:nvSpPr>
          <p:cNvPr id="24" name="Oval 23"/>
          <p:cNvSpPr/>
          <p:nvPr/>
        </p:nvSpPr>
        <p:spPr>
          <a:xfrm>
            <a:off x="6477000" y="29718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Reef Tourism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028" name="Picture 4" descr="C:\Documents and Settings\aorton\Local Settings\Temporary Internet Files\Content.IE5\QPPCHI1V\MC900441809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81000"/>
            <a:ext cx="1339850" cy="1339850"/>
          </a:xfrm>
          <a:prstGeom prst="rect">
            <a:avLst/>
          </a:prstGeom>
          <a:noFill/>
        </p:spPr>
      </p:pic>
      <p:pic>
        <p:nvPicPr>
          <p:cNvPr id="69" name="Picture 4" descr="C:\Documents and Settings\aorton\Local Settings\Temporary Internet Files\Content.IE5\QPPCHI1V\MC900441809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-228600"/>
            <a:ext cx="1339850" cy="1339850"/>
          </a:xfrm>
          <a:prstGeom prst="rect">
            <a:avLst/>
          </a:prstGeom>
          <a:noFill/>
        </p:spPr>
      </p:pic>
      <p:pic>
        <p:nvPicPr>
          <p:cNvPr id="1041" name="Picture 17" descr="C:\Documents and Settings\aorton\Local Settings\Temporary Internet Files\Content.IE5\6BQ20UQH\dglxasset[1].asp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8488" y="4038600"/>
            <a:ext cx="925512" cy="734083"/>
          </a:xfrm>
          <a:prstGeom prst="rect">
            <a:avLst/>
          </a:prstGeom>
          <a:noFill/>
        </p:spPr>
      </p:pic>
      <p:pic>
        <p:nvPicPr>
          <p:cNvPr id="1042" name="Picture 18" descr="C:\Documents and Settings\aorton\Local Settings\Temporary Internet Files\Content.IE5\QPPCHI1V\dglxasset[3].asp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3581400"/>
            <a:ext cx="931862" cy="850375"/>
          </a:xfrm>
          <a:prstGeom prst="rect">
            <a:avLst/>
          </a:prstGeom>
          <a:noFill/>
        </p:spPr>
      </p:pic>
      <p:sp>
        <p:nvSpPr>
          <p:cNvPr id="102" name="Rectangle 101"/>
          <p:cNvSpPr/>
          <p:nvPr/>
        </p:nvSpPr>
        <p:spPr>
          <a:xfrm>
            <a:off x="609600" y="16002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</a:t>
            </a:r>
            <a:r>
              <a:rPr lang="en-US" sz="1200" baseline="-25000" dirty="0" smtClean="0">
                <a:solidFill>
                  <a:schemeClr val="tx1"/>
                </a:solidFill>
              </a:rPr>
              <a:t>2</a:t>
            </a:r>
            <a:r>
              <a:rPr lang="en-US" sz="1200" dirty="0" smtClean="0">
                <a:solidFill>
                  <a:schemeClr val="tx1"/>
                </a:solidFill>
              </a:rPr>
              <a:t> Polluting Nations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Documents and Settings\aorton\Local Settings\Temporary Internet Files\Content.IE5\QPPCHI1V\dglxasset[1].aspx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1143000"/>
            <a:ext cx="843911" cy="1141411"/>
          </a:xfrm>
          <a:prstGeom prst="rect">
            <a:avLst/>
          </a:prstGeom>
          <a:noFill/>
        </p:spPr>
      </p:pic>
      <p:sp>
        <p:nvSpPr>
          <p:cNvPr id="106" name="Rectangle 105"/>
          <p:cNvSpPr/>
          <p:nvPr/>
        </p:nvSpPr>
        <p:spPr>
          <a:xfrm>
            <a:off x="6400800" y="15240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Developing Island Nation Economies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191000" y="57912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Marine Calcifying Organisms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039" name="Picture 15" descr="C:\Documents and Settings\aorton\Local Settings\Temporary Internet Files\Content.IE5\TRSBK2JM\dglxasset[1].aspx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81400" y="5334000"/>
            <a:ext cx="1065670" cy="1082675"/>
          </a:xfrm>
          <a:prstGeom prst="rect">
            <a:avLst/>
          </a:prstGeom>
          <a:noFill/>
        </p:spPr>
      </p:pic>
      <p:pic>
        <p:nvPicPr>
          <p:cNvPr id="1040" name="Picture 16" descr="C:\Documents and Settings\aorton\Local Settings\Temporary Internet Files\Content.IE5\QPPCHI1V\dglxasset[2].aspx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10200" y="6096000"/>
            <a:ext cx="576083" cy="622300"/>
          </a:xfrm>
          <a:prstGeom prst="rect">
            <a:avLst/>
          </a:prstGeom>
          <a:noFill/>
        </p:spPr>
      </p:pic>
      <p:sp>
        <p:nvSpPr>
          <p:cNvPr id="114" name="Rectangle 113"/>
          <p:cNvSpPr/>
          <p:nvPr/>
        </p:nvSpPr>
        <p:spPr>
          <a:xfrm>
            <a:off x="685800" y="40386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Diatoms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62000" y="28194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Oxygen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2819400" y="38862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Carbonic Acid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3733800" y="44958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Calcium Carbonate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/>
          <p:cNvSpPr/>
          <p:nvPr/>
        </p:nvSpPr>
        <p:spPr>
          <a:xfrm>
            <a:off x="0" y="3200400"/>
            <a:ext cx="9144000" cy="3657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124200" y="152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Atmospheric CO2 Level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181600" y="35052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Ecosystem Services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514600" y="28956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</a:t>
            </a:r>
            <a:r>
              <a:rPr lang="en-US" sz="1200" baseline="-25000" dirty="0" smtClean="0">
                <a:solidFill>
                  <a:schemeClr val="tx1"/>
                </a:solidFill>
              </a:rPr>
              <a:t>2</a:t>
            </a:r>
            <a:r>
              <a:rPr lang="en-US" sz="1200" dirty="0" smtClean="0">
                <a:solidFill>
                  <a:schemeClr val="tx1"/>
                </a:solidFill>
              </a:rPr>
              <a:t> Absorbed by Ocean</a:t>
            </a:r>
          </a:p>
        </p:txBody>
      </p:sp>
      <p:sp>
        <p:nvSpPr>
          <p:cNvPr id="20" name="Oval 19"/>
          <p:cNvSpPr/>
          <p:nvPr/>
        </p:nvSpPr>
        <p:spPr>
          <a:xfrm>
            <a:off x="0" y="57150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Nutrients</a:t>
            </a:r>
          </a:p>
        </p:txBody>
      </p:sp>
      <p:sp>
        <p:nvSpPr>
          <p:cNvPr id="22" name="Oval 21"/>
          <p:cNvSpPr/>
          <p:nvPr/>
        </p:nvSpPr>
        <p:spPr>
          <a:xfrm>
            <a:off x="7086600" y="57912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Higher Trophic Level Fish Dependent on Marine Calcifiers</a:t>
            </a:r>
          </a:p>
        </p:txBody>
      </p:sp>
      <p:sp>
        <p:nvSpPr>
          <p:cNvPr id="23" name="Oval 22"/>
          <p:cNvSpPr/>
          <p:nvPr/>
        </p:nvSpPr>
        <p:spPr>
          <a:xfrm>
            <a:off x="7772400" y="35814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Fisheries</a:t>
            </a:r>
          </a:p>
        </p:txBody>
      </p:sp>
      <p:sp>
        <p:nvSpPr>
          <p:cNvPr id="24" name="Oval 23"/>
          <p:cNvSpPr/>
          <p:nvPr/>
        </p:nvSpPr>
        <p:spPr>
          <a:xfrm>
            <a:off x="6477000" y="29718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Reef Tourism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102" idx="0"/>
            <a:endCxn id="5" idx="3"/>
          </p:cNvCxnSpPr>
          <p:nvPr/>
        </p:nvCxnSpPr>
        <p:spPr>
          <a:xfrm rot="5400000" flipH="1" flipV="1">
            <a:off x="1994274" y="202452"/>
            <a:ext cx="927474" cy="1868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" idx="4"/>
            <a:endCxn id="18" idx="0"/>
          </p:cNvCxnSpPr>
          <p:nvPr/>
        </p:nvCxnSpPr>
        <p:spPr>
          <a:xfrm rot="5400000">
            <a:off x="2667000" y="1524000"/>
            <a:ext cx="21336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14" idx="0"/>
          </p:cNvCxnSpPr>
          <p:nvPr/>
        </p:nvCxnSpPr>
        <p:spPr>
          <a:xfrm rot="10800000" flipV="1">
            <a:off x="1600200" y="3429000"/>
            <a:ext cx="1106022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8" idx="4"/>
            <a:endCxn id="47" idx="0"/>
          </p:cNvCxnSpPr>
          <p:nvPr/>
        </p:nvCxnSpPr>
        <p:spPr>
          <a:xfrm rot="5400000">
            <a:off x="3238500" y="36957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14" idx="2"/>
            <a:endCxn id="20" idx="0"/>
          </p:cNvCxnSpPr>
          <p:nvPr/>
        </p:nvCxnSpPr>
        <p:spPr>
          <a:xfrm rot="5400000">
            <a:off x="685800" y="4800600"/>
            <a:ext cx="11430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22" idx="2"/>
          </p:cNvCxnSpPr>
          <p:nvPr/>
        </p:nvCxnSpPr>
        <p:spPr>
          <a:xfrm>
            <a:off x="6096000" y="60960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10" idx="0"/>
            <a:endCxn id="13" idx="4"/>
          </p:cNvCxnSpPr>
          <p:nvPr/>
        </p:nvCxnSpPr>
        <p:spPr>
          <a:xfrm rot="5400000" flipH="1" flipV="1">
            <a:off x="4533900" y="4533900"/>
            <a:ext cx="18288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10" idx="0"/>
            <a:endCxn id="24" idx="4"/>
          </p:cNvCxnSpPr>
          <p:nvPr/>
        </p:nvCxnSpPr>
        <p:spPr>
          <a:xfrm rot="5400000" flipH="1" flipV="1">
            <a:off x="4914900" y="3619500"/>
            <a:ext cx="2362200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2" idx="0"/>
            <a:endCxn id="23" idx="4"/>
          </p:cNvCxnSpPr>
          <p:nvPr/>
        </p:nvCxnSpPr>
        <p:spPr>
          <a:xfrm rot="5400000" flipH="1" flipV="1">
            <a:off x="7315200" y="4724400"/>
            <a:ext cx="1752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4" idx="0"/>
            <a:endCxn id="106" idx="2"/>
          </p:cNvCxnSpPr>
          <p:nvPr/>
        </p:nvCxnSpPr>
        <p:spPr>
          <a:xfrm rot="5400000" flipH="1" flipV="1">
            <a:off x="6743700" y="2400300"/>
            <a:ext cx="914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3" idx="0"/>
            <a:endCxn id="106" idx="2"/>
          </p:cNvCxnSpPr>
          <p:nvPr/>
        </p:nvCxnSpPr>
        <p:spPr>
          <a:xfrm rot="5400000" flipH="1" flipV="1">
            <a:off x="5829300" y="2019300"/>
            <a:ext cx="1447800" cy="1524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3" idx="0"/>
            <a:endCxn id="106" idx="2"/>
          </p:cNvCxnSpPr>
          <p:nvPr/>
        </p:nvCxnSpPr>
        <p:spPr>
          <a:xfrm rot="16200000" flipV="1">
            <a:off x="7086600" y="2286000"/>
            <a:ext cx="1524000" cy="1066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8" name="Picture 4" descr="C:\Documents and Settings\aorton\Local Settings\Temporary Internet Files\Content.IE5\QPPCHI1V\MC900441809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81000"/>
            <a:ext cx="1339850" cy="1339850"/>
          </a:xfrm>
          <a:prstGeom prst="rect">
            <a:avLst/>
          </a:prstGeom>
          <a:noFill/>
        </p:spPr>
      </p:pic>
      <p:pic>
        <p:nvPicPr>
          <p:cNvPr id="69" name="Picture 4" descr="C:\Documents and Settings\aorton\Local Settings\Temporary Internet Files\Content.IE5\QPPCHI1V\MC900441809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-228600"/>
            <a:ext cx="1339850" cy="1339850"/>
          </a:xfrm>
          <a:prstGeom prst="rect">
            <a:avLst/>
          </a:prstGeom>
          <a:noFill/>
        </p:spPr>
      </p:pic>
      <p:pic>
        <p:nvPicPr>
          <p:cNvPr id="1041" name="Picture 17" descr="C:\Documents and Settings\aorton\Local Settings\Temporary Internet Files\Content.IE5\6BQ20UQH\dglxasset[1].asp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8488" y="4038600"/>
            <a:ext cx="925512" cy="734083"/>
          </a:xfrm>
          <a:prstGeom prst="rect">
            <a:avLst/>
          </a:prstGeom>
          <a:noFill/>
        </p:spPr>
      </p:pic>
      <p:pic>
        <p:nvPicPr>
          <p:cNvPr id="1042" name="Picture 18" descr="C:\Documents and Settings\aorton\Local Settings\Temporary Internet Files\Content.IE5\QPPCHI1V\dglxasset[3].asp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3581400"/>
            <a:ext cx="931862" cy="850375"/>
          </a:xfrm>
          <a:prstGeom prst="rect">
            <a:avLst/>
          </a:prstGeom>
          <a:noFill/>
        </p:spPr>
      </p:pic>
      <p:sp>
        <p:nvSpPr>
          <p:cNvPr id="102" name="Rectangle 101"/>
          <p:cNvSpPr/>
          <p:nvPr/>
        </p:nvSpPr>
        <p:spPr>
          <a:xfrm>
            <a:off x="609600" y="16002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</a:t>
            </a:r>
            <a:r>
              <a:rPr lang="en-US" sz="1200" baseline="-25000" dirty="0" smtClean="0">
                <a:solidFill>
                  <a:schemeClr val="tx1"/>
                </a:solidFill>
              </a:rPr>
              <a:t>2</a:t>
            </a:r>
            <a:r>
              <a:rPr lang="en-US" sz="1200" dirty="0" smtClean="0">
                <a:solidFill>
                  <a:schemeClr val="tx1"/>
                </a:solidFill>
              </a:rPr>
              <a:t> Polluting Nations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Documents and Settings\aorton\Local Settings\Temporary Internet Files\Content.IE5\QPPCHI1V\dglxasset[1].aspx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1143000"/>
            <a:ext cx="843911" cy="1141411"/>
          </a:xfrm>
          <a:prstGeom prst="rect">
            <a:avLst/>
          </a:prstGeom>
          <a:noFill/>
        </p:spPr>
      </p:pic>
      <p:sp>
        <p:nvSpPr>
          <p:cNvPr id="106" name="Rectangle 105"/>
          <p:cNvSpPr/>
          <p:nvPr/>
        </p:nvSpPr>
        <p:spPr>
          <a:xfrm>
            <a:off x="6400800" y="15240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Developing Island Nation Economies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191000" y="57912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Marine Calcifying Organisms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039" name="Picture 15" descr="C:\Documents and Settings\aorton\Local Settings\Temporary Internet Files\Content.IE5\TRSBK2JM\dglxasset[1].aspx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81400" y="5334000"/>
            <a:ext cx="1065670" cy="1082675"/>
          </a:xfrm>
          <a:prstGeom prst="rect">
            <a:avLst/>
          </a:prstGeom>
          <a:noFill/>
        </p:spPr>
      </p:pic>
      <p:pic>
        <p:nvPicPr>
          <p:cNvPr id="1040" name="Picture 16" descr="C:\Documents and Settings\aorton\Local Settings\Temporary Internet Files\Content.IE5\QPPCHI1V\dglxasset[2].aspx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10200" y="6096000"/>
            <a:ext cx="576083" cy="622300"/>
          </a:xfrm>
          <a:prstGeom prst="rect">
            <a:avLst/>
          </a:prstGeom>
          <a:noFill/>
        </p:spPr>
      </p:pic>
      <p:sp>
        <p:nvSpPr>
          <p:cNvPr id="114" name="Rectangle 113"/>
          <p:cNvSpPr/>
          <p:nvPr/>
        </p:nvSpPr>
        <p:spPr>
          <a:xfrm>
            <a:off x="685800" y="40386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Diatoms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62000" y="28194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Oxygen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5" name="Straight Arrow Connector 44"/>
          <p:cNvCxnSpPr>
            <a:endCxn id="43" idx="4"/>
          </p:cNvCxnSpPr>
          <p:nvPr/>
        </p:nvCxnSpPr>
        <p:spPr>
          <a:xfrm rot="16200000" flipV="1">
            <a:off x="1104900" y="3543300"/>
            <a:ext cx="7620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819400" y="38862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Carbonic Acid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3733800" y="44958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Calcium Carbonate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5" name="Straight Arrow Connector 54"/>
          <p:cNvCxnSpPr>
            <a:stCxn id="47" idx="4"/>
            <a:endCxn id="48" idx="0"/>
          </p:cNvCxnSpPr>
          <p:nvPr/>
        </p:nvCxnSpPr>
        <p:spPr>
          <a:xfrm rot="16200000" flipH="1">
            <a:off x="3810000" y="3962400"/>
            <a:ext cx="1524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8" idx="4"/>
            <a:endCxn id="110" idx="0"/>
          </p:cNvCxnSpPr>
          <p:nvPr/>
        </p:nvCxnSpPr>
        <p:spPr>
          <a:xfrm rot="16200000" flipH="1">
            <a:off x="4305300" y="4991100"/>
            <a:ext cx="8382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209800" y="990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76" name="TextBox 75"/>
          <p:cNvSpPr txBox="1"/>
          <p:nvPr/>
        </p:nvSpPr>
        <p:spPr>
          <a:xfrm>
            <a:off x="35052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77" name="TextBox 76"/>
          <p:cNvSpPr txBox="1"/>
          <p:nvPr/>
        </p:nvSpPr>
        <p:spPr>
          <a:xfrm>
            <a:off x="1219200" y="3505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78" name="TextBox 77"/>
          <p:cNvSpPr txBox="1"/>
          <p:nvPr/>
        </p:nvSpPr>
        <p:spPr>
          <a:xfrm>
            <a:off x="1981200" y="3505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79" name="TextBox 78"/>
          <p:cNvSpPr txBox="1"/>
          <p:nvPr/>
        </p:nvSpPr>
        <p:spPr>
          <a:xfrm>
            <a:off x="3200400" y="3581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80" name="TextBox 79"/>
          <p:cNvSpPr txBox="1"/>
          <p:nvPr/>
        </p:nvSpPr>
        <p:spPr>
          <a:xfrm>
            <a:off x="6248400" y="26670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81" name="TextBox 80"/>
          <p:cNvSpPr txBox="1"/>
          <p:nvPr/>
        </p:nvSpPr>
        <p:spPr>
          <a:xfrm>
            <a:off x="6934200" y="25908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82" name="TextBox 81"/>
          <p:cNvSpPr txBox="1"/>
          <p:nvPr/>
        </p:nvSpPr>
        <p:spPr>
          <a:xfrm>
            <a:off x="7543800" y="26670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83" name="TextBox 82"/>
          <p:cNvSpPr txBox="1"/>
          <p:nvPr/>
        </p:nvSpPr>
        <p:spPr>
          <a:xfrm>
            <a:off x="3657600" y="43434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84" name="TextBox 83"/>
          <p:cNvSpPr txBox="1"/>
          <p:nvPr/>
        </p:nvSpPr>
        <p:spPr>
          <a:xfrm>
            <a:off x="4419600" y="51816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85" name="TextBox 84"/>
          <p:cNvSpPr txBox="1"/>
          <p:nvPr/>
        </p:nvSpPr>
        <p:spPr>
          <a:xfrm>
            <a:off x="5257800" y="4648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86" name="TextBox 85"/>
          <p:cNvSpPr txBox="1"/>
          <p:nvPr/>
        </p:nvSpPr>
        <p:spPr>
          <a:xfrm>
            <a:off x="5943600" y="44196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87" name="TextBox 86"/>
          <p:cNvSpPr txBox="1"/>
          <p:nvPr/>
        </p:nvSpPr>
        <p:spPr>
          <a:xfrm>
            <a:off x="6477000" y="59436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88" name="TextBox 87"/>
          <p:cNvSpPr txBox="1"/>
          <p:nvPr/>
        </p:nvSpPr>
        <p:spPr>
          <a:xfrm>
            <a:off x="7848600" y="5029200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89" name="TextBox 88"/>
          <p:cNvSpPr txBox="1"/>
          <p:nvPr/>
        </p:nvSpPr>
        <p:spPr>
          <a:xfrm>
            <a:off x="1066800" y="49530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4" descr="C:\Documents and Settings\aorton\Local Settings\Temporary Internet Files\Content.IE5\QPPCHI1V\MC900441809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1339850" cy="133985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3200400"/>
            <a:ext cx="9144000" cy="3657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29000" y="41910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Diatoms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447800" y="152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Atmospheric CO2 Level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400800" y="29718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CO2 Absorbed by Ocean</a:t>
            </a:r>
          </a:p>
        </p:txBody>
      </p:sp>
      <p:sp>
        <p:nvSpPr>
          <p:cNvPr id="11" name="Oval 10"/>
          <p:cNvSpPr/>
          <p:nvPr/>
        </p:nvSpPr>
        <p:spPr>
          <a:xfrm>
            <a:off x="5257800" y="2286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Light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28600" y="28956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Temperature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648200" y="6248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Nitrogen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667000" y="6248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Phosphorus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533400" y="6248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Silica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0" y="38862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Winter Storms/Depth of Mixing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52" name="Picture 4" descr="C:\Documents and Settings\aorton\Local Settings\Temporary Internet Files\Content.IE5\QPPCHI1V\MC900441809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52400"/>
            <a:ext cx="1339850" cy="1339850"/>
          </a:xfrm>
          <a:prstGeom prst="rect">
            <a:avLst/>
          </a:prstGeom>
          <a:noFill/>
        </p:spPr>
      </p:pic>
      <p:pic>
        <p:nvPicPr>
          <p:cNvPr id="1028" name="Picture 4" descr="C:\Documents and Settings\aorton\Local Settings\Temporary Internet Files\Content.IE5\QPPCHI1V\dglxasset[5].asp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228600"/>
            <a:ext cx="1079500" cy="950696"/>
          </a:xfrm>
          <a:prstGeom prst="rect">
            <a:avLst/>
          </a:prstGeom>
          <a:noFill/>
        </p:spPr>
      </p:pic>
      <p:sp>
        <p:nvSpPr>
          <p:cNvPr id="63" name="Oval 62"/>
          <p:cNvSpPr/>
          <p:nvPr/>
        </p:nvSpPr>
        <p:spPr>
          <a:xfrm>
            <a:off x="2133600" y="28956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Oxygen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6553200" y="49530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Zooplankton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033" name="Picture 9" descr="C:\Documents and Settings\aorton\Local Settings\Temporary Internet Files\Content.IE5\QPPCHI1V\dglxasset[6].asp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5429250"/>
            <a:ext cx="1809750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4" descr="C:\Documents and Settings\aorton\Local Settings\Temporary Internet Files\Content.IE5\QPPCHI1V\MC900441809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1339850" cy="133985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3200400"/>
            <a:ext cx="9144000" cy="3657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29000" y="4191000"/>
            <a:ext cx="1828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Diatoms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447800" y="152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Atmospheric CO2 Level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400800" y="29718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CO2 Absorbed by Ocean</a:t>
            </a:r>
          </a:p>
        </p:txBody>
      </p:sp>
      <p:sp>
        <p:nvSpPr>
          <p:cNvPr id="11" name="Oval 10"/>
          <p:cNvSpPr/>
          <p:nvPr/>
        </p:nvSpPr>
        <p:spPr>
          <a:xfrm>
            <a:off x="5257800" y="2286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Light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28600" y="28956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Temperature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6" idx="4"/>
            <a:endCxn id="7" idx="0"/>
          </p:cNvCxnSpPr>
          <p:nvPr/>
        </p:nvCxnSpPr>
        <p:spPr>
          <a:xfrm rot="16200000" flipH="1">
            <a:off x="3733800" y="-609600"/>
            <a:ext cx="2209800" cy="495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4"/>
            <a:endCxn id="12" idx="0"/>
          </p:cNvCxnSpPr>
          <p:nvPr/>
        </p:nvCxnSpPr>
        <p:spPr>
          <a:xfrm rot="5400000">
            <a:off x="685800" y="1219200"/>
            <a:ext cx="2133600" cy="121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4"/>
          </p:cNvCxnSpPr>
          <p:nvPr/>
        </p:nvCxnSpPr>
        <p:spPr>
          <a:xfrm rot="5400000">
            <a:off x="3733800" y="1752600"/>
            <a:ext cx="3352800" cy="1524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2" idx="5"/>
            <a:endCxn id="5" idx="1"/>
          </p:cNvCxnSpPr>
          <p:nvPr/>
        </p:nvCxnSpPr>
        <p:spPr>
          <a:xfrm rot="16200000" flipH="1">
            <a:off x="2088402" y="3117102"/>
            <a:ext cx="1041774" cy="16394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4"/>
            <a:endCxn id="5" idx="3"/>
          </p:cNvCxnSpPr>
          <p:nvPr/>
        </p:nvCxnSpPr>
        <p:spPr>
          <a:xfrm rot="5400000">
            <a:off x="5848350" y="2990850"/>
            <a:ext cx="876300" cy="2057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648200" y="6248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Nitrogen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667000" y="6248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Phosphorus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533400" y="62484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Silica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0" y="38862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Winter Storms/Depth of Mixing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12" idx="4"/>
            <a:endCxn id="26" idx="0"/>
          </p:cNvCxnSpPr>
          <p:nvPr/>
        </p:nvCxnSpPr>
        <p:spPr>
          <a:xfrm rot="5400000">
            <a:off x="838200" y="3581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5" idx="2"/>
            <a:endCxn id="23" idx="0"/>
          </p:cNvCxnSpPr>
          <p:nvPr/>
        </p:nvCxnSpPr>
        <p:spPr>
          <a:xfrm rot="16200000" flipH="1">
            <a:off x="4191000" y="4876800"/>
            <a:ext cx="1524000" cy="121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5" idx="2"/>
            <a:endCxn id="24" idx="0"/>
          </p:cNvCxnSpPr>
          <p:nvPr/>
        </p:nvCxnSpPr>
        <p:spPr>
          <a:xfrm rot="5400000">
            <a:off x="3200400" y="5105400"/>
            <a:ext cx="15240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25" idx="0"/>
          </p:cNvCxnSpPr>
          <p:nvPr/>
        </p:nvCxnSpPr>
        <p:spPr>
          <a:xfrm rot="5400000">
            <a:off x="2133600" y="4038600"/>
            <a:ext cx="1524000" cy="2895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52" name="Picture 4" descr="C:\Documents and Settings\aorton\Local Settings\Temporary Internet Files\Content.IE5\QPPCHI1V\MC900441809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52400"/>
            <a:ext cx="1339850" cy="1339850"/>
          </a:xfrm>
          <a:prstGeom prst="rect">
            <a:avLst/>
          </a:prstGeom>
          <a:noFill/>
        </p:spPr>
      </p:pic>
      <p:pic>
        <p:nvPicPr>
          <p:cNvPr id="1028" name="Picture 4" descr="C:\Documents and Settings\aorton\Local Settings\Temporary Internet Files\Content.IE5\QPPCHI1V\dglxasset[5].asp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228600"/>
            <a:ext cx="1079500" cy="950696"/>
          </a:xfrm>
          <a:prstGeom prst="rect">
            <a:avLst/>
          </a:prstGeom>
          <a:noFill/>
        </p:spPr>
      </p:pic>
      <p:cxnSp>
        <p:nvCxnSpPr>
          <p:cNvPr id="58" name="Straight Arrow Connector 57"/>
          <p:cNvCxnSpPr>
            <a:stCxn id="26" idx="4"/>
            <a:endCxn id="25" idx="0"/>
          </p:cNvCxnSpPr>
          <p:nvPr/>
        </p:nvCxnSpPr>
        <p:spPr>
          <a:xfrm rot="16200000" flipH="1">
            <a:off x="304800" y="5105400"/>
            <a:ext cx="1752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2133600" y="2895600"/>
            <a:ext cx="1219200" cy="45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Oxygen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83" name="Straight Arrow Connector 82"/>
          <p:cNvCxnSpPr>
            <a:endCxn id="63" idx="4"/>
          </p:cNvCxnSpPr>
          <p:nvPr/>
        </p:nvCxnSpPr>
        <p:spPr>
          <a:xfrm rot="10800000">
            <a:off x="2743200" y="3352800"/>
            <a:ext cx="10668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6553200" y="4953000"/>
            <a:ext cx="1828800" cy="609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Zooplankton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03" name="Straight Arrow Connector 102"/>
          <p:cNvCxnSpPr>
            <a:stCxn id="5" idx="3"/>
            <a:endCxn id="101" idx="0"/>
          </p:cNvCxnSpPr>
          <p:nvPr/>
        </p:nvCxnSpPr>
        <p:spPr>
          <a:xfrm>
            <a:off x="5257800" y="4457700"/>
            <a:ext cx="2209800" cy="495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033" name="Picture 9" descr="C:\Documents and Settings\aorton\Local Settings\Temporary Internet Files\Content.IE5\QPPCHI1V\dglxasset[6].asp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5429250"/>
            <a:ext cx="1809750" cy="1428750"/>
          </a:xfrm>
          <a:prstGeom prst="rect">
            <a:avLst/>
          </a:prstGeom>
          <a:noFill/>
        </p:spPr>
      </p:pic>
      <p:sp>
        <p:nvSpPr>
          <p:cNvPr id="122" name="TextBox 121"/>
          <p:cNvSpPr txBox="1"/>
          <p:nvPr/>
        </p:nvSpPr>
        <p:spPr>
          <a:xfrm>
            <a:off x="1676400" y="1524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43434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5791200" y="1295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2209800" y="3657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124200" y="3657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6400800" y="3810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6172200" y="4572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+</a:t>
            </a:r>
            <a:endParaRPr lang="en-US" sz="3600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886200" y="5257800"/>
            <a:ext cx="27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066800" y="5257800"/>
            <a:ext cx="27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4876800" y="5410200"/>
            <a:ext cx="27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cxnSp>
        <p:nvCxnSpPr>
          <p:cNvPr id="44" name="Straight Arrow Connector 43"/>
          <p:cNvCxnSpPr>
            <a:stCxn id="26" idx="4"/>
            <a:endCxn id="24" idx="0"/>
          </p:cNvCxnSpPr>
          <p:nvPr/>
        </p:nvCxnSpPr>
        <p:spPr>
          <a:xfrm rot="16200000" flipH="1">
            <a:off x="1371600" y="4038600"/>
            <a:ext cx="1752600" cy="2667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26" idx="4"/>
            <a:endCxn id="23" idx="0"/>
          </p:cNvCxnSpPr>
          <p:nvPr/>
        </p:nvCxnSpPr>
        <p:spPr>
          <a:xfrm rot="16200000" flipH="1">
            <a:off x="2362200" y="3048000"/>
            <a:ext cx="1752600" cy="464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914400" y="3505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2133600" y="52578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130" name="TextBox 129"/>
          <p:cNvSpPr txBox="1"/>
          <p:nvPr/>
        </p:nvSpPr>
        <p:spPr>
          <a:xfrm>
            <a:off x="2514600" y="5029200"/>
            <a:ext cx="27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505200" y="4953000"/>
            <a:ext cx="27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30000" dirty="0" smtClean="0"/>
              <a:t>-</a:t>
            </a:r>
            <a:endParaRPr lang="en-US" sz="3600" baseline="30000" dirty="0"/>
          </a:p>
        </p:txBody>
      </p:sp>
    </p:spTree>
    <p:extLst>
      <p:ext uri="{BB962C8B-B14F-4D97-AF65-F5344CB8AC3E}">
        <p14:creationId xmlns:p14="http://schemas.microsoft.com/office/powerpoint/2010/main" val="151101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141</Words>
  <Application>Microsoft Office PowerPoint</Application>
  <PresentationFormat>On-screen Show (4:3)</PresentationFormat>
  <Paragraphs>79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aorton</dc:creator>
  <cp:lastModifiedBy>cludwig</cp:lastModifiedBy>
  <cp:revision>30</cp:revision>
  <dcterms:created xsi:type="dcterms:W3CDTF">2010-07-29T21:55:09Z</dcterms:created>
  <dcterms:modified xsi:type="dcterms:W3CDTF">2014-03-24T20:12:54Z</dcterms:modified>
</cp:coreProperties>
</file>