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368" r:id="rId2"/>
    <p:sldId id="299" r:id="rId3"/>
    <p:sldId id="346" r:id="rId4"/>
    <p:sldId id="367" r:id="rId5"/>
    <p:sldId id="282" r:id="rId6"/>
    <p:sldId id="347" r:id="rId7"/>
    <p:sldId id="351" r:id="rId8"/>
    <p:sldId id="283" r:id="rId9"/>
    <p:sldId id="262" r:id="rId10"/>
    <p:sldId id="263" r:id="rId11"/>
    <p:sldId id="353" r:id="rId12"/>
    <p:sldId id="345" r:id="rId13"/>
    <p:sldId id="354" r:id="rId14"/>
    <p:sldId id="316" r:id="rId15"/>
    <p:sldId id="356" r:id="rId16"/>
    <p:sldId id="355" r:id="rId17"/>
    <p:sldId id="320" r:id="rId18"/>
    <p:sldId id="340" r:id="rId19"/>
    <p:sldId id="357" r:id="rId20"/>
    <p:sldId id="358" r:id="rId21"/>
    <p:sldId id="324" r:id="rId22"/>
    <p:sldId id="325" r:id="rId23"/>
    <p:sldId id="308" r:id="rId24"/>
    <p:sldId id="326" r:id="rId25"/>
    <p:sldId id="305" r:id="rId26"/>
    <p:sldId id="359" r:id="rId27"/>
    <p:sldId id="360" r:id="rId28"/>
    <p:sldId id="342" r:id="rId29"/>
    <p:sldId id="343" r:id="rId30"/>
    <p:sldId id="327" r:id="rId31"/>
    <p:sldId id="328" r:id="rId32"/>
    <p:sldId id="329" r:id="rId33"/>
    <p:sldId id="361" r:id="rId34"/>
    <p:sldId id="331" r:id="rId35"/>
    <p:sldId id="311" r:id="rId36"/>
    <p:sldId id="292" r:id="rId37"/>
    <p:sldId id="363" r:id="rId38"/>
    <p:sldId id="362" r:id="rId39"/>
    <p:sldId id="364" r:id="rId40"/>
    <p:sldId id="366" r:id="rId41"/>
    <p:sldId id="365"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72"/>
    <a:srgbClr val="5E6A71"/>
    <a:srgbClr val="C9DD03"/>
    <a:srgbClr val="E98300"/>
    <a:srgbClr val="5826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2" d="100"/>
          <a:sy n="72" d="100"/>
        </p:scale>
        <p:origin x="-546" y="26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887174-5463-4009-BEC8-66A74B06C555}" type="datetimeFigureOut">
              <a:rPr lang="en-US" smtClean="0"/>
              <a:t>1/14/2014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04E68D-AECF-4679-B176-D3021769F6DB}" type="slidenum">
              <a:rPr lang="en-US" smtClean="0"/>
              <a:t>‹#›</a:t>
            </a:fld>
            <a:endParaRPr lang="en-US" dirty="0"/>
          </a:p>
        </p:txBody>
      </p:sp>
    </p:spTree>
    <p:extLst>
      <p:ext uri="{BB962C8B-B14F-4D97-AF65-F5344CB8AC3E}">
        <p14:creationId xmlns:p14="http://schemas.microsoft.com/office/powerpoint/2010/main" val="2395017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genome.jgi-psf.org/Thaps3"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pnas.org/content/105/5/1391/F1.expansion.htm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B39AA-0C91-4096-B145-844A2DBC00BC}" type="slidenum">
              <a:rPr lang="en-US" smtClean="0"/>
              <a:t>1</a:t>
            </a:fld>
            <a:endParaRPr lang="en-US" dirty="0"/>
          </a:p>
        </p:txBody>
      </p:sp>
    </p:spTree>
    <p:extLst>
      <p:ext uri="{BB962C8B-B14F-4D97-AF65-F5344CB8AC3E}">
        <p14:creationId xmlns:p14="http://schemas.microsoft.com/office/powerpoint/2010/main" val="3805179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B39AA-0C91-4096-B145-844A2DBC00BC}" type="slidenum">
              <a:rPr lang="en-US" smtClean="0"/>
              <a:t>11</a:t>
            </a:fld>
            <a:endParaRPr lang="en-US" dirty="0"/>
          </a:p>
        </p:txBody>
      </p:sp>
    </p:spTree>
    <p:extLst>
      <p:ext uri="{BB962C8B-B14F-4D97-AF65-F5344CB8AC3E}">
        <p14:creationId xmlns:p14="http://schemas.microsoft.com/office/powerpoint/2010/main" val="1834532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gives an example of what one</a:t>
            </a:r>
            <a:r>
              <a:rPr lang="en-US" baseline="0" dirty="0" smtClean="0"/>
              <a:t> class came up with.  Visualized using the open-source software program: Cytoscape (www.cytoscape.org).</a:t>
            </a:r>
            <a:endParaRPr lang="en-US" dirty="0"/>
          </a:p>
        </p:txBody>
      </p:sp>
      <p:sp>
        <p:nvSpPr>
          <p:cNvPr id="4" name="Slide Number Placeholder 3"/>
          <p:cNvSpPr>
            <a:spLocks noGrp="1"/>
          </p:cNvSpPr>
          <p:nvPr>
            <p:ph type="sldNum" sz="quarter" idx="10"/>
          </p:nvPr>
        </p:nvSpPr>
        <p:spPr/>
        <p:txBody>
          <a:bodyPr/>
          <a:lstStyle/>
          <a:p>
            <a:fld id="{91779BB4-4374-4695-9511-458A9BD241D9}" type="slidenum">
              <a:rPr lang="en-US" smtClean="0"/>
              <a:pPr/>
              <a:t>13</a:t>
            </a:fld>
            <a:endParaRPr lang="en-US" dirty="0"/>
          </a:p>
        </p:txBody>
      </p:sp>
    </p:spTree>
    <p:extLst>
      <p:ext uri="{BB962C8B-B14F-4D97-AF65-F5344CB8AC3E}">
        <p14:creationId xmlns:p14="http://schemas.microsoft.com/office/powerpoint/2010/main" val="2887256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B39AA-0C91-4096-B145-844A2DBC00BC}" type="slidenum">
              <a:rPr lang="en-US" smtClean="0"/>
              <a:t>15</a:t>
            </a:fld>
            <a:endParaRPr lang="en-US" dirty="0"/>
          </a:p>
        </p:txBody>
      </p:sp>
    </p:spTree>
    <p:extLst>
      <p:ext uri="{BB962C8B-B14F-4D97-AF65-F5344CB8AC3E}">
        <p14:creationId xmlns:p14="http://schemas.microsoft.com/office/powerpoint/2010/main" val="2771142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044">
              <a:defRPr/>
            </a:pPr>
            <a:r>
              <a:rPr lang="en-US" i="1" dirty="0"/>
              <a:t>Photos:  </a:t>
            </a:r>
            <a:r>
              <a:rPr lang="en-US" i="1" u="sng" dirty="0">
                <a:hlinkClick r:id="rId3"/>
              </a:rPr>
              <a:t>genome.jgi-psf.org/Thaps3</a:t>
            </a:r>
            <a:r>
              <a:rPr lang="en-US" i="1" dirty="0"/>
              <a:t>, </a:t>
            </a:r>
            <a:r>
              <a:rPr lang="en-US" i="1" u="sng" dirty="0">
                <a:hlinkClick r:id="rId4"/>
              </a:rPr>
              <a:t>www.pnas.org/content/105/5/1391/F1.expansion.html</a:t>
            </a:r>
            <a:r>
              <a:rPr lang="en-US" i="1" u="sng" dirty="0"/>
              <a:t>,</a:t>
            </a:r>
            <a:r>
              <a:rPr lang="en-US" dirty="0"/>
              <a:t> </a:t>
            </a:r>
            <a:r>
              <a:rPr lang="en-US" i="1" u="sng" dirty="0"/>
              <a:t>Duke</a:t>
            </a:r>
          </a:p>
          <a:p>
            <a:r>
              <a:rPr lang="en-US" dirty="0" smtClean="0"/>
              <a:t>As part of the process</a:t>
            </a:r>
            <a:r>
              <a:rPr lang="en-US" baseline="0" dirty="0" smtClean="0"/>
              <a:t> to decide if this requires systems study, systems thinking is required.</a:t>
            </a:r>
            <a:endParaRPr lang="en-US" dirty="0"/>
          </a:p>
        </p:txBody>
      </p:sp>
      <p:sp>
        <p:nvSpPr>
          <p:cNvPr id="4" name="Slide Number Placeholder 3"/>
          <p:cNvSpPr>
            <a:spLocks noGrp="1"/>
          </p:cNvSpPr>
          <p:nvPr>
            <p:ph type="sldNum" sz="quarter" idx="10"/>
          </p:nvPr>
        </p:nvSpPr>
        <p:spPr/>
        <p:txBody>
          <a:bodyPr/>
          <a:lstStyle/>
          <a:p>
            <a:fld id="{0D0B39AA-0C91-4096-B145-844A2DBC00BC}" type="slidenum">
              <a:rPr lang="en-US" smtClean="0"/>
              <a:t>16</a:t>
            </a:fld>
            <a:endParaRPr lang="en-US" dirty="0"/>
          </a:p>
        </p:txBody>
      </p:sp>
    </p:spTree>
    <p:extLst>
      <p:ext uri="{BB962C8B-B14F-4D97-AF65-F5344CB8AC3E}">
        <p14:creationId xmlns:p14="http://schemas.microsoft.com/office/powerpoint/2010/main" val="618890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04E68D-AECF-4679-B176-D3021769F6DB}" type="slidenum">
              <a:rPr lang="en-US" smtClean="0"/>
              <a:t>17</a:t>
            </a:fld>
            <a:endParaRPr lang="en-US" dirty="0"/>
          </a:p>
        </p:txBody>
      </p:sp>
    </p:spTree>
    <p:extLst>
      <p:ext uri="{BB962C8B-B14F-4D97-AF65-F5344CB8AC3E}">
        <p14:creationId xmlns:p14="http://schemas.microsoft.com/office/powerpoint/2010/main" val="1956016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044">
              <a:defRPr/>
            </a:pPr>
            <a:r>
              <a:rPr lang="en-US" sz="1800" dirty="0">
                <a:solidFill>
                  <a:srgbClr val="000000"/>
                </a:solidFill>
                <a:latin typeface="Arial"/>
                <a:ea typeface="Times New Roman"/>
              </a:rPr>
              <a:t>Photosynthesizing Organisms (microalgae and </a:t>
            </a:r>
            <a:r>
              <a:rPr lang="en-US" i="1" dirty="0"/>
              <a:t>organisms that take in CO</a:t>
            </a:r>
            <a:r>
              <a:rPr lang="en-US" i="1" baseline="-25000" dirty="0"/>
              <a:t>2</a:t>
            </a:r>
            <a:r>
              <a:rPr lang="en-US" i="1" dirty="0"/>
              <a:t> such as diatoms)</a:t>
            </a:r>
            <a:endParaRPr lang="en-US" sz="1800" dirty="0">
              <a:solidFill>
                <a:srgbClr val="000000"/>
              </a:solidFill>
              <a:latin typeface="Arial"/>
              <a:ea typeface="Times New Roman"/>
            </a:endParaRPr>
          </a:p>
          <a:p>
            <a:pPr defTabSz="900044">
              <a:defRPr/>
            </a:pPr>
            <a:r>
              <a:rPr lang="en-US" sz="1800" dirty="0">
                <a:solidFill>
                  <a:srgbClr val="000000"/>
                </a:solidFill>
                <a:latin typeface="Arial"/>
                <a:ea typeface="Times New Roman"/>
              </a:rPr>
              <a:t>Marine Calcifying organisms </a:t>
            </a:r>
            <a:r>
              <a:rPr lang="en-US" i="1" dirty="0">
                <a:solidFill>
                  <a:srgbClr val="000000"/>
                </a:solidFill>
                <a:latin typeface="Arial"/>
                <a:ea typeface="Times New Roman"/>
              </a:rPr>
              <a:t>(users of CO</a:t>
            </a:r>
            <a:r>
              <a:rPr lang="en-US" i="1" baseline="-25000" dirty="0">
                <a:solidFill>
                  <a:srgbClr val="000000"/>
                </a:solidFill>
                <a:latin typeface="Arial"/>
                <a:ea typeface="Times New Roman"/>
              </a:rPr>
              <a:t>2</a:t>
            </a:r>
            <a:r>
              <a:rPr lang="en-US" i="1" dirty="0">
                <a:solidFill>
                  <a:srgbClr val="000000"/>
                </a:solidFill>
                <a:latin typeface="Arial"/>
                <a:ea typeface="Times New Roman"/>
              </a:rPr>
              <a:t> and producers of CO</a:t>
            </a:r>
            <a:r>
              <a:rPr lang="en-US" i="1" baseline="-25000" dirty="0">
                <a:solidFill>
                  <a:srgbClr val="000000"/>
                </a:solidFill>
                <a:latin typeface="Arial"/>
                <a:ea typeface="Times New Roman"/>
              </a:rPr>
              <a:t>2</a:t>
            </a:r>
            <a:r>
              <a:rPr lang="en-US" i="1" dirty="0">
                <a:solidFill>
                  <a:srgbClr val="000000"/>
                </a:solidFill>
                <a:latin typeface="Arial"/>
                <a:ea typeface="Times New Roman"/>
              </a:rPr>
              <a:t> who make shells such as oysters, clams, coral, etc.)</a:t>
            </a:r>
          </a:p>
          <a:p>
            <a:pPr defTabSz="900044">
              <a:defRPr/>
            </a:pPr>
            <a:r>
              <a:rPr lang="en-US" sz="2800" dirty="0">
                <a:solidFill>
                  <a:srgbClr val="000000"/>
                </a:solidFill>
                <a:latin typeface="Arial"/>
                <a:ea typeface="Times New Roman"/>
              </a:rPr>
              <a:t>Low CO</a:t>
            </a:r>
            <a:r>
              <a:rPr lang="en-US" sz="2800" baseline="-25000" dirty="0">
                <a:solidFill>
                  <a:srgbClr val="000000"/>
                </a:solidFill>
                <a:latin typeface="Arial"/>
                <a:ea typeface="Times New Roman"/>
              </a:rPr>
              <a:t>2</a:t>
            </a:r>
            <a:r>
              <a:rPr lang="en-US" sz="2800" dirty="0">
                <a:solidFill>
                  <a:srgbClr val="000000"/>
                </a:solidFill>
                <a:latin typeface="Arial"/>
                <a:ea typeface="Times New Roman"/>
              </a:rPr>
              <a:t> Emitter </a:t>
            </a:r>
            <a:r>
              <a:rPr lang="en-US" sz="1800" i="1" dirty="0">
                <a:solidFill>
                  <a:srgbClr val="000000"/>
                </a:solidFill>
                <a:latin typeface="Arial"/>
                <a:ea typeface="Times New Roman"/>
              </a:rPr>
              <a:t>(such as Island Nations, Fisheries, etc. that rely on healthy oceans and ecosystems)</a:t>
            </a:r>
          </a:p>
          <a:p>
            <a:pPr defTabSz="900044">
              <a:defRPr/>
            </a:pPr>
            <a:r>
              <a:rPr lang="en-US" sz="3900" dirty="0">
                <a:solidFill>
                  <a:srgbClr val="000000"/>
                </a:solidFill>
                <a:latin typeface="Arial"/>
                <a:ea typeface="Times New Roman"/>
              </a:rPr>
              <a:t>High CO</a:t>
            </a:r>
            <a:r>
              <a:rPr lang="en-US" sz="3900" baseline="-25000" dirty="0">
                <a:solidFill>
                  <a:srgbClr val="000000"/>
                </a:solidFill>
                <a:latin typeface="Arial"/>
                <a:ea typeface="Times New Roman"/>
              </a:rPr>
              <a:t>2</a:t>
            </a:r>
            <a:r>
              <a:rPr lang="en-US" sz="3900" dirty="0">
                <a:solidFill>
                  <a:srgbClr val="000000"/>
                </a:solidFill>
                <a:latin typeface="Arial"/>
                <a:ea typeface="Times New Roman"/>
              </a:rPr>
              <a:t> Emitter </a:t>
            </a:r>
            <a:r>
              <a:rPr lang="en-US" sz="2800" i="1" dirty="0">
                <a:solidFill>
                  <a:srgbClr val="000000"/>
                </a:solidFill>
                <a:latin typeface="Arial"/>
                <a:ea typeface="Times New Roman"/>
              </a:rPr>
              <a:t>(such as industry giants, industrialized nations, etc. that rely on using and producing this type of energy)</a:t>
            </a:r>
            <a:endParaRPr lang="en-US" sz="2800" dirty="0">
              <a:latin typeface="Times New Roman"/>
              <a:ea typeface="Times New Roman"/>
            </a:endParaRPr>
          </a:p>
          <a:p>
            <a:pPr lvl="1"/>
            <a:r>
              <a:rPr lang="en-US" dirty="0" smtClean="0"/>
              <a:t>Marine calcifying organisms which are predicted to suffer dramatically</a:t>
            </a:r>
          </a:p>
          <a:p>
            <a:pPr lvl="1"/>
            <a:r>
              <a:rPr lang="en-US" dirty="0" smtClean="0"/>
              <a:t>Marine photosynthesizing organisms, specifically diatoms, which may play a role in CO</a:t>
            </a:r>
            <a:r>
              <a:rPr lang="en-US" baseline="-25000" dirty="0" smtClean="0"/>
              <a:t>2</a:t>
            </a:r>
            <a:r>
              <a:rPr lang="en-US" dirty="0" smtClean="0"/>
              <a:t> sequestering and will likely increase growth in a high CO</a:t>
            </a:r>
            <a:r>
              <a:rPr lang="en-US" baseline="-25000" dirty="0" smtClean="0"/>
              <a:t>2 </a:t>
            </a:r>
            <a:r>
              <a:rPr lang="en-US" dirty="0" smtClean="0"/>
              <a:t>environment</a:t>
            </a:r>
          </a:p>
          <a:p>
            <a:pPr lvl="1"/>
            <a:r>
              <a:rPr lang="en-US" dirty="0" smtClean="0"/>
              <a:t>Island nations and populations which largely depend on ecosystem services that will be threatened by ocean acidification</a:t>
            </a:r>
            <a:endParaRPr lang="en-US" b="1" dirty="0" smtClean="0"/>
          </a:p>
          <a:p>
            <a:endParaRPr lang="en-US" dirty="0" smtClean="0"/>
          </a:p>
          <a:p>
            <a:pPr defTabSz="900044">
              <a:defRPr/>
            </a:pPr>
            <a:endParaRPr lang="en-US" sz="1800" dirty="0">
              <a:latin typeface="Times New Roman"/>
              <a:ea typeface="Times New Roman"/>
            </a:endParaRPr>
          </a:p>
          <a:p>
            <a:endParaRPr lang="en-US" dirty="0"/>
          </a:p>
        </p:txBody>
      </p:sp>
      <p:sp>
        <p:nvSpPr>
          <p:cNvPr id="4" name="Slide Number Placeholder 3"/>
          <p:cNvSpPr>
            <a:spLocks noGrp="1"/>
          </p:cNvSpPr>
          <p:nvPr>
            <p:ph type="sldNum" sz="quarter" idx="10"/>
          </p:nvPr>
        </p:nvSpPr>
        <p:spPr/>
        <p:txBody>
          <a:bodyPr/>
          <a:lstStyle/>
          <a:p>
            <a:fld id="{0D0B39AA-0C91-4096-B145-844A2DBC00BC}" type="slidenum">
              <a:rPr lang="en-US" smtClean="0"/>
              <a:t>19</a:t>
            </a:fld>
            <a:endParaRPr lang="en-US" dirty="0"/>
          </a:p>
        </p:txBody>
      </p:sp>
    </p:spTree>
    <p:extLst>
      <p:ext uri="{BB962C8B-B14F-4D97-AF65-F5344CB8AC3E}">
        <p14:creationId xmlns:p14="http://schemas.microsoft.com/office/powerpoint/2010/main" val="261538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779BB4-4374-4695-9511-458A9BD241D9}" type="slidenum">
              <a:rPr lang="en-US" smtClean="0"/>
              <a:pPr/>
              <a:t>20</a:t>
            </a:fld>
            <a:endParaRPr lang="en-US" dirty="0"/>
          </a:p>
        </p:txBody>
      </p:sp>
    </p:spTree>
    <p:extLst>
      <p:ext uri="{BB962C8B-B14F-4D97-AF65-F5344CB8AC3E}">
        <p14:creationId xmlns:p14="http://schemas.microsoft.com/office/powerpoint/2010/main" val="1475950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779BB4-4374-4695-9511-458A9BD241D9}" type="slidenum">
              <a:rPr lang="en-US" smtClean="0"/>
              <a:pPr/>
              <a:t>22</a:t>
            </a:fld>
            <a:endParaRPr lang="en-US" dirty="0"/>
          </a:p>
        </p:txBody>
      </p:sp>
    </p:spTree>
    <p:extLst>
      <p:ext uri="{BB962C8B-B14F-4D97-AF65-F5344CB8AC3E}">
        <p14:creationId xmlns:p14="http://schemas.microsoft.com/office/powerpoint/2010/main" val="709016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779BB4-4374-4695-9511-458A9BD241D9}" type="slidenum">
              <a:rPr lang="en-US" smtClean="0"/>
              <a:pPr/>
              <a:t>24</a:t>
            </a:fld>
            <a:endParaRPr lang="en-US" dirty="0"/>
          </a:p>
        </p:txBody>
      </p:sp>
    </p:spTree>
    <p:extLst>
      <p:ext uri="{BB962C8B-B14F-4D97-AF65-F5344CB8AC3E}">
        <p14:creationId xmlns:p14="http://schemas.microsoft.com/office/powerpoint/2010/main" val="3365975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779BB4-4374-4695-9511-458A9BD241D9}" type="slidenum">
              <a:rPr lang="en-US" smtClean="0"/>
              <a:pPr/>
              <a:t>26</a:t>
            </a:fld>
            <a:endParaRPr lang="en-US" dirty="0"/>
          </a:p>
        </p:txBody>
      </p:sp>
    </p:spTree>
    <p:extLst>
      <p:ext uri="{BB962C8B-B14F-4D97-AF65-F5344CB8AC3E}">
        <p14:creationId xmlns:p14="http://schemas.microsoft.com/office/powerpoint/2010/main" val="163516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14C3B00-7380-4F22-B6D2-34C8B598B980}"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B39AA-0C91-4096-B145-844A2DBC00BC}" type="slidenum">
              <a:rPr lang="en-US" smtClean="0"/>
              <a:t>27</a:t>
            </a:fld>
            <a:endParaRPr lang="en-US" dirty="0"/>
          </a:p>
        </p:txBody>
      </p:sp>
    </p:spTree>
    <p:extLst>
      <p:ext uri="{BB962C8B-B14F-4D97-AF65-F5344CB8AC3E}">
        <p14:creationId xmlns:p14="http://schemas.microsoft.com/office/powerpoint/2010/main" val="1363418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779BB4-4374-4695-9511-458A9BD241D9}" type="slidenum">
              <a:rPr lang="en-US" smtClean="0"/>
              <a:pPr/>
              <a:t>30</a:t>
            </a:fld>
            <a:endParaRPr lang="en-US" dirty="0"/>
          </a:p>
        </p:txBody>
      </p:sp>
    </p:spTree>
    <p:extLst>
      <p:ext uri="{BB962C8B-B14F-4D97-AF65-F5344CB8AC3E}">
        <p14:creationId xmlns:p14="http://schemas.microsoft.com/office/powerpoint/2010/main" val="151219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Arrows show</a:t>
            </a:r>
            <a:r>
              <a:rPr lang="en-US" baseline="0" dirty="0" smtClean="0"/>
              <a:t> what students might fill in.</a:t>
            </a:r>
            <a:endParaRPr lang="en-US" dirty="0"/>
          </a:p>
        </p:txBody>
      </p:sp>
      <p:sp>
        <p:nvSpPr>
          <p:cNvPr id="4" name="Slide Number Placeholder 3"/>
          <p:cNvSpPr>
            <a:spLocks noGrp="1"/>
          </p:cNvSpPr>
          <p:nvPr>
            <p:ph type="sldNum" sz="quarter" idx="10"/>
          </p:nvPr>
        </p:nvSpPr>
        <p:spPr/>
        <p:txBody>
          <a:bodyPr/>
          <a:lstStyle/>
          <a:p>
            <a:fld id="{91779BB4-4374-4695-9511-458A9BD241D9}" type="slidenum">
              <a:rPr lang="en-US" smtClean="0"/>
              <a:pPr/>
              <a:t>31</a:t>
            </a:fld>
            <a:endParaRPr lang="en-US" dirty="0"/>
          </a:p>
        </p:txBody>
      </p:sp>
    </p:spTree>
    <p:extLst>
      <p:ext uri="{BB962C8B-B14F-4D97-AF65-F5344CB8AC3E}">
        <p14:creationId xmlns:p14="http://schemas.microsoft.com/office/powerpoint/2010/main" val="3108317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Arrows show what students might fill in</a:t>
            </a:r>
            <a:endParaRPr lang="en-US" dirty="0"/>
          </a:p>
        </p:txBody>
      </p:sp>
      <p:sp>
        <p:nvSpPr>
          <p:cNvPr id="4" name="Slide Number Placeholder 3"/>
          <p:cNvSpPr>
            <a:spLocks noGrp="1"/>
          </p:cNvSpPr>
          <p:nvPr>
            <p:ph type="sldNum" sz="quarter" idx="10"/>
          </p:nvPr>
        </p:nvSpPr>
        <p:spPr/>
        <p:txBody>
          <a:bodyPr/>
          <a:lstStyle/>
          <a:p>
            <a:fld id="{91779BB4-4374-4695-9511-458A9BD241D9}" type="slidenum">
              <a:rPr lang="en-US" smtClean="0"/>
              <a:pPr/>
              <a:t>32</a:t>
            </a:fld>
            <a:endParaRPr lang="en-US" dirty="0"/>
          </a:p>
        </p:txBody>
      </p:sp>
    </p:spTree>
    <p:extLst>
      <p:ext uri="{BB962C8B-B14F-4D97-AF65-F5344CB8AC3E}">
        <p14:creationId xmlns:p14="http://schemas.microsoft.com/office/powerpoint/2010/main" val="3807711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B39AA-0C91-4096-B145-844A2DBC00BC}" type="slidenum">
              <a:rPr lang="en-US" smtClean="0"/>
              <a:t>33</a:t>
            </a:fld>
            <a:endParaRPr lang="en-US" dirty="0"/>
          </a:p>
        </p:txBody>
      </p:sp>
    </p:spTree>
    <p:extLst>
      <p:ext uri="{BB962C8B-B14F-4D97-AF65-F5344CB8AC3E}">
        <p14:creationId xmlns:p14="http://schemas.microsoft.com/office/powerpoint/2010/main" val="1169495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Flow Chart</a:t>
            </a:r>
            <a:r>
              <a:rPr lang="en-US" baseline="0" dirty="0" smtClean="0"/>
              <a:t> </a:t>
            </a:r>
            <a:r>
              <a:rPr lang="en-US" baseline="0" dirty="0" smtClean="0"/>
              <a:t>on website </a:t>
            </a:r>
            <a:r>
              <a:rPr lang="en-US" baseline="0" dirty="0" smtClean="0"/>
              <a:t>for zooming in and following the lesson </a:t>
            </a:r>
            <a:r>
              <a:rPr lang="en-US" baseline="0" dirty="0" smtClean="0"/>
              <a:t>sequences.  Lessons may be completed as a 3-5 week unit or individually.</a:t>
            </a:r>
            <a:endParaRPr lang="en-US" dirty="0"/>
          </a:p>
        </p:txBody>
      </p:sp>
      <p:sp>
        <p:nvSpPr>
          <p:cNvPr id="4" name="Slide Number Placeholder 3"/>
          <p:cNvSpPr>
            <a:spLocks noGrp="1"/>
          </p:cNvSpPr>
          <p:nvPr>
            <p:ph type="sldNum" sz="quarter" idx="10"/>
          </p:nvPr>
        </p:nvSpPr>
        <p:spPr/>
        <p:txBody>
          <a:bodyPr/>
          <a:lstStyle/>
          <a:p>
            <a:fld id="{91779BB4-4374-4695-9511-458A9BD241D9}" type="slidenum">
              <a:rPr lang="en-US" smtClean="0"/>
              <a:pPr/>
              <a:t>36</a:t>
            </a:fld>
            <a:endParaRPr lang="en-US" dirty="0"/>
          </a:p>
        </p:txBody>
      </p:sp>
    </p:spTree>
    <p:extLst>
      <p:ext uri="{BB962C8B-B14F-4D97-AF65-F5344CB8AC3E}">
        <p14:creationId xmlns:p14="http://schemas.microsoft.com/office/powerpoint/2010/main" val="822604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B39AA-0C91-4096-B145-844A2DBC00BC}" type="slidenum">
              <a:rPr lang="en-US" smtClean="0"/>
              <a:t>38</a:t>
            </a:fld>
            <a:endParaRPr lang="en-US" dirty="0"/>
          </a:p>
        </p:txBody>
      </p:sp>
    </p:spTree>
    <p:extLst>
      <p:ext uri="{BB962C8B-B14F-4D97-AF65-F5344CB8AC3E}">
        <p14:creationId xmlns:p14="http://schemas.microsoft.com/office/powerpoint/2010/main" val="2601217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779BB4-4374-4695-9511-458A9BD241D9}" type="slidenum">
              <a:rPr lang="en-US" smtClean="0"/>
              <a:pPr/>
              <a:t>39</a:t>
            </a:fld>
            <a:endParaRPr lang="en-US" dirty="0"/>
          </a:p>
        </p:txBody>
      </p:sp>
    </p:spTree>
    <p:extLst>
      <p:ext uri="{BB962C8B-B14F-4D97-AF65-F5344CB8AC3E}">
        <p14:creationId xmlns:p14="http://schemas.microsoft.com/office/powerpoint/2010/main" val="3656285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B39AA-0C91-4096-B145-844A2DBC00BC}" type="slidenum">
              <a:rPr lang="en-US" smtClean="0"/>
              <a:t>3</a:t>
            </a:fld>
            <a:endParaRPr lang="en-US" dirty="0"/>
          </a:p>
        </p:txBody>
      </p:sp>
    </p:spTree>
    <p:extLst>
      <p:ext uri="{BB962C8B-B14F-4D97-AF65-F5344CB8AC3E}">
        <p14:creationId xmlns:p14="http://schemas.microsoft.com/office/powerpoint/2010/main" val="252019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779BB4-4374-4695-9511-458A9BD241D9}" type="slidenum">
              <a:rPr lang="en-US" smtClean="0"/>
              <a:pPr/>
              <a:t>5</a:t>
            </a:fld>
            <a:endParaRPr lang="en-US" dirty="0"/>
          </a:p>
        </p:txBody>
      </p:sp>
    </p:spTree>
    <p:extLst>
      <p:ext uri="{BB962C8B-B14F-4D97-AF65-F5344CB8AC3E}">
        <p14:creationId xmlns:p14="http://schemas.microsoft.com/office/powerpoint/2010/main" val="1859602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65" rtl="0" eaLnBrk="1" fontAlgn="auto" latinLnBrk="0" hangingPunct="1">
              <a:lnSpc>
                <a:spcPct val="100000"/>
              </a:lnSpc>
              <a:spcBef>
                <a:spcPts val="0"/>
              </a:spcBef>
              <a:spcAft>
                <a:spcPts val="0"/>
              </a:spcAft>
              <a:buClrTx/>
              <a:buSzTx/>
              <a:buFontTx/>
              <a:buNone/>
              <a:tabLst/>
              <a:defRPr/>
            </a:pPr>
            <a:r>
              <a:rPr lang="en-US" dirty="0" smtClean="0"/>
              <a:t>http://www.youtube.com/watch?feature=player_embedded&amp;v=vA7tfz3k_9A</a:t>
            </a:r>
          </a:p>
          <a:p>
            <a:pPr defTabSz="914265">
              <a:defRPr/>
            </a:pPr>
            <a:r>
              <a:rPr lang="en-US" dirty="0" smtClean="0">
                <a:latin typeface="Arial" pitchFamily="34" charset="0"/>
                <a:cs typeface="Arial" pitchFamily="34" charset="0"/>
              </a:rPr>
              <a:t> From Dr. Chris</a:t>
            </a:r>
            <a:r>
              <a:rPr lang="en-US" baseline="0" dirty="0" smtClean="0">
                <a:latin typeface="Arial" pitchFamily="34" charset="0"/>
                <a:cs typeface="Arial" pitchFamily="34" charset="0"/>
              </a:rPr>
              <a:t> Sabine, OA expert:  </a:t>
            </a:r>
            <a:r>
              <a:rPr lang="en-US" dirty="0" smtClean="0"/>
              <a:t>There is growing evidence that human release of carbon dioxide will have a profound impact on marine ecosystems…we as a society must decide if we are willing to accept these changes or if we are prepared to modify our ways to minimize these impacts.</a:t>
            </a:r>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0D0B39AA-0C91-4096-B145-844A2DBC00BC}" type="slidenum">
              <a:rPr lang="en-US" smtClean="0"/>
              <a:t>6</a:t>
            </a:fld>
            <a:endParaRPr lang="en-US" dirty="0"/>
          </a:p>
        </p:txBody>
      </p:sp>
    </p:spTree>
    <p:extLst>
      <p:ext uri="{BB962C8B-B14F-4D97-AF65-F5344CB8AC3E}">
        <p14:creationId xmlns:p14="http://schemas.microsoft.com/office/powerpoint/2010/main" val="1592661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current research as follows our expertise.  This is the base, but we connect</a:t>
            </a:r>
            <a:r>
              <a:rPr lang="en-US" baseline="0" dirty="0" smtClean="0"/>
              <a:t> to all of the work others are doing.</a:t>
            </a:r>
            <a:endParaRPr lang="en-US" dirty="0"/>
          </a:p>
        </p:txBody>
      </p:sp>
      <p:sp>
        <p:nvSpPr>
          <p:cNvPr id="4" name="Slide Number Placeholder 3"/>
          <p:cNvSpPr>
            <a:spLocks noGrp="1"/>
          </p:cNvSpPr>
          <p:nvPr>
            <p:ph type="sldNum" sz="quarter" idx="10"/>
          </p:nvPr>
        </p:nvSpPr>
        <p:spPr/>
        <p:txBody>
          <a:bodyPr/>
          <a:lstStyle/>
          <a:p>
            <a:fld id="{0D0B39AA-0C91-4096-B145-844A2DBC00BC}" type="slidenum">
              <a:rPr lang="en-US" smtClean="0"/>
              <a:t>7</a:t>
            </a:fld>
            <a:endParaRPr lang="en-US" dirty="0"/>
          </a:p>
        </p:txBody>
      </p:sp>
    </p:spTree>
    <p:extLst>
      <p:ext uri="{BB962C8B-B14F-4D97-AF65-F5344CB8AC3E}">
        <p14:creationId xmlns:p14="http://schemas.microsoft.com/office/powerpoint/2010/main" val="3346205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779BB4-4374-4695-9511-458A9BD241D9}" type="slidenum">
              <a:rPr lang="en-US" smtClean="0"/>
              <a:pPr/>
              <a:t>8</a:t>
            </a:fld>
            <a:endParaRPr lang="en-US" dirty="0"/>
          </a:p>
        </p:txBody>
      </p:sp>
    </p:spTree>
    <p:extLst>
      <p:ext uri="{BB962C8B-B14F-4D97-AF65-F5344CB8AC3E}">
        <p14:creationId xmlns:p14="http://schemas.microsoft.com/office/powerpoint/2010/main" val="2887256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2E7DFA-CE7B-473B-9249-EA917BFCE5CE}"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2E7DFA-CE7B-473B-9249-EA917BFCE5CE}"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 name="Rectangle 16"/>
          <p:cNvSpPr/>
          <p:nvPr/>
        </p:nvSpPr>
        <p:spPr>
          <a:xfrm>
            <a:off x="0" y="0"/>
            <a:ext cx="228600" cy="6858000"/>
          </a:xfrm>
          <a:prstGeom prst="rect">
            <a:avLst/>
          </a:prstGeom>
          <a:solidFill>
            <a:srgbClr val="E9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2130425"/>
            <a:ext cx="7772400" cy="1470025"/>
          </a:xfrm>
        </p:spPr>
        <p:txBody>
          <a:bodyPr>
            <a:normAutofit/>
          </a:bodyPr>
          <a:lstStyle>
            <a:lvl1pPr>
              <a:defRPr sz="3600">
                <a:solidFill>
                  <a:srgbClr val="003F72"/>
                </a:solidFill>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a:solidFill>
                  <a:srgbClr val="5E6A7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10" name="Picture 9" descr="Logo_Transparent.png"/>
          <p:cNvPicPr>
            <a:picLocks noChangeAspect="1"/>
          </p:cNvPicPr>
          <p:nvPr/>
        </p:nvPicPr>
        <p:blipFill>
          <a:blip r:embed="rId2" cstate="print"/>
          <a:stretch>
            <a:fillRect/>
          </a:stretch>
        </p:blipFill>
        <p:spPr>
          <a:xfrm>
            <a:off x="6553200" y="5791200"/>
            <a:ext cx="2362200" cy="917764"/>
          </a:xfrm>
          <a:prstGeom prst="rect">
            <a:avLst/>
          </a:prstGeom>
        </p:spPr>
      </p:pic>
      <p:pic>
        <p:nvPicPr>
          <p:cNvPr id="9" name="Picture 8" descr="Signature_Green_Transparent.png"/>
          <p:cNvPicPr>
            <a:picLocks noChangeAspect="1"/>
          </p:cNvPicPr>
          <p:nvPr/>
        </p:nvPicPr>
        <p:blipFill>
          <a:blip r:embed="rId3" cstate="print"/>
          <a:stretch>
            <a:fillRect/>
          </a:stretch>
        </p:blipFill>
        <p:spPr>
          <a:xfrm>
            <a:off x="7924800" y="228600"/>
            <a:ext cx="824924" cy="9144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D8B4E6-5A92-4D6B-8053-3F13049256AA}" type="datetimeFigureOut">
              <a:rPr lang="en-US" smtClean="0"/>
              <a:t>1/14/2014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C0B526-DC3C-4FBC-BD22-8026E88401A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D8B4E6-5A92-4D6B-8053-3F13049256AA}" type="datetimeFigureOut">
              <a:rPr lang="en-US" smtClean="0"/>
              <a:t>1/14/2014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C0B526-DC3C-4FBC-BD22-8026E88401A2}"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D8B4E6-5A92-4D6B-8053-3F13049256AA}" type="datetimeFigureOut">
              <a:rPr lang="en-US" smtClean="0"/>
              <a:t>1/14/2014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1C0B526-DC3C-4FBC-BD22-8026E88401A2}"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003F72"/>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5E6A71"/>
                </a:solidFill>
                <a:latin typeface="Arial" pitchFamily="34" charset="0"/>
                <a:cs typeface="Arial" pitchFamily="34" charset="0"/>
              </a:defRPr>
            </a:lvl1pPr>
            <a:lvl2pPr>
              <a:defRPr>
                <a:solidFill>
                  <a:srgbClr val="5E6A71"/>
                </a:solidFill>
                <a:latin typeface="Arial" pitchFamily="34" charset="0"/>
                <a:cs typeface="Arial" pitchFamily="34" charset="0"/>
              </a:defRPr>
            </a:lvl2pPr>
            <a:lvl3pPr>
              <a:defRPr>
                <a:solidFill>
                  <a:srgbClr val="5E6A71"/>
                </a:solidFill>
                <a:latin typeface="Arial" pitchFamily="34" charset="0"/>
                <a:cs typeface="Arial" pitchFamily="34" charset="0"/>
              </a:defRPr>
            </a:lvl3pPr>
            <a:lvl4pPr>
              <a:defRPr>
                <a:solidFill>
                  <a:srgbClr val="5E6A71"/>
                </a:solidFill>
                <a:latin typeface="Arial" pitchFamily="34" charset="0"/>
                <a:cs typeface="Arial" pitchFamily="34" charset="0"/>
              </a:defRPr>
            </a:lvl4pPr>
            <a:lvl5pPr>
              <a:defRPr>
                <a:solidFill>
                  <a:srgbClr val="5E6A7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p:nvSpPr>
        <p:spPr>
          <a:xfrm>
            <a:off x="0" y="0"/>
            <a:ext cx="228600" cy="6858000"/>
          </a:xfrm>
          <a:prstGeom prst="rect">
            <a:avLst/>
          </a:prstGeom>
          <a:solidFill>
            <a:srgbClr val="E9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ignature_Green_Transparent.png"/>
          <p:cNvPicPr>
            <a:picLocks noChangeAspect="1"/>
          </p:cNvPicPr>
          <p:nvPr/>
        </p:nvPicPr>
        <p:blipFill>
          <a:blip r:embed="rId2" cstate="print"/>
          <a:stretch>
            <a:fillRect/>
          </a:stretch>
        </p:blipFill>
        <p:spPr>
          <a:xfrm>
            <a:off x="7924800" y="228600"/>
            <a:ext cx="824924" cy="914400"/>
          </a:xfrm>
          <a:prstGeom prst="rect">
            <a:avLst/>
          </a:prstGeom>
        </p:spPr>
      </p:pic>
      <p:pic>
        <p:nvPicPr>
          <p:cNvPr id="11" name="Picture 10" descr="Logo_Transparent.png"/>
          <p:cNvPicPr>
            <a:picLocks noChangeAspect="1"/>
          </p:cNvPicPr>
          <p:nvPr/>
        </p:nvPicPr>
        <p:blipFill>
          <a:blip r:embed="rId3" cstate="print"/>
          <a:stretch>
            <a:fillRect/>
          </a:stretch>
        </p:blipFill>
        <p:spPr>
          <a:xfrm>
            <a:off x="7086600" y="6096000"/>
            <a:ext cx="1765156" cy="6858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D8B4E6-5A92-4D6B-8053-3F13049256AA}" type="datetimeFigureOut">
              <a:rPr lang="en-US" smtClean="0"/>
              <a:t>1/14/2014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C0B526-DC3C-4FBC-BD22-8026E88401A2}"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D8B4E6-5A92-4D6B-8053-3F13049256AA}" type="datetimeFigureOut">
              <a:rPr lang="en-US" smtClean="0"/>
              <a:t>1/14/2014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C0B526-DC3C-4FBC-BD22-8026E88401A2}"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D8B4E6-5A92-4D6B-8053-3F13049256AA}" type="datetimeFigureOut">
              <a:rPr lang="en-US" smtClean="0"/>
              <a:t>1/14/2014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1C0B526-DC3C-4FBC-BD22-8026E88401A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D8B4E6-5A92-4D6B-8053-3F13049256AA}" type="datetimeFigureOut">
              <a:rPr lang="en-US" smtClean="0"/>
              <a:t>1/14/2014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1C0B526-DC3C-4FBC-BD22-8026E88401A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8B4E6-5A92-4D6B-8053-3F13049256AA}" type="datetimeFigureOut">
              <a:rPr lang="en-US" smtClean="0"/>
              <a:t>1/14/2014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1C0B526-DC3C-4FBC-BD22-8026E88401A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D8B4E6-5A92-4D6B-8053-3F13049256AA}" type="datetimeFigureOut">
              <a:rPr lang="en-US" smtClean="0"/>
              <a:t>1/14/2014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C0B526-DC3C-4FBC-BD22-8026E88401A2}"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D8B4E6-5A92-4D6B-8053-3F13049256AA}" type="datetimeFigureOut">
              <a:rPr lang="en-US" smtClean="0"/>
              <a:t>1/14/2014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C0B526-DC3C-4FBC-BD22-8026E88401A2}"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8B4E6-5A92-4D6B-8053-3F13049256AA}" type="datetimeFigureOut">
              <a:rPr lang="en-US" smtClean="0"/>
              <a:t>1/14/2014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0B526-DC3C-4FBC-BD22-8026E88401A2}"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8.png"/><Relationship Id="rId7" Type="http://schemas.openxmlformats.org/officeDocument/2006/relationships/image" Target="../media/image32.w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slides/_rels/slide31.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8.png"/><Relationship Id="rId7" Type="http://schemas.openxmlformats.org/officeDocument/2006/relationships/image" Target="../media/image32.w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wmf"/><Relationship Id="rId4" Type="http://schemas.openxmlformats.org/officeDocument/2006/relationships/image" Target="../media/image34.wmf"/></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surveymonkey.com/s/X8VSZJS" TargetMode="External"/><Relationship Id="rId2" Type="http://schemas.openxmlformats.org/officeDocument/2006/relationships/hyperlink" Target="https://www.surveymonkey.com/s/XKSW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baliga.systemsbiology.net/"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esrl.noaa.gov/gmd/ccgg/trends/history.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pnas.org/content/105/5/1391/F1.expansion.html" TargetMode="External"/><Relationship Id="rId5" Type="http://schemas.openxmlformats.org/officeDocument/2006/relationships/hyperlink" Target="http://genome.jgi-psf.org/Thaps3" TargetMode="Externa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hyperlink" Target="http://baliga.systemsbiology.net/drupal/education/?q=content/ecological-networks-cours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470025"/>
          </a:xfrm>
        </p:spPr>
        <p:txBody>
          <a:bodyPr>
            <a:normAutofit fontScale="90000"/>
          </a:bodyPr>
          <a:lstStyle/>
          <a:p>
            <a:r>
              <a:rPr lang="en-US" b="1" dirty="0"/>
              <a:t>Bringing critical systems thinking to high school students through ocean acidification research</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245" t="14371" r="9268" b="17785"/>
          <a:stretch/>
        </p:blipFill>
        <p:spPr>
          <a:xfrm>
            <a:off x="2590800" y="76200"/>
            <a:ext cx="3962400" cy="1563329"/>
          </a:xfrm>
          <a:prstGeom prst="rect">
            <a:avLst/>
          </a:prstGeom>
        </p:spPr>
      </p:pic>
      <p:sp>
        <p:nvSpPr>
          <p:cNvPr id="7" name="TextBox 6"/>
          <p:cNvSpPr txBox="1"/>
          <p:nvPr/>
        </p:nvSpPr>
        <p:spPr>
          <a:xfrm>
            <a:off x="914400" y="4191000"/>
            <a:ext cx="7391400" cy="523220"/>
          </a:xfrm>
          <a:prstGeom prst="rect">
            <a:avLst/>
          </a:prstGeom>
          <a:noFill/>
        </p:spPr>
        <p:txBody>
          <a:bodyPr wrap="square" rtlCol="0">
            <a:spAutoFit/>
          </a:bodyPr>
          <a:lstStyle/>
          <a:p>
            <a:pPr algn="ctr"/>
            <a:r>
              <a:rPr lang="en-US" sz="2800" dirty="0" smtClean="0">
                <a:solidFill>
                  <a:schemeClr val="tx1">
                    <a:lumMod val="75000"/>
                    <a:lumOff val="25000"/>
                  </a:schemeClr>
                </a:solidFill>
                <a:latin typeface="Arial" panose="020B0604020202020204" pitchFamily="34" charset="0"/>
                <a:cs typeface="Arial" panose="020B0604020202020204" pitchFamily="34" charset="0"/>
              </a:rPr>
              <a:t>An overview for high school teachers</a:t>
            </a:r>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084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582608"/>
                </a:solidFill>
              </a:rPr>
              <a:t>EcoNet Lesson 2:  Motivation to use tools to solve problems</a:t>
            </a:r>
            <a:endParaRPr lang="en-US" sz="3200" dirty="0">
              <a:solidFill>
                <a:srgbClr val="582608"/>
              </a:solidFill>
            </a:endParaRPr>
          </a:p>
        </p:txBody>
      </p:sp>
      <p:pic>
        <p:nvPicPr>
          <p:cNvPr id="4" name="Picture 3" descr="cell_phone_figure.jpg"/>
          <p:cNvPicPr>
            <a:picLocks noChangeAspect="1"/>
          </p:cNvPicPr>
          <p:nvPr/>
        </p:nvPicPr>
        <p:blipFill>
          <a:blip r:embed="rId3" cstate="print"/>
          <a:stretch>
            <a:fillRect/>
          </a:stretch>
        </p:blipFill>
        <p:spPr>
          <a:xfrm>
            <a:off x="0" y="1400056"/>
            <a:ext cx="9144000" cy="4057888"/>
          </a:xfrm>
          <a:prstGeom prst="rect">
            <a:avLst/>
          </a:prstGeom>
        </p:spPr>
      </p:pic>
    </p:spTree>
    <p:extLst>
      <p:ext uri="{BB962C8B-B14F-4D97-AF65-F5344CB8AC3E}">
        <p14:creationId xmlns:p14="http://schemas.microsoft.com/office/powerpoint/2010/main" val="29257848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1675" y="0"/>
            <a:ext cx="5299364" cy="6858000"/>
          </a:xfrm>
          <a:prstGeom prst="rect">
            <a:avLst/>
          </a:prstGeom>
        </p:spPr>
      </p:pic>
      <p:sp>
        <p:nvSpPr>
          <p:cNvPr id="5" name="Title 4"/>
          <p:cNvSpPr>
            <a:spLocks noGrp="1"/>
          </p:cNvSpPr>
          <p:nvPr>
            <p:ph type="title"/>
          </p:nvPr>
        </p:nvSpPr>
        <p:spPr>
          <a:xfrm>
            <a:off x="457200" y="304800"/>
            <a:ext cx="3886200" cy="6019800"/>
          </a:xfrm>
        </p:spPr>
        <p:txBody>
          <a:bodyPr>
            <a:noAutofit/>
          </a:bodyPr>
          <a:lstStyle/>
          <a:p>
            <a:r>
              <a:rPr lang="en-US" sz="2400" dirty="0" smtClean="0">
                <a:solidFill>
                  <a:schemeClr val="tx1"/>
                </a:solidFill>
              </a:rPr>
              <a:t>We know that </a:t>
            </a:r>
            <a:r>
              <a:rPr lang="en-US" sz="2400" dirty="0" smtClean="0"/>
              <a:t>systems </a:t>
            </a:r>
            <a:r>
              <a:rPr lang="en-US" sz="2400" dirty="0" smtClean="0"/>
              <a:t>thinking enables behavioral </a:t>
            </a:r>
            <a:r>
              <a:rPr lang="en-US" sz="2400" dirty="0" smtClean="0"/>
              <a:t>change.  </a:t>
            </a:r>
            <a:br>
              <a:rPr lang="en-US" sz="2400" dirty="0" smtClean="0"/>
            </a:br>
            <a:r>
              <a:rPr lang="en-US" sz="2400" dirty="0"/>
              <a:t/>
            </a:r>
            <a:br>
              <a:rPr lang="en-US" sz="2400" dirty="0"/>
            </a:br>
            <a:r>
              <a:rPr lang="en-US" sz="2400" dirty="0" smtClean="0">
                <a:solidFill>
                  <a:schemeClr val="tx1"/>
                </a:solidFill>
              </a:rPr>
              <a:t>The cell phone and </a:t>
            </a:r>
            <a:r>
              <a:rPr lang="en-US" sz="2400" dirty="0" err="1" smtClean="0">
                <a:solidFill>
                  <a:schemeClr val="tx1"/>
                </a:solidFill>
              </a:rPr>
              <a:t>cytoscape</a:t>
            </a:r>
            <a:r>
              <a:rPr lang="en-US" sz="2400" dirty="0" smtClean="0">
                <a:solidFill>
                  <a:schemeClr val="tx1"/>
                </a:solidFill>
              </a:rPr>
              <a:t> lessons help build systems thinking skills and can be applied in many contexts throughout the year. </a:t>
            </a:r>
            <a:br>
              <a:rPr lang="en-US" sz="2400" dirty="0" smtClean="0">
                <a:solidFill>
                  <a:schemeClr val="tx1"/>
                </a:solidFill>
              </a:rPr>
            </a:br>
            <a:r>
              <a:rPr lang="en-US" sz="2400" dirty="0">
                <a:solidFill>
                  <a:schemeClr val="tx1"/>
                </a:solidFill>
              </a:rPr>
              <a:t/>
            </a:r>
            <a:br>
              <a:rPr lang="en-US" sz="2400" dirty="0">
                <a:solidFill>
                  <a:schemeClr val="tx1"/>
                </a:solidFill>
              </a:rPr>
            </a:br>
            <a:r>
              <a:rPr lang="en-US" sz="2400" dirty="0" smtClean="0">
                <a:solidFill>
                  <a:schemeClr val="tx1"/>
                </a:solidFill>
              </a:rPr>
              <a:t>When teachers complete the OA lessons with these two prior lessons, students’ learning is greatly enhanced for each of the following lessons.</a:t>
            </a:r>
            <a:endParaRPr lang="en-US" sz="2400" dirty="0">
              <a:solidFill>
                <a:schemeClr val="tx1"/>
              </a:solidFill>
            </a:endParaRPr>
          </a:p>
        </p:txBody>
      </p:sp>
      <p:sp>
        <p:nvSpPr>
          <p:cNvPr id="2" name="TextBox 1"/>
          <p:cNvSpPr txBox="1"/>
          <p:nvPr/>
        </p:nvSpPr>
        <p:spPr>
          <a:xfrm>
            <a:off x="6096000" y="6477000"/>
            <a:ext cx="307503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Poster:  Waters Foundation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41951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 introduce the </a:t>
            </a:r>
            <a:r>
              <a:rPr lang="en-US" dirty="0" smtClean="0"/>
              <a:t>module – there are many possibilities</a:t>
            </a:r>
            <a:endParaRPr lang="en-US" dirty="0"/>
          </a:p>
        </p:txBody>
      </p:sp>
      <p:sp>
        <p:nvSpPr>
          <p:cNvPr id="3" name="Content Placeholder 2"/>
          <p:cNvSpPr>
            <a:spLocks noGrp="1"/>
          </p:cNvSpPr>
          <p:nvPr>
            <p:ph idx="1"/>
          </p:nvPr>
        </p:nvSpPr>
        <p:spPr>
          <a:xfrm>
            <a:off x="457200" y="1600200"/>
            <a:ext cx="8229600" cy="5257800"/>
          </a:xfrm>
        </p:spPr>
        <p:txBody>
          <a:bodyPr>
            <a:normAutofit fontScale="70000" lnSpcReduction="20000"/>
          </a:bodyPr>
          <a:lstStyle/>
          <a:p>
            <a:r>
              <a:rPr lang="en-US" dirty="0" smtClean="0">
                <a:solidFill>
                  <a:schemeClr val="tx1"/>
                </a:solidFill>
              </a:rPr>
              <a:t>The </a:t>
            </a:r>
            <a:r>
              <a:rPr lang="en-US" dirty="0" smtClean="0">
                <a:solidFill>
                  <a:schemeClr val="tx1"/>
                </a:solidFill>
              </a:rPr>
              <a:t>news pieces in Lesson 1 serve as a </a:t>
            </a:r>
            <a:r>
              <a:rPr lang="en-US" dirty="0" smtClean="0">
                <a:solidFill>
                  <a:schemeClr val="tx1"/>
                </a:solidFill>
              </a:rPr>
              <a:t>great intro. Students see </a:t>
            </a:r>
            <a:r>
              <a:rPr lang="en-US" dirty="0" smtClean="0">
                <a:solidFill>
                  <a:schemeClr val="tx1"/>
                </a:solidFill>
              </a:rPr>
              <a:t>they are studying a </a:t>
            </a:r>
            <a:r>
              <a:rPr lang="en-US" dirty="0" smtClean="0">
                <a:solidFill>
                  <a:schemeClr val="tx1"/>
                </a:solidFill>
              </a:rPr>
              <a:t>problem concurrently with top scientists.  We all need to decipher the evidence in order to understand and make decisions about what actions to take.</a:t>
            </a:r>
          </a:p>
          <a:p>
            <a:pPr marL="0" indent="0">
              <a:buNone/>
            </a:pPr>
            <a:endParaRPr lang="en-US" dirty="0" smtClean="0">
              <a:solidFill>
                <a:schemeClr val="tx1"/>
              </a:solidFill>
            </a:endParaRPr>
          </a:p>
          <a:p>
            <a:r>
              <a:rPr lang="en-US" dirty="0" smtClean="0">
                <a:solidFill>
                  <a:schemeClr val="tx1"/>
                </a:solidFill>
              </a:rPr>
              <a:t>Or you can give them a scenario that they will follow through and build </a:t>
            </a:r>
            <a:r>
              <a:rPr lang="en-US" dirty="0" smtClean="0">
                <a:solidFill>
                  <a:schemeClr val="tx1"/>
                </a:solidFill>
              </a:rPr>
              <a:t>on subsequent lessons:  </a:t>
            </a:r>
            <a:endParaRPr lang="en-US" i="1" dirty="0" smtClean="0"/>
          </a:p>
          <a:p>
            <a:pPr marL="457200" lvl="1" indent="0">
              <a:buNone/>
            </a:pPr>
            <a:r>
              <a:rPr lang="en-US" i="1" dirty="0" smtClean="0"/>
              <a:t>Y</a:t>
            </a:r>
            <a:r>
              <a:rPr lang="en-US" i="1" dirty="0" smtClean="0"/>
              <a:t>ou </a:t>
            </a:r>
            <a:r>
              <a:rPr lang="en-US" i="1" dirty="0"/>
              <a:t>are </a:t>
            </a:r>
            <a:r>
              <a:rPr lang="en-US" i="1" dirty="0" smtClean="0"/>
              <a:t>a different person or </a:t>
            </a:r>
            <a:r>
              <a:rPr lang="en-US" i="1" dirty="0"/>
              <a:t>organism. </a:t>
            </a:r>
            <a:r>
              <a:rPr lang="en-US" i="1" dirty="0" smtClean="0"/>
              <a:t>As a person, your finances have drastically changed (some for the better, some NOT for the better).  If you are an organism: you have </a:t>
            </a:r>
            <a:r>
              <a:rPr lang="en-US" i="1" dirty="0"/>
              <a:t>noticed a change – you’re not sure what is happening but you have noticed small things.  For </a:t>
            </a:r>
            <a:r>
              <a:rPr lang="en-US" i="1" dirty="0" smtClean="0"/>
              <a:t>instance, previously you could </a:t>
            </a:r>
            <a:r>
              <a:rPr lang="en-US" i="1" dirty="0" smtClean="0"/>
              <a:t>“look </a:t>
            </a:r>
            <a:r>
              <a:rPr lang="en-US" i="1" dirty="0"/>
              <a:t>in the farmer’s </a:t>
            </a:r>
            <a:r>
              <a:rPr lang="en-US" i="1" dirty="0" smtClean="0"/>
              <a:t>almanac” </a:t>
            </a:r>
            <a:r>
              <a:rPr lang="en-US" i="1" dirty="0"/>
              <a:t>and predict life for the next few months. You notice your growing season has changed, </a:t>
            </a:r>
            <a:r>
              <a:rPr lang="en-US" i="1" dirty="0" smtClean="0"/>
              <a:t>or things sound or smell different, or things </a:t>
            </a:r>
            <a:r>
              <a:rPr lang="en-US" i="1" dirty="0"/>
              <a:t>just “aren’t right”.  We’ll use interdisciplinary </a:t>
            </a:r>
            <a:r>
              <a:rPr lang="en-US" i="1" dirty="0" smtClean="0"/>
              <a:t>science, collaboration &amp; </a:t>
            </a:r>
            <a:r>
              <a:rPr lang="en-US" i="1" dirty="0"/>
              <a:t>systems thinking to figure out what is </a:t>
            </a:r>
            <a:r>
              <a:rPr lang="en-US" i="1" dirty="0" smtClean="0"/>
              <a:t>wrong and what we can expect in the future!</a:t>
            </a:r>
            <a:endParaRPr lang="en-US" i="1" dirty="0"/>
          </a:p>
        </p:txBody>
      </p:sp>
    </p:spTree>
    <p:extLst>
      <p:ext uri="{BB962C8B-B14F-4D97-AF65-F5344CB8AC3E}">
        <p14:creationId xmlns:p14="http://schemas.microsoft.com/office/powerpoint/2010/main" val="1646053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52400"/>
            <a:ext cx="7924800" cy="4431983"/>
          </a:xfrm>
          <a:prstGeom prst="rect">
            <a:avLst/>
          </a:prstGeom>
          <a:noFill/>
        </p:spPr>
        <p:txBody>
          <a:bodyPr wrap="square" rtlCol="0">
            <a:spAutoFit/>
          </a:bodyPr>
          <a:lstStyle/>
          <a:p>
            <a:r>
              <a:rPr lang="en-US" sz="2400" b="1" dirty="0" smtClean="0">
                <a:latin typeface="Arial" pitchFamily="34" charset="0"/>
                <a:cs typeface="Arial" pitchFamily="34" charset="0"/>
              </a:rPr>
              <a:t>Lesson 1 (Introduction through case studies):  </a:t>
            </a:r>
            <a:r>
              <a:rPr lang="en-US" sz="2400" dirty="0" smtClean="0">
                <a:latin typeface="Arial" pitchFamily="34" charset="0"/>
                <a:cs typeface="Arial" pitchFamily="34" charset="0"/>
              </a:rPr>
              <a:t>Understand the broad reach and accessibility of ocean </a:t>
            </a:r>
            <a:r>
              <a:rPr lang="en-US" sz="2400" dirty="0" smtClean="0">
                <a:latin typeface="Arial" pitchFamily="34" charset="0"/>
                <a:cs typeface="Arial" pitchFamily="34" charset="0"/>
              </a:rPr>
              <a:t>studies.  Gain </a:t>
            </a:r>
            <a:r>
              <a:rPr lang="en-US" sz="2400" dirty="0" smtClean="0">
                <a:latin typeface="Arial" pitchFamily="34" charset="0"/>
                <a:cs typeface="Arial" pitchFamily="34" charset="0"/>
              </a:rPr>
              <a:t>the critical thinking skills to properly evaluate news media</a:t>
            </a:r>
            <a:r>
              <a:rPr lang="en-US" sz="2400" dirty="0" smtClean="0">
                <a:latin typeface="Arial" pitchFamily="34" charset="0"/>
                <a:cs typeface="Arial" pitchFamily="34" charset="0"/>
              </a:rPr>
              <a:t>.</a:t>
            </a:r>
          </a:p>
          <a:p>
            <a:endParaRPr lang="en-US" sz="2400" b="1" dirty="0">
              <a:latin typeface="Arial" pitchFamily="34" charset="0"/>
              <a:cs typeface="Arial" pitchFamily="34" charset="0"/>
            </a:endParaRPr>
          </a:p>
          <a:p>
            <a:r>
              <a:rPr lang="en-US" sz="2400" dirty="0" smtClean="0">
                <a:latin typeface="Arial" pitchFamily="34" charset="0"/>
                <a:cs typeface="Arial" pitchFamily="34" charset="0"/>
              </a:rPr>
              <a:t>Students each read a news article and critically assess its validity using SAT reading techniques. Each student then contributes their article’s key “nodes” to help create an interconnected diagram. As a class they identify important points or nodes that they want to study in their setting.</a:t>
            </a:r>
            <a:endParaRPr lang="en-US" sz="2400" dirty="0" smtClean="0">
              <a:latin typeface="Arial" pitchFamily="34" charset="0"/>
              <a:cs typeface="Arial" pitchFamily="34" charset="0"/>
            </a:endParaRPr>
          </a:p>
          <a:p>
            <a:endParaRPr lang="en-US" dirty="0">
              <a:latin typeface="Arial" pitchFamily="34" charset="0"/>
              <a:cs typeface="Arial" pitchFamily="34" charset="0"/>
            </a:endParaRP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5122"/>
          <a:stretch/>
        </p:blipFill>
        <p:spPr>
          <a:xfrm>
            <a:off x="1830473" y="3962400"/>
            <a:ext cx="4721054" cy="2755965"/>
          </a:xfrm>
        </p:spPr>
      </p:pic>
    </p:spTree>
    <p:extLst>
      <p:ext uri="{BB962C8B-B14F-4D97-AF65-F5344CB8AC3E}">
        <p14:creationId xmlns:p14="http://schemas.microsoft.com/office/powerpoint/2010/main" val="53138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6629400" y="4267200"/>
            <a:ext cx="2209800" cy="19050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26" name="TextBox 25"/>
          <p:cNvSpPr txBox="1"/>
          <p:nvPr/>
        </p:nvSpPr>
        <p:spPr>
          <a:xfrm>
            <a:off x="6781800" y="4586407"/>
            <a:ext cx="1905000" cy="1661993"/>
          </a:xfrm>
          <a:prstGeom prst="rect">
            <a:avLst/>
          </a:prstGeom>
          <a:noFill/>
        </p:spPr>
        <p:txBody>
          <a:bodyPr wrap="square" rtlCol="0">
            <a:spAutoFit/>
          </a:bodyPr>
          <a:lstStyle/>
          <a:p>
            <a:pPr algn="ctr"/>
            <a:r>
              <a:rPr lang="en-US" sz="1700" dirty="0"/>
              <a:t>Round Robin </a:t>
            </a:r>
            <a:r>
              <a:rPr lang="en-US" sz="1700" dirty="0" smtClean="0"/>
              <a:t>Labs:</a:t>
            </a:r>
            <a:endParaRPr lang="en-US" sz="1700" dirty="0"/>
          </a:p>
          <a:p>
            <a:pPr algn="ctr"/>
            <a:r>
              <a:rPr lang="en-US" sz="1700" dirty="0" smtClean="0"/>
              <a:t>Respiration, Combustion, Reactions, Detecting</a:t>
            </a:r>
            <a:endParaRPr lang="en-US" sz="1700" dirty="0"/>
          </a:p>
        </p:txBody>
      </p:sp>
      <p:sp>
        <p:nvSpPr>
          <p:cNvPr id="23" name="Oval 22"/>
          <p:cNvSpPr/>
          <p:nvPr/>
        </p:nvSpPr>
        <p:spPr>
          <a:xfrm>
            <a:off x="6629400" y="2667000"/>
            <a:ext cx="1600200" cy="8382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Lesson 2: Exploring CO</a:t>
            </a:r>
            <a:r>
              <a:rPr lang="en-US" baseline="-25000" dirty="0" smtClean="0"/>
              <a:t>2</a:t>
            </a:r>
            <a:r>
              <a:rPr lang="en-US" dirty="0" smtClean="0"/>
              <a:t> in the lab  </a:t>
            </a:r>
            <a:endParaRPr lang="en-US" dirty="0"/>
          </a:p>
        </p:txBody>
      </p:sp>
      <p:sp>
        <p:nvSpPr>
          <p:cNvPr id="4" name="Content Placeholder 3"/>
          <p:cNvSpPr>
            <a:spLocks noGrp="1"/>
          </p:cNvSpPr>
          <p:nvPr>
            <p:ph idx="1"/>
          </p:nvPr>
        </p:nvSpPr>
        <p:spPr>
          <a:xfrm>
            <a:off x="457200" y="1600200"/>
            <a:ext cx="8229600" cy="1274195"/>
          </a:xfrm>
          <a:prstGeom prst="rect">
            <a:avLst/>
          </a:prstGeom>
        </p:spPr>
        <p:txBody>
          <a:bodyPr wrap="square">
            <a:spAutoFit/>
          </a:bodyPr>
          <a:lstStyle/>
          <a:p>
            <a:pPr marL="457200" indent="-457200">
              <a:buFont typeface="+mj-lt"/>
              <a:buAutoNum type="alphaUcPeriod"/>
            </a:pPr>
            <a:r>
              <a:rPr lang="en-US" sz="2400" dirty="0" smtClean="0">
                <a:latin typeface="Arial" pitchFamily="34" charset="0"/>
                <a:cs typeface="Arial" pitchFamily="34" charset="0"/>
              </a:rPr>
              <a:t>Use </a:t>
            </a:r>
            <a:r>
              <a:rPr lang="en-US" sz="2400" dirty="0">
                <a:latin typeface="Arial" pitchFamily="34" charset="0"/>
                <a:cs typeface="Arial" pitchFamily="34" charset="0"/>
              </a:rPr>
              <a:t>inquiry to understand CO</a:t>
            </a:r>
            <a:r>
              <a:rPr lang="en-US" sz="2400" baseline="-25000" dirty="0">
                <a:latin typeface="Arial" pitchFamily="34" charset="0"/>
                <a:cs typeface="Arial" pitchFamily="34" charset="0"/>
              </a:rPr>
              <a:t>2</a:t>
            </a:r>
            <a:r>
              <a:rPr lang="en-US" sz="2400" dirty="0">
                <a:latin typeface="Arial" pitchFamily="34" charset="0"/>
                <a:cs typeface="Arial" pitchFamily="34" charset="0"/>
              </a:rPr>
              <a:t>.  </a:t>
            </a:r>
            <a:endParaRPr lang="en-US" sz="2400" dirty="0" smtClean="0">
              <a:latin typeface="Arial" pitchFamily="34" charset="0"/>
              <a:cs typeface="Arial" pitchFamily="34" charset="0"/>
            </a:endParaRPr>
          </a:p>
          <a:p>
            <a:pPr marL="457200" indent="-457200">
              <a:buFont typeface="+mj-lt"/>
              <a:buAutoNum type="alphaUcPeriod"/>
            </a:pPr>
            <a:r>
              <a:rPr lang="en-US" sz="2400" dirty="0" smtClean="0"/>
              <a:t>L</a:t>
            </a:r>
            <a:r>
              <a:rPr lang="en-US" sz="2400" dirty="0" smtClean="0">
                <a:latin typeface="Arial" pitchFamily="34" charset="0"/>
                <a:cs typeface="Arial" pitchFamily="34" charset="0"/>
              </a:rPr>
              <a:t>earn </a:t>
            </a:r>
            <a:r>
              <a:rPr lang="en-US" sz="2400" dirty="0">
                <a:latin typeface="Arial" pitchFamily="34" charset="0"/>
                <a:cs typeface="Arial" pitchFamily="34" charset="0"/>
              </a:rPr>
              <a:t>the basics of the changing carbon cycle and ocean acidification.  </a:t>
            </a:r>
          </a:p>
        </p:txBody>
      </p:sp>
      <p:sp>
        <p:nvSpPr>
          <p:cNvPr id="5" name="Oval 4"/>
          <p:cNvSpPr/>
          <p:nvPr/>
        </p:nvSpPr>
        <p:spPr>
          <a:xfrm>
            <a:off x="381000" y="3810000"/>
            <a:ext cx="16002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09600" y="4038600"/>
            <a:ext cx="1143000" cy="369332"/>
          </a:xfrm>
          <a:prstGeom prst="rect">
            <a:avLst/>
          </a:prstGeom>
          <a:noFill/>
        </p:spPr>
        <p:txBody>
          <a:bodyPr wrap="square" rtlCol="0">
            <a:spAutoFit/>
          </a:bodyPr>
          <a:lstStyle/>
          <a:p>
            <a:r>
              <a:rPr lang="en-US" dirty="0" smtClean="0">
                <a:solidFill>
                  <a:schemeClr val="bg1"/>
                </a:solidFill>
              </a:rPr>
              <a:t>Lesson 1</a:t>
            </a:r>
            <a:endParaRPr lang="en-US" dirty="0">
              <a:solidFill>
                <a:schemeClr val="bg1"/>
              </a:solidFill>
            </a:endParaRPr>
          </a:p>
        </p:txBody>
      </p:sp>
      <p:sp>
        <p:nvSpPr>
          <p:cNvPr id="7" name="Oval 6"/>
          <p:cNvSpPr/>
          <p:nvPr/>
        </p:nvSpPr>
        <p:spPr>
          <a:xfrm>
            <a:off x="2895600" y="3810000"/>
            <a:ext cx="16002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124200" y="4038600"/>
            <a:ext cx="1143000" cy="369332"/>
          </a:xfrm>
          <a:prstGeom prst="rect">
            <a:avLst/>
          </a:prstGeom>
          <a:noFill/>
        </p:spPr>
        <p:txBody>
          <a:bodyPr wrap="square" rtlCol="0">
            <a:spAutoFit/>
          </a:bodyPr>
          <a:lstStyle/>
          <a:p>
            <a:r>
              <a:rPr lang="en-US" dirty="0" smtClean="0">
                <a:solidFill>
                  <a:schemeClr val="bg1"/>
                </a:solidFill>
              </a:rPr>
              <a:t>Lesson 2</a:t>
            </a:r>
            <a:endParaRPr lang="en-US" dirty="0">
              <a:solidFill>
                <a:schemeClr val="bg1"/>
              </a:solidFill>
            </a:endParaRPr>
          </a:p>
        </p:txBody>
      </p:sp>
      <p:sp>
        <p:nvSpPr>
          <p:cNvPr id="9" name="Oval 8"/>
          <p:cNvSpPr/>
          <p:nvPr/>
        </p:nvSpPr>
        <p:spPr>
          <a:xfrm>
            <a:off x="5334000" y="2971800"/>
            <a:ext cx="1600200" cy="8382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562600" y="3200400"/>
            <a:ext cx="1143000" cy="369332"/>
          </a:xfrm>
          <a:prstGeom prst="rect">
            <a:avLst/>
          </a:prstGeom>
          <a:noFill/>
        </p:spPr>
        <p:txBody>
          <a:bodyPr wrap="square" rtlCol="0">
            <a:spAutoFit/>
          </a:bodyPr>
          <a:lstStyle/>
          <a:p>
            <a:r>
              <a:rPr lang="en-US" dirty="0" smtClean="0">
                <a:solidFill>
                  <a:schemeClr val="bg1"/>
                </a:solidFill>
              </a:rPr>
              <a:t>Option 1</a:t>
            </a:r>
            <a:endParaRPr lang="en-US" dirty="0">
              <a:solidFill>
                <a:schemeClr val="bg1"/>
              </a:solidFill>
            </a:endParaRPr>
          </a:p>
        </p:txBody>
      </p:sp>
      <p:sp>
        <p:nvSpPr>
          <p:cNvPr id="11" name="Oval 10"/>
          <p:cNvSpPr/>
          <p:nvPr/>
        </p:nvSpPr>
        <p:spPr>
          <a:xfrm>
            <a:off x="5410200" y="4724400"/>
            <a:ext cx="1600200" cy="8382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638800" y="4953000"/>
            <a:ext cx="1143000" cy="369332"/>
          </a:xfrm>
          <a:prstGeom prst="rect">
            <a:avLst/>
          </a:prstGeom>
          <a:noFill/>
        </p:spPr>
        <p:txBody>
          <a:bodyPr wrap="square" rtlCol="0">
            <a:spAutoFit/>
          </a:bodyPr>
          <a:lstStyle/>
          <a:p>
            <a:r>
              <a:rPr lang="en-US" dirty="0" smtClean="0">
                <a:solidFill>
                  <a:schemeClr val="bg1"/>
                </a:solidFill>
              </a:rPr>
              <a:t>Option 2</a:t>
            </a:r>
            <a:endParaRPr lang="en-US" dirty="0">
              <a:solidFill>
                <a:schemeClr val="bg1"/>
              </a:solidFill>
            </a:endParaRPr>
          </a:p>
        </p:txBody>
      </p:sp>
      <p:cxnSp>
        <p:nvCxnSpPr>
          <p:cNvPr id="14" name="Straight Arrow Connector 13"/>
          <p:cNvCxnSpPr>
            <a:stCxn id="5" idx="6"/>
            <a:endCxn id="7" idx="2"/>
          </p:cNvCxnSpPr>
          <p:nvPr/>
        </p:nvCxnSpPr>
        <p:spPr>
          <a:xfrm>
            <a:off x="1981200" y="4229100"/>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6"/>
          </p:cNvCxnSpPr>
          <p:nvPr/>
        </p:nvCxnSpPr>
        <p:spPr>
          <a:xfrm>
            <a:off x="4495800" y="42291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6"/>
          </p:cNvCxnSpPr>
          <p:nvPr/>
        </p:nvCxnSpPr>
        <p:spPr>
          <a:xfrm>
            <a:off x="4495800" y="4223266"/>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6"/>
            <a:endCxn id="9" idx="2"/>
          </p:cNvCxnSpPr>
          <p:nvPr/>
        </p:nvCxnSpPr>
        <p:spPr>
          <a:xfrm flipV="1">
            <a:off x="4495800" y="3390900"/>
            <a:ext cx="8382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10400" y="2743200"/>
            <a:ext cx="1066800" cy="646331"/>
          </a:xfrm>
          <a:prstGeom prst="rect">
            <a:avLst/>
          </a:prstGeom>
          <a:noFill/>
        </p:spPr>
        <p:txBody>
          <a:bodyPr wrap="square" rtlCol="0">
            <a:spAutoFit/>
          </a:bodyPr>
          <a:lstStyle/>
          <a:p>
            <a:r>
              <a:rPr lang="en-US" dirty="0" smtClean="0"/>
              <a:t>Open Inquiry</a:t>
            </a:r>
            <a:endParaRPr lang="en-US" dirty="0"/>
          </a:p>
        </p:txBody>
      </p:sp>
    </p:spTree>
    <p:extLst>
      <p:ext uri="{BB962C8B-B14F-4D97-AF65-F5344CB8AC3E}">
        <p14:creationId xmlns:p14="http://schemas.microsoft.com/office/powerpoint/2010/main" val="312289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3</a:t>
            </a:r>
            <a:endParaRPr lang="en-US" dirty="0"/>
          </a:p>
        </p:txBody>
      </p:sp>
      <p:sp>
        <p:nvSpPr>
          <p:cNvPr id="3" name="Content Placeholder 2"/>
          <p:cNvSpPr>
            <a:spLocks noGrp="1"/>
          </p:cNvSpPr>
          <p:nvPr>
            <p:ph idx="1"/>
          </p:nvPr>
        </p:nvSpPr>
        <p:spPr/>
        <p:txBody>
          <a:bodyPr>
            <a:normAutofit/>
          </a:bodyPr>
          <a:lstStyle/>
          <a:p>
            <a:r>
              <a:rPr lang="en-US" dirty="0" smtClean="0"/>
              <a:t>Watch Acid Test video – realize this is a global problem with many stakeholders</a:t>
            </a:r>
          </a:p>
          <a:p>
            <a:r>
              <a:rPr lang="en-US" dirty="0" smtClean="0"/>
              <a:t>Setting the stage to model a collaborative lab group</a:t>
            </a:r>
          </a:p>
          <a:p>
            <a:r>
              <a:rPr lang="en-US" dirty="0" smtClean="0"/>
              <a:t>Is this a situation that requires a </a:t>
            </a:r>
            <a:r>
              <a:rPr lang="en-US" dirty="0" smtClean="0">
                <a:solidFill>
                  <a:schemeClr val="accent1"/>
                </a:solidFill>
              </a:rPr>
              <a:t>systems study?</a:t>
            </a:r>
          </a:p>
          <a:p>
            <a:pPr lvl="1"/>
            <a:r>
              <a:rPr lang="en-US" dirty="0" smtClean="0"/>
              <a:t>Many parts with interactions, emergent properties, reverberating effects?</a:t>
            </a:r>
            <a:endParaRPr lang="en-US" dirty="0"/>
          </a:p>
        </p:txBody>
      </p:sp>
    </p:spTree>
    <p:extLst>
      <p:ext uri="{BB962C8B-B14F-4D97-AF65-F5344CB8AC3E}">
        <p14:creationId xmlns:p14="http://schemas.microsoft.com/office/powerpoint/2010/main" val="15405895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25" y="381000"/>
            <a:ext cx="7651750" cy="1143000"/>
          </a:xfrm>
        </p:spPr>
        <p:txBody>
          <a:bodyPr>
            <a:normAutofit/>
          </a:bodyPr>
          <a:lstStyle/>
          <a:p>
            <a:r>
              <a:rPr lang="en-US" dirty="0" smtClean="0"/>
              <a:t>Does this require a systems study?  </a:t>
            </a:r>
            <a:endParaRPr lang="en-US" dirty="0"/>
          </a:p>
        </p:txBody>
      </p:sp>
      <p:grpSp>
        <p:nvGrpSpPr>
          <p:cNvPr id="41" name="Group 40"/>
          <p:cNvGrpSpPr/>
          <p:nvPr/>
        </p:nvGrpSpPr>
        <p:grpSpPr>
          <a:xfrm>
            <a:off x="6388100" y="2743200"/>
            <a:ext cx="2374900" cy="2590800"/>
            <a:chOff x="6388100" y="2743200"/>
            <a:chExt cx="2374900" cy="2590800"/>
          </a:xfrm>
        </p:grpSpPr>
        <p:sp>
          <p:nvSpPr>
            <p:cNvPr id="4" name="Oval 3"/>
            <p:cNvSpPr/>
            <p:nvPr/>
          </p:nvSpPr>
          <p:spPr>
            <a:xfrm>
              <a:off x="6388100" y="2743200"/>
              <a:ext cx="23622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604000" y="2935069"/>
              <a:ext cx="1930400" cy="646331"/>
            </a:xfrm>
            <a:prstGeom prst="rect">
              <a:avLst/>
            </a:prstGeom>
            <a:noFill/>
          </p:spPr>
          <p:txBody>
            <a:bodyPr wrap="square" rtlCol="0">
              <a:spAutoFit/>
            </a:bodyPr>
            <a:lstStyle/>
            <a:p>
              <a:pPr algn="ctr"/>
              <a:r>
                <a:rPr lang="en-US" dirty="0" smtClean="0">
                  <a:solidFill>
                    <a:schemeClr val="bg1"/>
                  </a:solidFill>
                </a:rPr>
                <a:t>Trees and Plants (photosynthesis)</a:t>
              </a:r>
              <a:endParaRPr lang="en-US" dirty="0">
                <a:solidFill>
                  <a:schemeClr val="bg1"/>
                </a:solidFill>
              </a:endParaRPr>
            </a:p>
          </p:txBody>
        </p:sp>
        <p:sp>
          <p:nvSpPr>
            <p:cNvPr id="6" name="Oval 5"/>
            <p:cNvSpPr/>
            <p:nvPr/>
          </p:nvSpPr>
          <p:spPr>
            <a:xfrm>
              <a:off x="6388100" y="4267200"/>
              <a:ext cx="23622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654800" y="4419600"/>
              <a:ext cx="1828800" cy="646331"/>
            </a:xfrm>
            <a:prstGeom prst="rect">
              <a:avLst/>
            </a:prstGeom>
            <a:noFill/>
          </p:spPr>
          <p:txBody>
            <a:bodyPr wrap="square" rtlCol="0">
              <a:spAutoFit/>
            </a:bodyPr>
            <a:lstStyle/>
            <a:p>
              <a:pPr algn="ctr"/>
              <a:r>
                <a:rPr lang="en-US" dirty="0" smtClean="0">
                  <a:solidFill>
                    <a:schemeClr val="bg1"/>
                  </a:solidFill>
                </a:rPr>
                <a:t>Animals (respiration)</a:t>
              </a:r>
              <a:endParaRPr lang="en-US" dirty="0">
                <a:solidFill>
                  <a:schemeClr val="bg1"/>
                </a:solidFill>
              </a:endParaRPr>
            </a:p>
          </p:txBody>
        </p:sp>
        <p:cxnSp>
          <p:nvCxnSpPr>
            <p:cNvPr id="26" name="Curved Connector 25"/>
            <p:cNvCxnSpPr>
              <a:stCxn id="4" idx="2"/>
              <a:endCxn id="6" idx="2"/>
            </p:cNvCxnSpPr>
            <p:nvPr/>
          </p:nvCxnSpPr>
          <p:spPr>
            <a:xfrm rot="10800000" flipV="1">
              <a:off x="6388100" y="3276600"/>
              <a:ext cx="12700" cy="1524000"/>
            </a:xfrm>
            <a:prstGeom prst="curvedConnector3">
              <a:avLst>
                <a:gd name="adj1" fmla="val 1800000"/>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0" name="Curved Connector 29"/>
            <p:cNvCxnSpPr>
              <a:stCxn id="6" idx="6"/>
              <a:endCxn id="4" idx="6"/>
            </p:cNvCxnSpPr>
            <p:nvPr/>
          </p:nvCxnSpPr>
          <p:spPr>
            <a:xfrm flipV="1">
              <a:off x="8750300" y="3276600"/>
              <a:ext cx="12700" cy="1524000"/>
            </a:xfrm>
            <a:prstGeom prst="curvedConnector3">
              <a:avLst>
                <a:gd name="adj1" fmla="val 1800000"/>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42" name="Group 41"/>
          <p:cNvGrpSpPr/>
          <p:nvPr/>
        </p:nvGrpSpPr>
        <p:grpSpPr>
          <a:xfrm>
            <a:off x="3340100" y="2743200"/>
            <a:ext cx="2374900" cy="2514600"/>
            <a:chOff x="3340100" y="2743200"/>
            <a:chExt cx="2374900" cy="2514600"/>
          </a:xfrm>
        </p:grpSpPr>
        <p:sp>
          <p:nvSpPr>
            <p:cNvPr id="8" name="Oval 7"/>
            <p:cNvSpPr/>
            <p:nvPr/>
          </p:nvSpPr>
          <p:spPr>
            <a:xfrm>
              <a:off x="3340100" y="2743200"/>
              <a:ext cx="23622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517900" y="2935069"/>
              <a:ext cx="2044700" cy="646331"/>
            </a:xfrm>
            <a:prstGeom prst="rect">
              <a:avLst/>
            </a:prstGeom>
            <a:noFill/>
          </p:spPr>
          <p:txBody>
            <a:bodyPr wrap="square" rtlCol="0">
              <a:spAutoFit/>
            </a:bodyPr>
            <a:lstStyle/>
            <a:p>
              <a:pPr algn="ctr"/>
              <a:r>
                <a:rPr lang="en-US" dirty="0" smtClean="0">
                  <a:solidFill>
                    <a:schemeClr val="bg1"/>
                  </a:solidFill>
                </a:rPr>
                <a:t>Phytoplankton (photosynthesis)</a:t>
              </a:r>
              <a:endParaRPr lang="en-US" dirty="0">
                <a:solidFill>
                  <a:schemeClr val="bg1"/>
                </a:solidFill>
              </a:endParaRPr>
            </a:p>
          </p:txBody>
        </p:sp>
        <p:sp>
          <p:nvSpPr>
            <p:cNvPr id="10" name="Oval 9"/>
            <p:cNvSpPr/>
            <p:nvPr/>
          </p:nvSpPr>
          <p:spPr>
            <a:xfrm>
              <a:off x="3340100" y="4191000"/>
              <a:ext cx="23622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352800" y="4419600"/>
              <a:ext cx="2362200" cy="646331"/>
            </a:xfrm>
            <a:prstGeom prst="rect">
              <a:avLst/>
            </a:prstGeom>
            <a:noFill/>
          </p:spPr>
          <p:txBody>
            <a:bodyPr wrap="square" rtlCol="0">
              <a:spAutoFit/>
            </a:bodyPr>
            <a:lstStyle/>
            <a:p>
              <a:pPr algn="ctr"/>
              <a:r>
                <a:rPr lang="en-US" dirty="0" smtClean="0">
                  <a:solidFill>
                    <a:schemeClr val="bg1"/>
                  </a:solidFill>
                </a:rPr>
                <a:t>Marine Animals (respiration)</a:t>
              </a:r>
              <a:endParaRPr lang="en-US" dirty="0">
                <a:solidFill>
                  <a:schemeClr val="bg1"/>
                </a:solidFill>
              </a:endParaRPr>
            </a:p>
          </p:txBody>
        </p:sp>
        <p:cxnSp>
          <p:nvCxnSpPr>
            <p:cNvPr id="34" name="Curved Connector 33"/>
            <p:cNvCxnSpPr>
              <a:stCxn id="10" idx="6"/>
              <a:endCxn id="8" idx="6"/>
            </p:cNvCxnSpPr>
            <p:nvPr/>
          </p:nvCxnSpPr>
          <p:spPr>
            <a:xfrm flipV="1">
              <a:off x="5702300" y="3276600"/>
              <a:ext cx="12700" cy="1447800"/>
            </a:xfrm>
            <a:prstGeom prst="curvedConnector3">
              <a:avLst>
                <a:gd name="adj1" fmla="val 1800000"/>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6" name="Curved Connector 35"/>
            <p:cNvCxnSpPr>
              <a:stCxn id="8" idx="2"/>
              <a:endCxn id="10" idx="2"/>
            </p:cNvCxnSpPr>
            <p:nvPr/>
          </p:nvCxnSpPr>
          <p:spPr>
            <a:xfrm rot="10800000" flipV="1">
              <a:off x="3340100" y="3276600"/>
              <a:ext cx="12700" cy="1447800"/>
            </a:xfrm>
            <a:prstGeom prst="curvedConnector3">
              <a:avLst>
                <a:gd name="adj1" fmla="val 1800000"/>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43" name="Group 42"/>
          <p:cNvGrpSpPr/>
          <p:nvPr/>
        </p:nvGrpSpPr>
        <p:grpSpPr>
          <a:xfrm>
            <a:off x="368300" y="2743200"/>
            <a:ext cx="2374900" cy="2514600"/>
            <a:chOff x="368300" y="2743200"/>
            <a:chExt cx="2374900" cy="2514600"/>
          </a:xfrm>
        </p:grpSpPr>
        <p:sp>
          <p:nvSpPr>
            <p:cNvPr id="12" name="Oval 11"/>
            <p:cNvSpPr/>
            <p:nvPr/>
          </p:nvSpPr>
          <p:spPr>
            <a:xfrm>
              <a:off x="368300" y="2743200"/>
              <a:ext cx="23622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35000" y="2991534"/>
              <a:ext cx="1828800" cy="523220"/>
            </a:xfrm>
            <a:prstGeom prst="rect">
              <a:avLst/>
            </a:prstGeom>
            <a:noFill/>
          </p:spPr>
          <p:txBody>
            <a:bodyPr wrap="square" rtlCol="0">
              <a:spAutoFit/>
            </a:bodyPr>
            <a:lstStyle/>
            <a:p>
              <a:pPr algn="ctr"/>
              <a:r>
                <a:rPr lang="en-US" sz="2800" dirty="0" smtClean="0">
                  <a:solidFill>
                    <a:schemeClr val="bg1"/>
                  </a:solidFill>
                </a:rPr>
                <a:t>?</a:t>
              </a:r>
              <a:endParaRPr lang="en-US" sz="2800" dirty="0">
                <a:solidFill>
                  <a:schemeClr val="bg1"/>
                </a:solidFill>
              </a:endParaRPr>
            </a:p>
          </p:txBody>
        </p:sp>
        <p:sp>
          <p:nvSpPr>
            <p:cNvPr id="14" name="Oval 13"/>
            <p:cNvSpPr/>
            <p:nvPr/>
          </p:nvSpPr>
          <p:spPr>
            <a:xfrm>
              <a:off x="368300" y="4191000"/>
              <a:ext cx="23622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96900" y="4343400"/>
              <a:ext cx="1828800" cy="646331"/>
            </a:xfrm>
            <a:prstGeom prst="rect">
              <a:avLst/>
            </a:prstGeom>
            <a:noFill/>
          </p:spPr>
          <p:txBody>
            <a:bodyPr wrap="square" rtlCol="0">
              <a:spAutoFit/>
            </a:bodyPr>
            <a:lstStyle/>
            <a:p>
              <a:pPr algn="ctr"/>
              <a:r>
                <a:rPr lang="en-US" dirty="0" smtClean="0">
                  <a:solidFill>
                    <a:schemeClr val="bg1"/>
                  </a:solidFill>
                </a:rPr>
                <a:t>Combustion Reactions</a:t>
              </a:r>
              <a:endParaRPr lang="en-US" dirty="0">
                <a:solidFill>
                  <a:schemeClr val="bg1"/>
                </a:solidFill>
              </a:endParaRPr>
            </a:p>
          </p:txBody>
        </p:sp>
        <p:cxnSp>
          <p:nvCxnSpPr>
            <p:cNvPr id="38" name="Curved Connector 37"/>
            <p:cNvCxnSpPr>
              <a:stCxn id="14" idx="6"/>
              <a:endCxn id="12" idx="6"/>
            </p:cNvCxnSpPr>
            <p:nvPr/>
          </p:nvCxnSpPr>
          <p:spPr>
            <a:xfrm flipV="1">
              <a:off x="2730500" y="3276600"/>
              <a:ext cx="12700" cy="1447800"/>
            </a:xfrm>
            <a:prstGeom prst="curvedConnector3">
              <a:avLst>
                <a:gd name="adj1" fmla="val 1800000"/>
              </a:avLst>
            </a:prstGeom>
            <a:ln>
              <a:tailEnd type="arrow"/>
            </a:ln>
          </p:spPr>
          <p:style>
            <a:lnRef idx="3">
              <a:schemeClr val="accent3"/>
            </a:lnRef>
            <a:fillRef idx="0">
              <a:schemeClr val="accent3"/>
            </a:fillRef>
            <a:effectRef idx="2">
              <a:schemeClr val="accent3"/>
            </a:effectRef>
            <a:fontRef idx="minor">
              <a:schemeClr val="tx1"/>
            </a:fontRef>
          </p:style>
        </p:cxnSp>
        <p:cxnSp>
          <p:nvCxnSpPr>
            <p:cNvPr id="40" name="Curved Connector 39"/>
            <p:cNvCxnSpPr>
              <a:stCxn id="12" idx="2"/>
              <a:endCxn id="14" idx="2"/>
            </p:cNvCxnSpPr>
            <p:nvPr/>
          </p:nvCxnSpPr>
          <p:spPr>
            <a:xfrm rot="10800000" flipV="1">
              <a:off x="368300" y="3276600"/>
              <a:ext cx="12700" cy="1447800"/>
            </a:xfrm>
            <a:prstGeom prst="curvedConnector3">
              <a:avLst>
                <a:gd name="adj1" fmla="val 1800000"/>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18" name="Group 17"/>
          <p:cNvGrpSpPr/>
          <p:nvPr/>
        </p:nvGrpSpPr>
        <p:grpSpPr>
          <a:xfrm>
            <a:off x="3810000" y="1738700"/>
            <a:ext cx="1852356" cy="1252834"/>
            <a:chOff x="3810000" y="1738700"/>
            <a:chExt cx="1852356" cy="1252834"/>
          </a:xfrm>
        </p:grpSpPr>
        <p:pic>
          <p:nvPicPr>
            <p:cNvPr id="25" name="Picture 24"/>
            <p:cNvPicPr/>
            <p:nvPr/>
          </p:nvPicPr>
          <p:blipFill>
            <a:blip r:embed="rId3" cstate="print"/>
            <a:srcRect/>
            <a:stretch>
              <a:fillRect/>
            </a:stretch>
          </p:blipFill>
          <p:spPr bwMode="auto">
            <a:xfrm>
              <a:off x="3810000" y="1738700"/>
              <a:ext cx="990600" cy="1080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p:cNvPicPr/>
            <p:nvPr/>
          </p:nvPicPr>
          <p:blipFill>
            <a:blip r:embed="rId4" cstate="print"/>
            <a:srcRect/>
            <a:stretch>
              <a:fillRect/>
            </a:stretch>
          </p:blipFill>
          <p:spPr bwMode="auto">
            <a:xfrm>
              <a:off x="4659056" y="1910834"/>
              <a:ext cx="1003300" cy="1080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5105400"/>
            <a:ext cx="1830171" cy="12207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682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Balancing versus reinforcing loops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057400"/>
            <a:ext cx="3352802" cy="167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19200" y="4648200"/>
            <a:ext cx="6172200" cy="1569660"/>
          </a:xfrm>
          <a:prstGeom prst="rect">
            <a:avLst/>
          </a:prstGeom>
          <a:noFill/>
        </p:spPr>
        <p:txBody>
          <a:bodyPr wrap="square" rtlCol="0">
            <a:spAutoFit/>
          </a:bodyPr>
          <a:lstStyle/>
          <a:p>
            <a:r>
              <a:rPr lang="en-US" sz="2400" b="1" dirty="0" smtClean="0"/>
              <a:t>Questions for students to explore: </a:t>
            </a:r>
          </a:p>
          <a:p>
            <a:r>
              <a:rPr lang="en-US" sz="2400" dirty="0" smtClean="0"/>
              <a:t>Do you think this is a balancing or reinforcing loop?  What about the CO</a:t>
            </a:r>
            <a:r>
              <a:rPr lang="en-US" sz="2400" baseline="-25000" dirty="0" smtClean="0"/>
              <a:t>2</a:t>
            </a:r>
            <a:r>
              <a:rPr lang="en-US" sz="2400" dirty="0" smtClean="0"/>
              <a:t> loop in our environment?  How can we learn more?</a:t>
            </a:r>
            <a:endParaRPr lang="en-US" sz="2400" dirty="0"/>
          </a:p>
        </p:txBody>
      </p:sp>
    </p:spTree>
    <p:extLst>
      <p:ext uri="{BB962C8B-B14F-4D97-AF65-F5344CB8AC3E}">
        <p14:creationId xmlns:p14="http://schemas.microsoft.com/office/powerpoint/2010/main" val="20492323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By the end of Lesson 3 (see lesson plan for more info)</a:t>
            </a:r>
            <a:endParaRPr lang="en-US" dirty="0"/>
          </a:p>
        </p:txBody>
      </p:sp>
      <p:sp>
        <p:nvSpPr>
          <p:cNvPr id="3" name="Content Placeholder 2"/>
          <p:cNvSpPr>
            <a:spLocks noGrp="1"/>
          </p:cNvSpPr>
          <p:nvPr>
            <p:ph idx="1"/>
          </p:nvPr>
        </p:nvSpPr>
        <p:spPr/>
        <p:txBody>
          <a:bodyPr/>
          <a:lstStyle/>
          <a:p>
            <a:r>
              <a:rPr lang="en-US" dirty="0" smtClean="0"/>
              <a:t>Students will decide which interest group they would like to align themselves with.</a:t>
            </a:r>
            <a:endParaRPr lang="en-US" dirty="0"/>
          </a:p>
        </p:txBody>
      </p:sp>
    </p:spTree>
    <p:extLst>
      <p:ext uri="{BB962C8B-B14F-4D97-AF65-F5344CB8AC3E}">
        <p14:creationId xmlns:p14="http://schemas.microsoft.com/office/powerpoint/2010/main" val="4106243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Delegates to the </a:t>
            </a:r>
            <a:r>
              <a:rPr lang="en-US" sz="2400" i="1" dirty="0">
                <a:solidFill>
                  <a:srgbClr val="003300"/>
                </a:solidFill>
              </a:rPr>
              <a:t>“International Convention on the Impacts of the Changing Carbon Cycle on Ocean Systems.”  </a:t>
            </a:r>
            <a:endParaRPr lang="en-US" sz="2400" dirty="0"/>
          </a:p>
        </p:txBody>
      </p:sp>
      <p:grpSp>
        <p:nvGrpSpPr>
          <p:cNvPr id="6" name="Group 5"/>
          <p:cNvGrpSpPr>
            <a:grpSpLocks/>
          </p:cNvGrpSpPr>
          <p:nvPr/>
        </p:nvGrpSpPr>
        <p:grpSpPr>
          <a:xfrm>
            <a:off x="468631" y="1706880"/>
            <a:ext cx="8218169" cy="4084320"/>
            <a:chOff x="0" y="0"/>
            <a:chExt cx="4800600" cy="1961316"/>
          </a:xfrm>
        </p:grpSpPr>
        <p:sp>
          <p:nvSpPr>
            <p:cNvPr id="7" name="TextBox 3"/>
            <p:cNvSpPr txBox="1"/>
            <p:nvPr/>
          </p:nvSpPr>
          <p:spPr>
            <a:xfrm>
              <a:off x="0" y="1449729"/>
              <a:ext cx="2362200" cy="511587"/>
            </a:xfrm>
            <a:prstGeom prst="rect">
              <a:avLst/>
            </a:prstGeom>
            <a:solidFill>
              <a:sysClr val="window" lastClr="FFFFFF"/>
            </a:solidFill>
            <a:ln w="25400" cap="flat" cmpd="sng" algn="ctr">
              <a:solidFill>
                <a:srgbClr val="C0504D"/>
              </a:solidFill>
              <a:prstDash val="solid"/>
            </a:ln>
            <a:effectLst/>
          </p:spPr>
          <p:txBody>
            <a:bodyPr wrap="square" rtlCol="0" anchor="ctr">
              <a:noAutofit/>
            </a:bodyPr>
            <a:lstStyle/>
            <a:p>
              <a:pPr marL="0" marR="0" algn="ctr">
                <a:spcBef>
                  <a:spcPts val="0"/>
                </a:spcBef>
                <a:spcAft>
                  <a:spcPts val="0"/>
                </a:spcAft>
              </a:pPr>
              <a:r>
                <a:rPr lang="en-US" sz="3400" kern="1200" dirty="0">
                  <a:solidFill>
                    <a:srgbClr val="000000"/>
                  </a:solidFill>
                  <a:effectLst/>
                  <a:latin typeface="Arial"/>
                  <a:ea typeface="Times New Roman"/>
                </a:rPr>
                <a:t>Low CO</a:t>
              </a:r>
              <a:r>
                <a:rPr lang="en-US" sz="3400" kern="1200" baseline="-25000" dirty="0">
                  <a:solidFill>
                    <a:srgbClr val="000000"/>
                  </a:solidFill>
                  <a:effectLst/>
                  <a:latin typeface="Arial"/>
                  <a:ea typeface="Times New Roman"/>
                </a:rPr>
                <a:t>2</a:t>
              </a:r>
              <a:r>
                <a:rPr lang="en-US" sz="3400" kern="1200" dirty="0">
                  <a:solidFill>
                    <a:srgbClr val="000000"/>
                  </a:solidFill>
                  <a:effectLst/>
                  <a:latin typeface="Arial"/>
                  <a:ea typeface="Times New Roman"/>
                </a:rPr>
                <a:t> </a:t>
              </a:r>
              <a:r>
                <a:rPr lang="en-US" sz="3400" kern="1200" dirty="0" smtClean="0">
                  <a:solidFill>
                    <a:srgbClr val="000000"/>
                  </a:solidFill>
                  <a:effectLst/>
                  <a:latin typeface="Arial"/>
                  <a:ea typeface="Times New Roman"/>
                </a:rPr>
                <a:t>Emitter</a:t>
              </a:r>
              <a:endParaRPr lang="en-US" sz="3400" dirty="0">
                <a:effectLst/>
                <a:latin typeface="Times New Roman"/>
                <a:ea typeface="Times New Roman"/>
              </a:endParaRPr>
            </a:p>
          </p:txBody>
        </p:sp>
        <p:sp>
          <p:nvSpPr>
            <p:cNvPr id="8" name="TextBox 4"/>
            <p:cNvSpPr txBox="1"/>
            <p:nvPr/>
          </p:nvSpPr>
          <p:spPr>
            <a:xfrm>
              <a:off x="1930646" y="622059"/>
              <a:ext cx="1051646" cy="242065"/>
            </a:xfrm>
            <a:prstGeom prst="rect">
              <a:avLst/>
            </a:prstGeom>
            <a:noFill/>
          </p:spPr>
          <p:txBody>
            <a:bodyPr wrap="square" rtlCol="0">
              <a:noAutofit/>
            </a:bodyPr>
            <a:lstStyle/>
            <a:p>
              <a:pPr marL="0" marR="0">
                <a:spcBef>
                  <a:spcPts val="0"/>
                </a:spcBef>
                <a:spcAft>
                  <a:spcPts val="0"/>
                </a:spcAft>
              </a:pPr>
              <a:r>
                <a:rPr lang="en-US" sz="3600" kern="1200" dirty="0">
                  <a:solidFill>
                    <a:srgbClr val="000000"/>
                  </a:solidFill>
                  <a:effectLst/>
                  <a:latin typeface="Arial"/>
                  <a:ea typeface="Times New Roman"/>
                </a:rPr>
                <a:t>Interest Groups</a:t>
              </a:r>
              <a:endParaRPr lang="en-US" sz="3600" dirty="0">
                <a:effectLst/>
                <a:latin typeface="Times New Roman"/>
                <a:ea typeface="Times New Roman"/>
              </a:endParaRPr>
            </a:p>
          </p:txBody>
        </p:sp>
        <p:sp>
          <p:nvSpPr>
            <p:cNvPr id="9" name="TextBox 5"/>
            <p:cNvSpPr txBox="1"/>
            <p:nvPr/>
          </p:nvSpPr>
          <p:spPr>
            <a:xfrm>
              <a:off x="2438400" y="1449729"/>
              <a:ext cx="2362200" cy="511587"/>
            </a:xfrm>
            <a:prstGeom prst="rect">
              <a:avLst/>
            </a:prstGeom>
            <a:solidFill>
              <a:sysClr val="window" lastClr="FFFFFF"/>
            </a:solidFill>
            <a:ln w="25400" cap="flat" cmpd="sng" algn="ctr">
              <a:solidFill>
                <a:sysClr val="windowText" lastClr="000000"/>
              </a:solidFill>
              <a:prstDash val="solid"/>
            </a:ln>
            <a:effectLst/>
          </p:spPr>
          <p:txBody>
            <a:bodyPr wrap="square" rtlCol="0" anchor="ctr">
              <a:noAutofit/>
            </a:bodyPr>
            <a:lstStyle/>
            <a:p>
              <a:pPr marL="0" marR="0" algn="ctr">
                <a:spcBef>
                  <a:spcPts val="0"/>
                </a:spcBef>
                <a:spcAft>
                  <a:spcPts val="0"/>
                </a:spcAft>
              </a:pPr>
              <a:r>
                <a:rPr lang="en-US" sz="3400" kern="1200" dirty="0">
                  <a:solidFill>
                    <a:srgbClr val="000000"/>
                  </a:solidFill>
                  <a:effectLst/>
                  <a:latin typeface="Arial"/>
                  <a:ea typeface="Times New Roman"/>
                </a:rPr>
                <a:t>High CO</a:t>
              </a:r>
              <a:r>
                <a:rPr lang="en-US" sz="3400" kern="1200" baseline="-25000" dirty="0">
                  <a:solidFill>
                    <a:srgbClr val="000000"/>
                  </a:solidFill>
                  <a:effectLst/>
                  <a:latin typeface="Arial"/>
                  <a:ea typeface="Times New Roman"/>
                </a:rPr>
                <a:t>2</a:t>
              </a:r>
              <a:r>
                <a:rPr lang="en-US" sz="3400" kern="1200" dirty="0">
                  <a:solidFill>
                    <a:srgbClr val="000000"/>
                  </a:solidFill>
                  <a:effectLst/>
                  <a:latin typeface="Arial"/>
                  <a:ea typeface="Times New Roman"/>
                </a:rPr>
                <a:t> </a:t>
              </a:r>
              <a:r>
                <a:rPr lang="en-US" sz="3400" kern="1200" dirty="0" smtClean="0">
                  <a:solidFill>
                    <a:srgbClr val="000000"/>
                  </a:solidFill>
                  <a:effectLst/>
                  <a:latin typeface="Arial"/>
                  <a:ea typeface="Times New Roman"/>
                </a:rPr>
                <a:t>Emitter</a:t>
              </a:r>
              <a:endParaRPr lang="en-US" sz="3400" dirty="0">
                <a:effectLst/>
                <a:latin typeface="Times New Roman"/>
                <a:ea typeface="Times New Roman"/>
              </a:endParaRPr>
            </a:p>
          </p:txBody>
        </p:sp>
        <p:sp>
          <p:nvSpPr>
            <p:cNvPr id="10" name="TextBox 6"/>
            <p:cNvSpPr txBox="1"/>
            <p:nvPr/>
          </p:nvSpPr>
          <p:spPr>
            <a:xfrm>
              <a:off x="0" y="441"/>
              <a:ext cx="2362200" cy="559055"/>
            </a:xfrm>
            <a:prstGeom prst="rect">
              <a:avLst/>
            </a:prstGeom>
            <a:solidFill>
              <a:sysClr val="window" lastClr="FFFFFF"/>
            </a:solidFill>
            <a:ln w="25400" cap="flat" cmpd="sng" algn="ctr">
              <a:solidFill>
                <a:srgbClr val="9BBB59"/>
              </a:solidFill>
              <a:prstDash val="solid"/>
            </a:ln>
            <a:effectLst/>
          </p:spPr>
          <p:txBody>
            <a:bodyPr wrap="square" rtlCol="0">
              <a:noAutofit/>
            </a:bodyPr>
            <a:lstStyle/>
            <a:p>
              <a:pPr marL="0" marR="0" algn="ctr">
                <a:spcBef>
                  <a:spcPts val="0"/>
                </a:spcBef>
                <a:spcAft>
                  <a:spcPts val="0"/>
                </a:spcAft>
              </a:pPr>
              <a:r>
                <a:rPr lang="en-US" sz="3400" kern="1200" dirty="0">
                  <a:solidFill>
                    <a:srgbClr val="000000"/>
                  </a:solidFill>
                  <a:effectLst/>
                  <a:latin typeface="Arial"/>
                  <a:ea typeface="Times New Roman"/>
                </a:rPr>
                <a:t>Photosynthesizing </a:t>
              </a:r>
              <a:r>
                <a:rPr lang="en-US" sz="3400" kern="1200" dirty="0" smtClean="0">
                  <a:solidFill>
                    <a:srgbClr val="000000"/>
                  </a:solidFill>
                  <a:effectLst/>
                  <a:latin typeface="Arial"/>
                  <a:ea typeface="Times New Roman"/>
                </a:rPr>
                <a:t>organisms</a:t>
              </a:r>
              <a:endParaRPr lang="en-US" sz="3400" dirty="0">
                <a:effectLst/>
                <a:latin typeface="Times New Roman"/>
                <a:ea typeface="Times New Roman"/>
              </a:endParaRPr>
            </a:p>
          </p:txBody>
        </p:sp>
        <p:sp>
          <p:nvSpPr>
            <p:cNvPr id="11" name="TextBox 7"/>
            <p:cNvSpPr txBox="1"/>
            <p:nvPr/>
          </p:nvSpPr>
          <p:spPr>
            <a:xfrm>
              <a:off x="2438400" y="0"/>
              <a:ext cx="2362200" cy="559496"/>
            </a:xfrm>
            <a:prstGeom prst="rect">
              <a:avLst/>
            </a:prstGeom>
            <a:solidFill>
              <a:sysClr val="window" lastClr="FFFFFF"/>
            </a:solidFill>
            <a:ln w="25400" cap="flat" cmpd="sng" algn="ctr">
              <a:solidFill>
                <a:sysClr val="window" lastClr="FFFFFF">
                  <a:lumMod val="65000"/>
                </a:sysClr>
              </a:solidFill>
              <a:prstDash val="solid"/>
            </a:ln>
            <a:effectLst/>
          </p:spPr>
          <p:txBody>
            <a:bodyPr wrap="square" rtlCol="0">
              <a:noAutofit/>
            </a:bodyPr>
            <a:lstStyle/>
            <a:p>
              <a:pPr marL="0" marR="0" algn="ctr">
                <a:spcBef>
                  <a:spcPts val="0"/>
                </a:spcBef>
                <a:spcAft>
                  <a:spcPts val="0"/>
                </a:spcAft>
              </a:pPr>
              <a:r>
                <a:rPr lang="en-US" sz="3400" kern="1200" dirty="0">
                  <a:solidFill>
                    <a:srgbClr val="000000"/>
                  </a:solidFill>
                  <a:effectLst/>
                  <a:latin typeface="Arial"/>
                  <a:ea typeface="Times New Roman"/>
                </a:rPr>
                <a:t>Marine calcifying </a:t>
              </a:r>
              <a:r>
                <a:rPr lang="en-US" sz="3400" kern="1200" dirty="0" smtClean="0">
                  <a:solidFill>
                    <a:srgbClr val="000000"/>
                  </a:solidFill>
                  <a:effectLst/>
                  <a:latin typeface="Arial"/>
                  <a:ea typeface="Times New Roman"/>
                </a:rPr>
                <a:t>organisms</a:t>
              </a:r>
              <a:endParaRPr lang="en-US" sz="3400" dirty="0">
                <a:effectLst/>
                <a:latin typeface="Times New Roman"/>
                <a:ea typeface="Times New Roman"/>
              </a:endParaRPr>
            </a:p>
          </p:txBody>
        </p:sp>
        <p:sp>
          <p:nvSpPr>
            <p:cNvPr id="12" name="TextBox 8"/>
            <p:cNvSpPr txBox="1"/>
            <p:nvPr/>
          </p:nvSpPr>
          <p:spPr>
            <a:xfrm>
              <a:off x="1144892" y="1198819"/>
              <a:ext cx="2549590" cy="374625"/>
            </a:xfrm>
            <a:prstGeom prst="rect">
              <a:avLst/>
            </a:prstGeom>
            <a:noFill/>
          </p:spPr>
          <p:txBody>
            <a:bodyPr wrap="square" rtlCol="0">
              <a:noAutofit/>
            </a:bodyPr>
            <a:lstStyle/>
            <a:p>
              <a:pPr marL="0" marR="0" algn="ctr">
                <a:spcBef>
                  <a:spcPts val="0"/>
                </a:spcBef>
                <a:spcAft>
                  <a:spcPts val="0"/>
                </a:spcAft>
              </a:pPr>
              <a:r>
                <a:rPr lang="en-US" sz="1700" dirty="0" smtClean="0">
                  <a:solidFill>
                    <a:srgbClr val="000000"/>
                  </a:solidFill>
                  <a:latin typeface="Arial"/>
                  <a:ea typeface="Times New Roman"/>
                </a:rPr>
                <a:t>O</a:t>
              </a:r>
              <a:r>
                <a:rPr lang="en-US" sz="1700" kern="1200" dirty="0" smtClean="0">
                  <a:solidFill>
                    <a:srgbClr val="000000"/>
                  </a:solidFill>
                  <a:effectLst/>
                  <a:latin typeface="Arial"/>
                  <a:ea typeface="Times New Roman"/>
                </a:rPr>
                <a:t>ne </a:t>
              </a:r>
              <a:r>
                <a:rPr lang="en-US" sz="1700" kern="1200" dirty="0">
                  <a:solidFill>
                    <a:srgbClr val="000000"/>
                  </a:solidFill>
                  <a:effectLst/>
                  <a:latin typeface="Arial"/>
                  <a:ea typeface="Times New Roman"/>
                </a:rPr>
                <a:t>of each </a:t>
              </a:r>
              <a:r>
                <a:rPr lang="en-US" sz="1700" kern="1200" dirty="0" smtClean="0">
                  <a:solidFill>
                    <a:srgbClr val="000000"/>
                  </a:solidFill>
                  <a:effectLst/>
                  <a:latin typeface="Arial"/>
                  <a:ea typeface="Times New Roman"/>
                </a:rPr>
                <a:t>group; </a:t>
              </a:r>
              <a:r>
                <a:rPr lang="en-US" sz="1700" kern="1200" dirty="0">
                  <a:solidFill>
                    <a:srgbClr val="000000"/>
                  </a:solidFill>
                  <a:effectLst/>
                  <a:latin typeface="Arial"/>
                  <a:ea typeface="Times New Roman"/>
                </a:rPr>
                <a:t>duplicates as needed.</a:t>
              </a:r>
              <a:r>
                <a:rPr lang="en-US" kern="1200" dirty="0">
                  <a:solidFill>
                    <a:srgbClr val="000000"/>
                  </a:solidFill>
                  <a:effectLst/>
                  <a:latin typeface="Arial"/>
                  <a:ea typeface="Times New Roman"/>
                </a:rPr>
                <a:t> </a:t>
              </a:r>
              <a:endParaRPr lang="en-US" dirty="0">
                <a:effectLst/>
                <a:latin typeface="Times New Roman"/>
                <a:ea typeface="Times New Roman"/>
              </a:endParaRPr>
            </a:p>
          </p:txBody>
        </p:sp>
        <p:cxnSp>
          <p:nvCxnSpPr>
            <p:cNvPr id="13" name="Elbow Connector 12"/>
            <p:cNvCxnSpPr/>
            <p:nvPr/>
          </p:nvCxnSpPr>
          <p:spPr>
            <a:xfrm rot="10800000">
              <a:off x="1181100" y="585217"/>
              <a:ext cx="571500" cy="242501"/>
            </a:xfrm>
            <a:prstGeom prst="bentConnector2">
              <a:avLst/>
            </a:prstGeom>
            <a:noFill/>
            <a:ln w="9525" cap="flat" cmpd="sng" algn="ctr">
              <a:solidFill>
                <a:srgbClr val="4F81BD">
                  <a:shade val="95000"/>
                  <a:satMod val="105000"/>
                </a:srgbClr>
              </a:solidFill>
              <a:prstDash val="solid"/>
            </a:ln>
            <a:effectLst/>
          </p:spPr>
        </p:cxnSp>
        <p:cxnSp>
          <p:nvCxnSpPr>
            <p:cNvPr id="14" name="Elbow Connector 13"/>
            <p:cNvCxnSpPr/>
            <p:nvPr/>
          </p:nvCxnSpPr>
          <p:spPr>
            <a:xfrm flipV="1">
              <a:off x="3076575" y="615553"/>
              <a:ext cx="542925" cy="212164"/>
            </a:xfrm>
            <a:prstGeom prst="bentConnector2">
              <a:avLst/>
            </a:prstGeom>
            <a:noFill/>
            <a:ln w="9525" cap="flat" cmpd="sng" algn="ctr">
              <a:solidFill>
                <a:srgbClr val="4F81BD">
                  <a:shade val="95000"/>
                  <a:satMod val="105000"/>
                </a:srgbClr>
              </a:solidFill>
              <a:prstDash val="solid"/>
            </a:ln>
            <a:effectLst/>
          </p:spPr>
        </p:cxnSp>
        <p:cxnSp>
          <p:nvCxnSpPr>
            <p:cNvPr id="15" name="Elbow Connector 14"/>
            <p:cNvCxnSpPr/>
            <p:nvPr/>
          </p:nvCxnSpPr>
          <p:spPr>
            <a:xfrm rot="16200000" flipV="1">
              <a:off x="3095484" y="925713"/>
              <a:ext cx="505108" cy="542924"/>
            </a:xfrm>
            <a:prstGeom prst="bentConnector2">
              <a:avLst/>
            </a:prstGeom>
            <a:noFill/>
            <a:ln w="9525" cap="flat" cmpd="sng" algn="ctr">
              <a:solidFill>
                <a:srgbClr val="4F81BD">
                  <a:shade val="95000"/>
                  <a:satMod val="105000"/>
                </a:srgbClr>
              </a:solidFill>
              <a:prstDash val="solid"/>
            </a:ln>
            <a:effectLst/>
          </p:spPr>
        </p:cxnSp>
        <p:cxnSp>
          <p:nvCxnSpPr>
            <p:cNvPr id="16" name="Elbow Connector 15"/>
            <p:cNvCxnSpPr/>
            <p:nvPr/>
          </p:nvCxnSpPr>
          <p:spPr>
            <a:xfrm rot="5400000" flipH="1" flipV="1">
              <a:off x="1225095" y="922222"/>
              <a:ext cx="483513" cy="571502"/>
            </a:xfrm>
            <a:prstGeom prst="bentConnector2">
              <a:avLst/>
            </a:prstGeom>
            <a:noFill/>
            <a:ln w="9525" cap="flat" cmpd="sng" algn="ctr">
              <a:solidFill>
                <a:srgbClr val="4F81BD">
                  <a:shade val="95000"/>
                  <a:satMod val="105000"/>
                </a:srgbClr>
              </a:solidFill>
              <a:prstDash val="solid"/>
            </a:ln>
            <a:effectLst/>
          </p:spPr>
        </p:cxnSp>
      </p:grpSp>
    </p:spTree>
    <p:extLst>
      <p:ext uri="{BB962C8B-B14F-4D97-AF65-F5344CB8AC3E}">
        <p14:creationId xmlns:p14="http://schemas.microsoft.com/office/powerpoint/2010/main" val="9793089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752600"/>
            <a:ext cx="8229600" cy="1143000"/>
          </a:xfrm>
        </p:spPr>
        <p:txBody>
          <a:bodyPr/>
          <a:lstStyle/>
          <a:p>
            <a:pPr algn="ctr"/>
            <a:r>
              <a:rPr lang="en-US" dirty="0" smtClean="0">
                <a:solidFill>
                  <a:srgbClr val="C9DD03"/>
                </a:solidFill>
              </a:rPr>
              <a:t>Program Vision</a:t>
            </a:r>
            <a:endParaRPr lang="en-US" dirty="0">
              <a:solidFill>
                <a:srgbClr val="C9DD03"/>
              </a:solidFill>
            </a:endParaRPr>
          </a:p>
        </p:txBody>
      </p:sp>
      <p:sp>
        <p:nvSpPr>
          <p:cNvPr id="3" name="Content Placeholder 2"/>
          <p:cNvSpPr>
            <a:spLocks noGrp="1"/>
          </p:cNvSpPr>
          <p:nvPr>
            <p:ph idx="1"/>
          </p:nvPr>
        </p:nvSpPr>
        <p:spPr>
          <a:xfrm>
            <a:off x="457200" y="2667000"/>
            <a:ext cx="8229600" cy="3733800"/>
          </a:xfrm>
        </p:spPr>
        <p:txBody>
          <a:bodyPr>
            <a:normAutofit fontScale="92500"/>
          </a:bodyPr>
          <a:lstStyle/>
          <a:p>
            <a:pPr algn="ctr">
              <a:buNone/>
            </a:pPr>
            <a:r>
              <a:rPr lang="en-US" dirty="0" smtClean="0"/>
              <a:t>To teach science as an engaging interdisciplinary subject using research-based education and current scientific practices</a:t>
            </a:r>
            <a:endParaRPr lang="en-US" sz="2200" dirty="0" smtClean="0"/>
          </a:p>
          <a:p>
            <a:pPr lvl="1" algn="ctr">
              <a:buNone/>
            </a:pPr>
            <a:endParaRPr lang="en-US" sz="2400" dirty="0" smtClean="0">
              <a:solidFill>
                <a:schemeClr val="accent5"/>
              </a:solidFill>
            </a:endParaRPr>
          </a:p>
          <a:p>
            <a:pPr lvl="1" algn="ctr">
              <a:buNone/>
            </a:pPr>
            <a:r>
              <a:rPr lang="en-US" sz="2400" dirty="0" smtClean="0">
                <a:solidFill>
                  <a:srgbClr val="002060"/>
                </a:solidFill>
              </a:rPr>
              <a:t>Specifically – We help students develop the thinking and concepts required for systems science by using a </a:t>
            </a:r>
            <a:r>
              <a:rPr lang="en-US" sz="2400" dirty="0" smtClean="0">
                <a:solidFill>
                  <a:schemeClr val="accent1"/>
                </a:solidFill>
              </a:rPr>
              <a:t>common problem </a:t>
            </a:r>
            <a:r>
              <a:rPr lang="en-US" sz="2400" dirty="0" smtClean="0">
                <a:solidFill>
                  <a:srgbClr val="002060"/>
                </a:solidFill>
              </a:rPr>
              <a:t>that inherently brings together biology, chemistry, physics, mathematics, statistics and computer science</a:t>
            </a:r>
            <a:endParaRPr lang="en-US" sz="2400" dirty="0" smtClean="0">
              <a:solidFill>
                <a:schemeClr val="accent5"/>
              </a:solidFill>
            </a:endParaRPr>
          </a:p>
          <a:p>
            <a:pPr algn="ctr">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9121" y="311666"/>
            <a:ext cx="3366758" cy="1270344"/>
          </a:xfrm>
          <a:prstGeom prst="rect">
            <a:avLst/>
          </a:prstGeom>
        </p:spPr>
      </p:pic>
    </p:spTree>
    <p:extLst>
      <p:ext uri="{BB962C8B-B14F-4D97-AF65-F5344CB8AC3E}">
        <p14:creationId xmlns:p14="http://schemas.microsoft.com/office/powerpoint/2010/main" val="226684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543800" cy="1143000"/>
          </a:xfrm>
        </p:spPr>
        <p:txBody>
          <a:bodyPr>
            <a:normAutofit/>
          </a:bodyPr>
          <a:lstStyle/>
          <a:p>
            <a:r>
              <a:rPr lang="en-US" sz="3000" dirty="0" smtClean="0"/>
              <a:t>Lessons 4-5:  </a:t>
            </a:r>
            <a:r>
              <a:rPr lang="en-US" sz="3000" dirty="0"/>
              <a:t>E</a:t>
            </a:r>
            <a:r>
              <a:rPr lang="en-US" sz="3000" dirty="0" smtClean="0"/>
              <a:t>xploration of the effects of changing </a:t>
            </a:r>
            <a:r>
              <a:rPr lang="en-US" sz="3000" dirty="0" smtClean="0"/>
              <a:t>CO</a:t>
            </a:r>
            <a:r>
              <a:rPr lang="en-US" sz="3000" baseline="-25000" dirty="0" smtClean="0"/>
              <a:t>2</a:t>
            </a:r>
            <a:r>
              <a:rPr lang="en-US" sz="3000" dirty="0" smtClean="0"/>
              <a:t> and nutrient cycles</a:t>
            </a:r>
            <a:endParaRPr lang="en-US" sz="3000" dirty="0"/>
          </a:p>
        </p:txBody>
      </p:sp>
      <p:sp>
        <p:nvSpPr>
          <p:cNvPr id="3" name="Content Placeholder 2"/>
          <p:cNvSpPr>
            <a:spLocks noGrp="1"/>
          </p:cNvSpPr>
          <p:nvPr>
            <p:ph idx="1"/>
          </p:nvPr>
        </p:nvSpPr>
        <p:spPr>
          <a:xfrm>
            <a:off x="304800" y="1143000"/>
            <a:ext cx="8382000" cy="5562601"/>
          </a:xfrm>
        </p:spPr>
        <p:txBody>
          <a:bodyPr>
            <a:normAutofit/>
          </a:bodyPr>
          <a:lstStyle/>
          <a:p>
            <a:pPr marL="0" indent="0">
              <a:buNone/>
            </a:pPr>
            <a:r>
              <a:rPr lang="en-US" sz="2800" dirty="0" smtClean="0">
                <a:solidFill>
                  <a:schemeClr val="accent1"/>
                </a:solidFill>
              </a:rPr>
              <a:t>Main </a:t>
            </a:r>
            <a:r>
              <a:rPr lang="en-US" sz="2800" dirty="0">
                <a:solidFill>
                  <a:schemeClr val="accent1"/>
                </a:solidFill>
              </a:rPr>
              <a:t>question:  </a:t>
            </a:r>
            <a:r>
              <a:rPr lang="en-US" sz="2800" dirty="0"/>
              <a:t>What effect does the increasing atmospheric CO</a:t>
            </a:r>
            <a:r>
              <a:rPr lang="en-US" sz="2800" baseline="-25000" dirty="0"/>
              <a:t>2</a:t>
            </a:r>
            <a:r>
              <a:rPr lang="en-US" sz="2800" dirty="0"/>
              <a:t> have on the ocean and its </a:t>
            </a:r>
            <a:r>
              <a:rPr lang="en-US" sz="2800" dirty="0" smtClean="0"/>
              <a:t>subsystems?</a:t>
            </a:r>
          </a:p>
          <a:p>
            <a:r>
              <a:rPr lang="en-US" sz="2500" dirty="0" smtClean="0"/>
              <a:t>Model collaborative systems research</a:t>
            </a:r>
          </a:p>
          <a:p>
            <a:r>
              <a:rPr lang="en-US" sz="2500" dirty="0" smtClean="0"/>
              <a:t>Analyze multiple and diverse data</a:t>
            </a:r>
          </a:p>
          <a:p>
            <a:r>
              <a:rPr lang="en-US" sz="2500" dirty="0" smtClean="0"/>
              <a:t>Use multiple stressors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3970917"/>
            <a:ext cx="3832614" cy="28744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8890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0837"/>
            <a:ext cx="8229600" cy="5440363"/>
          </a:xfrm>
        </p:spPr>
        <p:txBody>
          <a:bodyPr>
            <a:normAutofit/>
          </a:bodyPr>
          <a:lstStyle/>
          <a:p>
            <a:pPr marL="0" indent="0">
              <a:buNone/>
            </a:pPr>
            <a:r>
              <a:rPr lang="en-US" dirty="0" smtClean="0"/>
              <a:t>Options </a:t>
            </a:r>
            <a:r>
              <a:rPr lang="en-US" dirty="0" smtClean="0"/>
              <a:t>(while in their interest groups)</a:t>
            </a:r>
          </a:p>
          <a:p>
            <a:pPr marL="971550" lvl="1" indent="-514350">
              <a:buFont typeface="+mj-lt"/>
              <a:buAutoNum type="alphaUcPeriod"/>
            </a:pPr>
            <a:r>
              <a:rPr lang="en-US" dirty="0" smtClean="0"/>
              <a:t>Student groups each design their own experiment</a:t>
            </a:r>
          </a:p>
          <a:p>
            <a:pPr marL="971550" lvl="1" indent="-514350">
              <a:buFont typeface="+mj-lt"/>
              <a:buAutoNum type="alphaUcPeriod"/>
            </a:pPr>
            <a:r>
              <a:rPr lang="en-US" dirty="0"/>
              <a:t>8</a:t>
            </a:r>
            <a:r>
              <a:rPr lang="en-US" dirty="0" smtClean="0"/>
              <a:t> or so protocols available for student groups to </a:t>
            </a:r>
            <a:r>
              <a:rPr lang="en-US" dirty="0" smtClean="0"/>
              <a:t>complete all with slight variations (see Lesson 4 Teacher Resources for more information)</a:t>
            </a:r>
            <a:endParaRPr lang="en-US" dirty="0" smtClean="0"/>
          </a:p>
          <a:p>
            <a:pPr lvl="2"/>
            <a:r>
              <a:rPr lang="en-US" dirty="0" smtClean="0"/>
              <a:t>Examples: Diatoms </a:t>
            </a:r>
            <a:r>
              <a:rPr lang="en-US" dirty="0" smtClean="0"/>
              <a:t>– various nutrient, CO</a:t>
            </a:r>
            <a:r>
              <a:rPr lang="en-US" baseline="-25000" dirty="0" smtClean="0"/>
              <a:t>2</a:t>
            </a:r>
            <a:r>
              <a:rPr lang="en-US" dirty="0" smtClean="0"/>
              <a:t> entry, water, temperature, salinity types</a:t>
            </a:r>
          </a:p>
          <a:p>
            <a:pPr lvl="2"/>
            <a:r>
              <a:rPr lang="en-US" dirty="0" smtClean="0"/>
              <a:t>Shell and bone dissolution with sea urchin online lab</a:t>
            </a:r>
          </a:p>
          <a:p>
            <a:pPr lvl="1"/>
            <a:r>
              <a:rPr lang="en-US" dirty="0" smtClean="0"/>
              <a:t>All have some online data component</a:t>
            </a:r>
          </a:p>
        </p:txBody>
      </p:sp>
    </p:spTree>
    <p:extLst>
      <p:ext uri="{BB962C8B-B14F-4D97-AF65-F5344CB8AC3E}">
        <p14:creationId xmlns:p14="http://schemas.microsoft.com/office/powerpoint/2010/main" val="33468549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6200"/>
            <a:ext cx="8229600" cy="1143000"/>
          </a:xfrm>
        </p:spPr>
        <p:txBody>
          <a:bodyPr>
            <a:normAutofit fontScale="90000"/>
          </a:bodyPr>
          <a:lstStyle/>
          <a:p>
            <a:r>
              <a:rPr lang="en-US" dirty="0" smtClean="0"/>
              <a:t>Visible results of trial run conducted by ISB high school interns.</a:t>
            </a:r>
            <a:endParaRPr lang="en-US" dirty="0"/>
          </a:p>
        </p:txBody>
      </p:sp>
      <p:pic>
        <p:nvPicPr>
          <p:cNvPr id="4" name="Picture 29" descr="Aisha' Camera 3 019.jpg"/>
          <p:cNvPicPr>
            <a:picLocks noGrp="1" noChangeAspect="1"/>
          </p:cNvPicPr>
          <p:nvPr>
            <p:ph sz="half" idx="1"/>
          </p:nvPr>
        </p:nvPicPr>
        <p:blipFill>
          <a:blip r:embed="rId3" cstate="print"/>
          <a:stretch>
            <a:fillRect/>
          </a:stretch>
        </p:blipFill>
        <p:spPr bwMode="auto">
          <a:xfrm>
            <a:off x="76200" y="3543300"/>
            <a:ext cx="4419600" cy="3314700"/>
          </a:xfrm>
          <a:prstGeom prst="rect">
            <a:avLst/>
          </a:prstGeom>
          <a:noFill/>
          <a:ln w="9525">
            <a:noFill/>
            <a:miter lim="800000"/>
            <a:headEnd/>
            <a:tailEnd/>
          </a:ln>
        </p:spPr>
      </p:pic>
      <p:pic>
        <p:nvPicPr>
          <p:cNvPr id="9" name="Picture 30" descr="Aisha' Camera 3 020.jpg"/>
          <p:cNvPicPr>
            <a:picLocks noGrp="1" noChangeAspect="1"/>
          </p:cNvPicPr>
          <p:nvPr>
            <p:ph sz="half" idx="2"/>
          </p:nvPr>
        </p:nvPicPr>
        <p:blipFill>
          <a:blip r:embed="rId4" cstate="print"/>
          <a:stretch>
            <a:fillRect/>
          </a:stretch>
        </p:blipFill>
        <p:spPr bwMode="auto">
          <a:xfrm>
            <a:off x="4648200" y="2348223"/>
            <a:ext cx="4038600" cy="3029916"/>
          </a:xfrm>
          <a:prstGeom prst="rect">
            <a:avLst/>
          </a:prstGeom>
          <a:noFill/>
          <a:ln w="9525">
            <a:noFill/>
            <a:miter lim="800000"/>
            <a:headEnd/>
            <a:tailEnd/>
          </a:ln>
        </p:spPr>
      </p:pic>
      <p:sp>
        <p:nvSpPr>
          <p:cNvPr id="10" name="TextBox 9"/>
          <p:cNvSpPr txBox="1"/>
          <p:nvPr/>
        </p:nvSpPr>
        <p:spPr>
          <a:xfrm>
            <a:off x="457200" y="1384518"/>
            <a:ext cx="8382000" cy="2246769"/>
          </a:xfrm>
          <a:prstGeom prst="rect">
            <a:avLst/>
          </a:prstGeom>
          <a:noFill/>
        </p:spPr>
        <p:txBody>
          <a:bodyPr wrap="square" rtlCol="0">
            <a:spAutoFit/>
          </a:bodyPr>
          <a:lstStyle/>
          <a:p>
            <a:r>
              <a:rPr lang="en-US" sz="2800" dirty="0" smtClean="0"/>
              <a:t>Differences in cell density across varying media are visibly detectable.</a:t>
            </a:r>
          </a:p>
          <a:p>
            <a:endParaRPr lang="en-US" sz="2800" dirty="0" smtClean="0"/>
          </a:p>
          <a:p>
            <a:r>
              <a:rPr lang="en-US" sz="2800" dirty="0" smtClean="0"/>
              <a:t>Flasks shown one week</a:t>
            </a:r>
          </a:p>
          <a:p>
            <a:r>
              <a:rPr lang="en-US" sz="2800" dirty="0" smtClean="0"/>
              <a:t>after inoculation.</a:t>
            </a:r>
            <a:endParaRPr lang="en-US" sz="2800" dirty="0"/>
          </a:p>
        </p:txBody>
      </p:sp>
    </p:spTree>
    <p:extLst>
      <p:ext uri="{BB962C8B-B14F-4D97-AF65-F5344CB8AC3E}">
        <p14:creationId xmlns:p14="http://schemas.microsoft.com/office/powerpoint/2010/main" val="9657873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noAutofit/>
          </a:bodyPr>
          <a:lstStyle/>
          <a:p>
            <a:r>
              <a:rPr lang="en-US" sz="2800" b="1" dirty="0" smtClean="0"/>
              <a:t>Growth curves as determined from hemocytometer counts performed by ISB high school interns</a:t>
            </a:r>
            <a:endParaRPr lang="en-US" sz="2800" b="1" dirty="0"/>
          </a:p>
        </p:txBody>
      </p:sp>
      <p:pic>
        <p:nvPicPr>
          <p:cNvPr id="8" name="Picture 52"/>
          <p:cNvPicPr>
            <a:picLocks noGrp="1" noChangeAspect="1" noChangeArrowheads="1"/>
          </p:cNvPicPr>
          <p:nvPr>
            <p:ph idx="1"/>
          </p:nvPr>
        </p:nvPicPr>
        <p:blipFill>
          <a:blip r:embed="rId2" cstate="print"/>
          <a:srcRect/>
          <a:stretch>
            <a:fillRect/>
          </a:stretch>
        </p:blipFill>
        <p:spPr bwMode="auto">
          <a:xfrm>
            <a:off x="533400" y="1447800"/>
            <a:ext cx="8347423" cy="4724400"/>
          </a:xfrm>
          <a:prstGeom prst="rect">
            <a:avLst/>
          </a:prstGeom>
          <a:noFill/>
          <a:ln w="9525">
            <a:noFill/>
            <a:miter lim="800000"/>
            <a:headEnd/>
            <a:tailEnd/>
          </a:ln>
        </p:spPr>
      </p:pic>
    </p:spTree>
    <p:extLst>
      <p:ext uri="{BB962C8B-B14F-4D97-AF65-F5344CB8AC3E}">
        <p14:creationId xmlns:p14="http://schemas.microsoft.com/office/powerpoint/2010/main" val="38830579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Need for multiple &amp; diverse data</a:t>
            </a:r>
            <a:endParaRPr lang="en-US" dirty="0"/>
          </a:p>
        </p:txBody>
      </p:sp>
      <p:sp>
        <p:nvSpPr>
          <p:cNvPr id="3" name="Content Placeholder 2"/>
          <p:cNvSpPr>
            <a:spLocks noGrp="1"/>
          </p:cNvSpPr>
          <p:nvPr>
            <p:ph idx="1"/>
          </p:nvPr>
        </p:nvSpPr>
        <p:spPr>
          <a:xfrm>
            <a:off x="457200" y="1600200"/>
            <a:ext cx="6781800" cy="4525963"/>
          </a:xfrm>
        </p:spPr>
        <p:txBody>
          <a:bodyPr>
            <a:normAutofit/>
          </a:bodyPr>
          <a:lstStyle/>
          <a:p>
            <a:r>
              <a:rPr lang="en-US" dirty="0" smtClean="0"/>
              <a:t>Daily culture measurements:</a:t>
            </a:r>
          </a:p>
          <a:p>
            <a:pPr lvl="1"/>
            <a:r>
              <a:rPr lang="en-US" dirty="0" smtClean="0"/>
              <a:t>Cell count using a hemocytometer</a:t>
            </a:r>
          </a:p>
          <a:p>
            <a:pPr lvl="1"/>
            <a:r>
              <a:rPr lang="en-US" dirty="0" smtClean="0"/>
              <a:t>OD 600 reading/Fluorometer reading (depending on what technology is available)</a:t>
            </a:r>
          </a:p>
          <a:p>
            <a:pPr lvl="1"/>
            <a:r>
              <a:rPr lang="en-US" dirty="0" smtClean="0"/>
              <a:t>Pigment description</a:t>
            </a:r>
          </a:p>
          <a:p>
            <a:pPr lvl="1"/>
            <a:r>
              <a:rPr lang="en-US" dirty="0" smtClean="0"/>
              <a:t>Pigment extraction experiment</a:t>
            </a:r>
          </a:p>
          <a:p>
            <a:pPr lvl="2"/>
            <a:r>
              <a:rPr lang="en-US" dirty="0" smtClean="0"/>
              <a:t>Chromatography</a:t>
            </a:r>
          </a:p>
        </p:txBody>
      </p:sp>
      <p:pic>
        <p:nvPicPr>
          <p:cNvPr id="5" name="Picture 2"/>
          <p:cNvPicPr>
            <a:picLocks noChangeAspect="1" noChangeArrowheads="1"/>
          </p:cNvPicPr>
          <p:nvPr/>
        </p:nvPicPr>
        <p:blipFill>
          <a:blip r:embed="rId3" cstate="print"/>
          <a:srcRect/>
          <a:stretch>
            <a:fillRect/>
          </a:stretch>
        </p:blipFill>
        <p:spPr bwMode="auto">
          <a:xfrm>
            <a:off x="6991350" y="2619375"/>
            <a:ext cx="2152650" cy="4238625"/>
          </a:xfrm>
          <a:prstGeom prst="rect">
            <a:avLst/>
          </a:prstGeom>
          <a:noFill/>
          <a:ln w="9525">
            <a:noFill/>
            <a:miter lim="800000"/>
            <a:headEnd/>
            <a:tailEnd/>
          </a:ln>
        </p:spPr>
      </p:pic>
      <p:sp>
        <p:nvSpPr>
          <p:cNvPr id="6" name="Rectangle 5"/>
          <p:cNvSpPr/>
          <p:nvPr/>
        </p:nvSpPr>
        <p:spPr>
          <a:xfrm>
            <a:off x="75873" y="6488668"/>
            <a:ext cx="6934527" cy="323165"/>
          </a:xfrm>
          <a:prstGeom prst="rect">
            <a:avLst/>
          </a:prstGeom>
        </p:spPr>
        <p:txBody>
          <a:bodyPr wrap="none">
            <a:spAutoFit/>
          </a:bodyPr>
          <a:lstStyle/>
          <a:p>
            <a:r>
              <a:rPr lang="en-US" sz="1500" dirty="0" smtClean="0"/>
              <a:t>Chromatogram from Henderson State Univ. http://198.16.16.43/content.aspx?id=7261</a:t>
            </a:r>
            <a:endParaRPr lang="en-US" sz="1500" dirty="0"/>
          </a:p>
        </p:txBody>
      </p:sp>
      <p:pic>
        <p:nvPicPr>
          <p:cNvPr id="7" name="Picture 6"/>
          <p:cNvPicPr/>
          <p:nvPr/>
        </p:nvPicPr>
        <p:blipFill>
          <a:blip r:embed="rId4" cstate="print"/>
          <a:srcRect/>
          <a:stretch>
            <a:fillRect/>
          </a:stretch>
        </p:blipFill>
        <p:spPr bwMode="auto">
          <a:xfrm>
            <a:off x="6934200" y="1257300"/>
            <a:ext cx="2209800" cy="1409700"/>
          </a:xfrm>
          <a:prstGeom prst="rect">
            <a:avLst/>
          </a:prstGeom>
          <a:noFill/>
          <a:ln w="9525">
            <a:noFill/>
            <a:miter lim="800000"/>
            <a:headEnd/>
            <a:tailEnd/>
          </a:ln>
        </p:spPr>
      </p:pic>
    </p:spTree>
    <p:extLst>
      <p:ext uri="{BB962C8B-B14F-4D97-AF65-F5344CB8AC3E}">
        <p14:creationId xmlns:p14="http://schemas.microsoft.com/office/powerpoint/2010/main" val="31508241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Example of experiment design</a:t>
            </a:r>
            <a:endParaRPr lang="en-US" dirty="0"/>
          </a:p>
        </p:txBody>
      </p:sp>
      <p:sp>
        <p:nvSpPr>
          <p:cNvPr id="6" name="Content Placeholder 5"/>
          <p:cNvSpPr>
            <a:spLocks noGrp="1"/>
          </p:cNvSpPr>
          <p:nvPr>
            <p:ph sz="half" idx="1"/>
          </p:nvPr>
        </p:nvSpPr>
        <p:spPr/>
        <p:txBody>
          <a:bodyPr/>
          <a:lstStyle/>
          <a:p>
            <a:endParaRPr lang="en-US" dirty="0"/>
          </a:p>
        </p:txBody>
      </p:sp>
      <p:sp>
        <p:nvSpPr>
          <p:cNvPr id="7" name="Content Placeholder 6"/>
          <p:cNvSpPr>
            <a:spLocks noGrp="1"/>
          </p:cNvSpPr>
          <p:nvPr>
            <p:ph sz="half" idx="2"/>
          </p:nvPr>
        </p:nvSpPr>
        <p:spPr/>
        <p:txBody>
          <a:bodyPr/>
          <a:lstStyle/>
          <a:p>
            <a:pPr>
              <a:buNone/>
            </a:pPr>
            <a:r>
              <a:rPr lang="en-US" dirty="0" smtClean="0"/>
              <a:t>	5g of dry ice were used to stabilize CO</a:t>
            </a:r>
            <a:r>
              <a:rPr lang="en-US" baseline="-25000" dirty="0" smtClean="0"/>
              <a:t>2</a:t>
            </a:r>
            <a:r>
              <a:rPr lang="en-US" dirty="0" smtClean="0"/>
              <a:t> levels at approximately 2000 ppm.  pH of seawater dropped from 8.0 to 6.5 overnight.  Shells left in seawater lost 2% of their mass over 3 days. </a:t>
            </a:r>
          </a:p>
          <a:p>
            <a:endParaRPr lang="en-US" dirty="0"/>
          </a:p>
        </p:txBody>
      </p:sp>
      <p:pic>
        <p:nvPicPr>
          <p:cNvPr id="4" name="Picture 3" descr="Aisha' Camera 2 053.jpg"/>
          <p:cNvPicPr/>
          <p:nvPr/>
        </p:nvPicPr>
        <p:blipFill>
          <a:blip r:embed="rId2" cstate="print"/>
          <a:srcRect/>
          <a:stretch>
            <a:fillRect/>
          </a:stretch>
        </p:blipFill>
        <p:spPr bwMode="auto">
          <a:xfrm>
            <a:off x="457200" y="1600200"/>
            <a:ext cx="4038600" cy="4800600"/>
          </a:xfrm>
          <a:prstGeom prst="rect">
            <a:avLst/>
          </a:prstGeom>
          <a:noFill/>
          <a:ln w="9525">
            <a:noFill/>
            <a:miter lim="800000"/>
            <a:headEnd/>
            <a:tailEnd/>
          </a:ln>
        </p:spPr>
      </p:pic>
    </p:spTree>
    <p:extLst>
      <p:ext uri="{BB962C8B-B14F-4D97-AF65-F5344CB8AC3E}">
        <p14:creationId xmlns:p14="http://schemas.microsoft.com/office/powerpoint/2010/main" val="8681589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8229600" cy="1143000"/>
          </a:xfrm>
        </p:spPr>
        <p:txBody>
          <a:bodyPr>
            <a:normAutofit fontScale="90000"/>
          </a:bodyPr>
          <a:lstStyle/>
          <a:p>
            <a:r>
              <a:rPr lang="en-US" dirty="0" smtClean="0"/>
              <a:t>NetLogo / Java simulation for generating hypotheses.</a:t>
            </a:r>
            <a:endParaRPr lang="en-US" dirty="0"/>
          </a:p>
        </p:txBody>
      </p:sp>
      <p:pic>
        <p:nvPicPr>
          <p:cNvPr id="8" name="Content Placeholder 7" descr="oa simulation pic.tiff"/>
          <p:cNvPicPr>
            <a:picLocks noGrp="1" noChangeAspect="1"/>
          </p:cNvPicPr>
          <p:nvPr>
            <p:ph idx="4294967295"/>
          </p:nvPr>
        </p:nvPicPr>
        <p:blipFill>
          <a:blip r:embed="rId3" cstate="print"/>
          <a:stretch>
            <a:fillRect/>
          </a:stretch>
        </p:blipFill>
        <p:spPr>
          <a:xfrm>
            <a:off x="0" y="1447800"/>
            <a:ext cx="8656638" cy="5410200"/>
          </a:xfrm>
        </p:spPr>
      </p:pic>
    </p:spTree>
    <p:extLst>
      <p:ext uri="{BB962C8B-B14F-4D97-AF65-F5344CB8AC3E}">
        <p14:creationId xmlns:p14="http://schemas.microsoft.com/office/powerpoint/2010/main" val="1943518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Supplement their experiment with </a:t>
            </a:r>
            <a:r>
              <a:rPr lang="en-US" dirty="0">
                <a:solidFill>
                  <a:schemeClr val="accent1"/>
                </a:solidFill>
              </a:rPr>
              <a:t>online data component</a:t>
            </a:r>
            <a:r>
              <a:rPr lang="en-US" dirty="0" smtClean="0"/>
              <a: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Bad Acid:  Sea Urchin Simulation</a:t>
            </a:r>
          </a:p>
          <a:p>
            <a:r>
              <a:rPr lang="en-US" dirty="0" smtClean="0"/>
              <a:t>C-MORE</a:t>
            </a:r>
          </a:p>
          <a:p>
            <a:r>
              <a:rPr lang="en-US" dirty="0" smtClean="0"/>
              <a:t>WA State Department of Ecology (Eyes over Puget Sound)</a:t>
            </a:r>
          </a:p>
          <a:p>
            <a:r>
              <a:rPr lang="en-US" dirty="0" smtClean="0"/>
              <a:t>Multiple in situ sensors</a:t>
            </a:r>
          </a:p>
          <a:p>
            <a:r>
              <a:rPr lang="en-US" dirty="0" smtClean="0"/>
              <a:t>Ice Core studies</a:t>
            </a:r>
          </a:p>
          <a:p>
            <a:r>
              <a:rPr lang="en-US" dirty="0" smtClean="0"/>
              <a:t>Mesocosm studies</a:t>
            </a:r>
          </a:p>
          <a:p>
            <a:r>
              <a:rPr lang="en-US" dirty="0" smtClean="0"/>
              <a:t>Many NOAA resources</a:t>
            </a:r>
          </a:p>
          <a:p>
            <a:r>
              <a:rPr lang="en-US" dirty="0" smtClean="0"/>
              <a:t>Carbon footprint calculators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6336" y="3200400"/>
            <a:ext cx="3255264" cy="243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56619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791200"/>
          </a:xfrm>
        </p:spPr>
        <p:txBody>
          <a:bodyPr>
            <a:normAutofit fontScale="92500" lnSpcReduction="20000"/>
          </a:bodyPr>
          <a:lstStyle/>
          <a:p>
            <a:r>
              <a:rPr lang="en-US" dirty="0" smtClean="0">
                <a:solidFill>
                  <a:schemeClr val="accent1"/>
                </a:solidFill>
              </a:rPr>
              <a:t>In addition to completing their own experiment, students will explore an online data component.</a:t>
            </a:r>
            <a:endParaRPr lang="en-US" dirty="0" smtClean="0"/>
          </a:p>
          <a:p>
            <a:r>
              <a:rPr lang="en-US" dirty="0" smtClean="0"/>
              <a:t>Some experiments are more technical than others, so the groups with less time intensive experiments may complete the majority of the online portions.  Jigsawing the activities is a good option:</a:t>
            </a:r>
          </a:p>
          <a:p>
            <a:pPr lvl="1"/>
            <a:r>
              <a:rPr lang="en-US" dirty="0" smtClean="0"/>
              <a:t>Ice Core Exploration</a:t>
            </a:r>
          </a:p>
          <a:p>
            <a:pPr lvl="1"/>
            <a:r>
              <a:rPr lang="en-US" dirty="0" smtClean="0"/>
              <a:t>Mesocosms</a:t>
            </a:r>
          </a:p>
          <a:p>
            <a:pPr lvl="1"/>
            <a:r>
              <a:rPr lang="en-US" dirty="0" smtClean="0"/>
              <a:t>Eyes over Puget Sound</a:t>
            </a:r>
          </a:p>
          <a:p>
            <a:pPr lvl="1"/>
            <a:r>
              <a:rPr lang="en-US" dirty="0" smtClean="0"/>
              <a:t>Students in the Marine Calcifying group should also complete the Online Stanford Sea Urchin – Acid </a:t>
            </a:r>
            <a:r>
              <a:rPr lang="en-US" dirty="0"/>
              <a:t>Ocean activity:  </a:t>
            </a:r>
            <a:r>
              <a:rPr lang="en-US" sz="2400" dirty="0"/>
              <a:t>http://virtualurchin.stanford.edu/AcidOcean/AcidOcean.htm</a:t>
            </a:r>
            <a:endParaRPr lang="en-US" sz="2400" dirty="0" smtClean="0"/>
          </a:p>
        </p:txBody>
      </p:sp>
    </p:spTree>
    <p:extLst>
      <p:ext uri="{BB962C8B-B14F-4D97-AF65-F5344CB8AC3E}">
        <p14:creationId xmlns:p14="http://schemas.microsoft.com/office/powerpoint/2010/main" val="17564094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Once students have their data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Help them loop back to all they have learned.  They should begin stepping back to make a map with connections between all of the interacting parts.  Help them understand the subsystem they </a:t>
            </a:r>
            <a:r>
              <a:rPr lang="en-US" dirty="0" smtClean="0"/>
              <a:t>explored.  Then </a:t>
            </a:r>
            <a:r>
              <a:rPr lang="en-US" dirty="0" smtClean="0"/>
              <a:t>have them step back to connect this to the entire system as they begin to prepare for their summit.</a:t>
            </a:r>
          </a:p>
          <a:p>
            <a:r>
              <a:rPr lang="en-US" dirty="0" smtClean="0"/>
              <a:t>The DRAFT figures on the following slides may be used to help them see the positive and negative impact of various parts in this system.</a:t>
            </a:r>
            <a:endParaRPr lang="en-US" dirty="0"/>
          </a:p>
        </p:txBody>
      </p:sp>
    </p:spTree>
    <p:extLst>
      <p:ext uri="{BB962C8B-B14F-4D97-AF65-F5344CB8AC3E}">
        <p14:creationId xmlns:p14="http://schemas.microsoft.com/office/powerpoint/2010/main" val="1866942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914400" y="2636837"/>
            <a:ext cx="7391400" cy="2316163"/>
          </a:xfrm>
        </p:spPr>
        <p:txBody>
          <a:bodyPr/>
          <a:lstStyle/>
          <a:p>
            <a:pPr marL="0" indent="0" algn="ctr">
              <a:buNone/>
            </a:pPr>
            <a:r>
              <a:rPr lang="en-US" dirty="0" smtClean="0"/>
              <a:t>Program Mission</a:t>
            </a:r>
            <a:r>
              <a:rPr lang="en-US" dirty="0"/>
              <a:t>:  </a:t>
            </a:r>
            <a:endParaRPr lang="en-US" dirty="0" smtClean="0"/>
          </a:p>
          <a:p>
            <a:pPr marL="0" indent="0" algn="ctr">
              <a:buNone/>
            </a:pPr>
            <a:r>
              <a:rPr lang="en-US" dirty="0" smtClean="0"/>
              <a:t>Cultivate </a:t>
            </a:r>
            <a:r>
              <a:rPr lang="en-US" dirty="0"/>
              <a:t>cross-disciplinary skills for solving complex problems</a:t>
            </a:r>
          </a:p>
          <a:p>
            <a:pPr marL="0" indent="0" algn="ctr">
              <a:buNone/>
            </a:pPr>
            <a:endParaRPr lang="en-US" dirty="0"/>
          </a:p>
          <a:p>
            <a:pPr algn="ct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245" t="14371" r="9268" b="17785"/>
          <a:stretch/>
        </p:blipFill>
        <p:spPr>
          <a:xfrm>
            <a:off x="2590800" y="113071"/>
            <a:ext cx="3962400" cy="1563329"/>
          </a:xfrm>
          <a:prstGeom prst="rect">
            <a:avLst/>
          </a:prstGeom>
        </p:spPr>
      </p:pic>
    </p:spTree>
    <p:extLst>
      <p:ext uri="{BB962C8B-B14F-4D97-AF65-F5344CB8AC3E}">
        <p14:creationId xmlns:p14="http://schemas.microsoft.com/office/powerpoint/2010/main" val="14509475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0" y="3200400"/>
            <a:ext cx="9144000" cy="36576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3124200" y="1524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Atmospheric CO2 Level</a:t>
            </a:r>
            <a:endParaRPr lang="en-US" sz="1200" dirty="0">
              <a:solidFill>
                <a:schemeClr val="tx1"/>
              </a:solidFill>
            </a:endParaRPr>
          </a:p>
        </p:txBody>
      </p:sp>
      <p:sp>
        <p:nvSpPr>
          <p:cNvPr id="13" name="Oval 12"/>
          <p:cNvSpPr/>
          <p:nvPr/>
        </p:nvSpPr>
        <p:spPr>
          <a:xfrm>
            <a:off x="5181600" y="3505200"/>
            <a:ext cx="1219200" cy="4572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Ecosystem Services</a:t>
            </a:r>
            <a:endParaRPr lang="en-US" sz="1200" dirty="0">
              <a:solidFill>
                <a:schemeClr val="tx1"/>
              </a:solidFill>
            </a:endParaRPr>
          </a:p>
        </p:txBody>
      </p:sp>
      <p:sp>
        <p:nvSpPr>
          <p:cNvPr id="18" name="Oval 17"/>
          <p:cNvSpPr/>
          <p:nvPr/>
        </p:nvSpPr>
        <p:spPr>
          <a:xfrm>
            <a:off x="2514600" y="28956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a:t>
            </a:r>
            <a:r>
              <a:rPr lang="en-US" sz="1200" baseline="-25000" dirty="0" smtClean="0">
                <a:solidFill>
                  <a:schemeClr val="tx1"/>
                </a:solidFill>
              </a:rPr>
              <a:t>2</a:t>
            </a:r>
            <a:r>
              <a:rPr lang="en-US" sz="1200" dirty="0" smtClean="0">
                <a:solidFill>
                  <a:schemeClr val="tx1"/>
                </a:solidFill>
              </a:rPr>
              <a:t> Absorbed by Ocean</a:t>
            </a:r>
          </a:p>
        </p:txBody>
      </p:sp>
      <p:sp>
        <p:nvSpPr>
          <p:cNvPr id="20" name="Oval 19"/>
          <p:cNvSpPr/>
          <p:nvPr/>
        </p:nvSpPr>
        <p:spPr>
          <a:xfrm>
            <a:off x="0" y="57150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Nutrients</a:t>
            </a:r>
          </a:p>
        </p:txBody>
      </p:sp>
      <p:sp>
        <p:nvSpPr>
          <p:cNvPr id="22" name="Oval 21"/>
          <p:cNvSpPr/>
          <p:nvPr/>
        </p:nvSpPr>
        <p:spPr>
          <a:xfrm>
            <a:off x="7086600" y="57912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Higher Trophic Level Fish Dependent on Marine Calcifiers</a:t>
            </a:r>
          </a:p>
        </p:txBody>
      </p:sp>
      <p:sp>
        <p:nvSpPr>
          <p:cNvPr id="23" name="Oval 22"/>
          <p:cNvSpPr/>
          <p:nvPr/>
        </p:nvSpPr>
        <p:spPr>
          <a:xfrm>
            <a:off x="7772400" y="3581400"/>
            <a:ext cx="1219200" cy="4572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Fisheries</a:t>
            </a:r>
          </a:p>
        </p:txBody>
      </p:sp>
      <p:sp>
        <p:nvSpPr>
          <p:cNvPr id="24" name="Oval 23"/>
          <p:cNvSpPr/>
          <p:nvPr/>
        </p:nvSpPr>
        <p:spPr>
          <a:xfrm>
            <a:off x="6477000" y="2971800"/>
            <a:ext cx="1219200" cy="4572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Reef Tourism</a:t>
            </a:r>
            <a:endParaRPr lang="en-US" sz="1200" dirty="0">
              <a:solidFill>
                <a:schemeClr val="tx1"/>
              </a:solidFill>
            </a:endParaRPr>
          </a:p>
        </p:txBody>
      </p:sp>
      <p:pic>
        <p:nvPicPr>
          <p:cNvPr id="1028" name="Picture 4" descr="C:\Documents and Settings\aorton\Local Settings\Temporary Internet Files\Content.IE5\QPPCHI1V\MC900441809[2].png"/>
          <p:cNvPicPr>
            <a:picLocks noChangeAspect="1" noChangeArrowheads="1"/>
          </p:cNvPicPr>
          <p:nvPr/>
        </p:nvPicPr>
        <p:blipFill>
          <a:blip r:embed="rId3" cstate="print"/>
          <a:srcRect/>
          <a:stretch>
            <a:fillRect/>
          </a:stretch>
        </p:blipFill>
        <p:spPr bwMode="auto">
          <a:xfrm>
            <a:off x="4648200" y="381000"/>
            <a:ext cx="1339850" cy="1339850"/>
          </a:xfrm>
          <a:prstGeom prst="rect">
            <a:avLst/>
          </a:prstGeom>
          <a:noFill/>
        </p:spPr>
      </p:pic>
      <p:pic>
        <p:nvPicPr>
          <p:cNvPr id="69" name="Picture 4" descr="C:\Documents and Settings\aorton\Local Settings\Temporary Internet Files\Content.IE5\QPPCHI1V\MC900441809[2].png"/>
          <p:cNvPicPr>
            <a:picLocks noChangeAspect="1" noChangeArrowheads="1"/>
          </p:cNvPicPr>
          <p:nvPr/>
        </p:nvPicPr>
        <p:blipFill>
          <a:blip r:embed="rId3" cstate="print"/>
          <a:srcRect/>
          <a:stretch>
            <a:fillRect/>
          </a:stretch>
        </p:blipFill>
        <p:spPr bwMode="auto">
          <a:xfrm>
            <a:off x="1219200" y="-228600"/>
            <a:ext cx="1339850" cy="1339850"/>
          </a:xfrm>
          <a:prstGeom prst="rect">
            <a:avLst/>
          </a:prstGeom>
          <a:noFill/>
        </p:spPr>
      </p:pic>
      <p:pic>
        <p:nvPicPr>
          <p:cNvPr id="1041" name="Picture 17" descr="C:\Documents and Settings\aorton\Local Settings\Temporary Internet Files\Content.IE5\6BQ20UQH\dglxasset[1].aspx"/>
          <p:cNvPicPr>
            <a:picLocks noChangeAspect="1" noChangeArrowheads="1"/>
          </p:cNvPicPr>
          <p:nvPr/>
        </p:nvPicPr>
        <p:blipFill>
          <a:blip r:embed="rId4" cstate="print"/>
          <a:srcRect/>
          <a:stretch>
            <a:fillRect/>
          </a:stretch>
        </p:blipFill>
        <p:spPr bwMode="auto">
          <a:xfrm>
            <a:off x="8218488" y="4038600"/>
            <a:ext cx="925512" cy="734083"/>
          </a:xfrm>
          <a:prstGeom prst="rect">
            <a:avLst/>
          </a:prstGeom>
          <a:noFill/>
        </p:spPr>
      </p:pic>
      <p:pic>
        <p:nvPicPr>
          <p:cNvPr id="1042" name="Picture 18" descr="C:\Documents and Settings\aorton\Local Settings\Temporary Internet Files\Content.IE5\QPPCHI1V\dglxasset[3].aspx"/>
          <p:cNvPicPr>
            <a:picLocks noChangeAspect="1" noChangeArrowheads="1"/>
          </p:cNvPicPr>
          <p:nvPr/>
        </p:nvPicPr>
        <p:blipFill>
          <a:blip r:embed="rId5" cstate="print"/>
          <a:srcRect/>
          <a:stretch>
            <a:fillRect/>
          </a:stretch>
        </p:blipFill>
        <p:spPr bwMode="auto">
          <a:xfrm>
            <a:off x="6705600" y="3581400"/>
            <a:ext cx="931862" cy="850375"/>
          </a:xfrm>
          <a:prstGeom prst="rect">
            <a:avLst/>
          </a:prstGeom>
          <a:noFill/>
        </p:spPr>
      </p:pic>
      <p:sp>
        <p:nvSpPr>
          <p:cNvPr id="102" name="Rectangle 101"/>
          <p:cNvSpPr/>
          <p:nvPr/>
        </p:nvSpPr>
        <p:spPr>
          <a:xfrm>
            <a:off x="609600" y="1600200"/>
            <a:ext cx="1828800" cy="5334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a:t>
            </a:r>
            <a:r>
              <a:rPr lang="en-US" sz="1200" baseline="-25000" dirty="0" smtClean="0">
                <a:solidFill>
                  <a:schemeClr val="tx1"/>
                </a:solidFill>
              </a:rPr>
              <a:t>2</a:t>
            </a:r>
            <a:r>
              <a:rPr lang="en-US" sz="1200" dirty="0" smtClean="0">
                <a:solidFill>
                  <a:schemeClr val="tx1"/>
                </a:solidFill>
              </a:rPr>
              <a:t> Polluting Nations</a:t>
            </a:r>
            <a:endParaRPr lang="en-US" sz="1200" dirty="0">
              <a:solidFill>
                <a:schemeClr val="tx1"/>
              </a:solidFill>
            </a:endParaRPr>
          </a:p>
        </p:txBody>
      </p:sp>
      <p:pic>
        <p:nvPicPr>
          <p:cNvPr id="1026" name="Picture 2" descr="C:\Documents and Settings\aorton\Local Settings\Temporary Internet Files\Content.IE5\QPPCHI1V\dglxasset[1].aspx"/>
          <p:cNvPicPr>
            <a:picLocks noChangeAspect="1" noChangeArrowheads="1"/>
          </p:cNvPicPr>
          <p:nvPr/>
        </p:nvPicPr>
        <p:blipFill>
          <a:blip r:embed="rId6" cstate="print"/>
          <a:srcRect/>
          <a:stretch>
            <a:fillRect/>
          </a:stretch>
        </p:blipFill>
        <p:spPr bwMode="auto">
          <a:xfrm>
            <a:off x="152400" y="1143000"/>
            <a:ext cx="843911" cy="1141411"/>
          </a:xfrm>
          <a:prstGeom prst="rect">
            <a:avLst/>
          </a:prstGeom>
          <a:noFill/>
        </p:spPr>
      </p:pic>
      <p:sp>
        <p:nvSpPr>
          <p:cNvPr id="106" name="Rectangle 105"/>
          <p:cNvSpPr/>
          <p:nvPr/>
        </p:nvSpPr>
        <p:spPr>
          <a:xfrm>
            <a:off x="6400800" y="1524000"/>
            <a:ext cx="1828800" cy="5334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Developing Island Nation Economies</a:t>
            </a:r>
            <a:endParaRPr lang="en-US" sz="1200" dirty="0">
              <a:solidFill>
                <a:schemeClr val="tx1"/>
              </a:solidFill>
            </a:endParaRPr>
          </a:p>
        </p:txBody>
      </p:sp>
      <p:sp>
        <p:nvSpPr>
          <p:cNvPr id="110" name="Rectangle 109"/>
          <p:cNvSpPr/>
          <p:nvPr/>
        </p:nvSpPr>
        <p:spPr>
          <a:xfrm>
            <a:off x="4191000" y="5791200"/>
            <a:ext cx="1828800" cy="5334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Marine Calcifying Organisms</a:t>
            </a:r>
            <a:endParaRPr lang="en-US" sz="1200" dirty="0">
              <a:solidFill>
                <a:schemeClr val="tx1"/>
              </a:solidFill>
            </a:endParaRPr>
          </a:p>
        </p:txBody>
      </p:sp>
      <p:pic>
        <p:nvPicPr>
          <p:cNvPr id="1039" name="Picture 15" descr="C:\Documents and Settings\aorton\Local Settings\Temporary Internet Files\Content.IE5\TRSBK2JM\dglxasset[1].aspx"/>
          <p:cNvPicPr>
            <a:picLocks noChangeAspect="1" noChangeArrowheads="1"/>
          </p:cNvPicPr>
          <p:nvPr/>
        </p:nvPicPr>
        <p:blipFill>
          <a:blip r:embed="rId7" cstate="print"/>
          <a:srcRect/>
          <a:stretch>
            <a:fillRect/>
          </a:stretch>
        </p:blipFill>
        <p:spPr bwMode="auto">
          <a:xfrm>
            <a:off x="3581400" y="5334000"/>
            <a:ext cx="1065670" cy="1082675"/>
          </a:xfrm>
          <a:prstGeom prst="rect">
            <a:avLst/>
          </a:prstGeom>
          <a:noFill/>
        </p:spPr>
      </p:pic>
      <p:pic>
        <p:nvPicPr>
          <p:cNvPr id="1040" name="Picture 16" descr="C:\Documents and Settings\aorton\Local Settings\Temporary Internet Files\Content.IE5\QPPCHI1V\dglxasset[2].aspx"/>
          <p:cNvPicPr>
            <a:picLocks noChangeAspect="1" noChangeArrowheads="1"/>
          </p:cNvPicPr>
          <p:nvPr/>
        </p:nvPicPr>
        <p:blipFill>
          <a:blip r:embed="rId8" cstate="print"/>
          <a:srcRect/>
          <a:stretch>
            <a:fillRect/>
          </a:stretch>
        </p:blipFill>
        <p:spPr bwMode="auto">
          <a:xfrm>
            <a:off x="5410200" y="6096000"/>
            <a:ext cx="576083" cy="622300"/>
          </a:xfrm>
          <a:prstGeom prst="rect">
            <a:avLst/>
          </a:prstGeom>
          <a:noFill/>
        </p:spPr>
      </p:pic>
      <p:sp>
        <p:nvSpPr>
          <p:cNvPr id="114" name="Rectangle 113"/>
          <p:cNvSpPr/>
          <p:nvPr/>
        </p:nvSpPr>
        <p:spPr>
          <a:xfrm>
            <a:off x="685800" y="4038600"/>
            <a:ext cx="1828800" cy="5334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Diatoms</a:t>
            </a:r>
            <a:endParaRPr lang="en-US" sz="1200" dirty="0">
              <a:solidFill>
                <a:schemeClr val="tx1"/>
              </a:solidFill>
            </a:endParaRPr>
          </a:p>
        </p:txBody>
      </p:sp>
      <p:sp>
        <p:nvSpPr>
          <p:cNvPr id="43" name="Oval 42"/>
          <p:cNvSpPr/>
          <p:nvPr/>
        </p:nvSpPr>
        <p:spPr>
          <a:xfrm>
            <a:off x="762000" y="2819400"/>
            <a:ext cx="1219200" cy="4572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Oxygen</a:t>
            </a:r>
            <a:endParaRPr lang="en-US" sz="1200" dirty="0">
              <a:solidFill>
                <a:schemeClr val="tx1"/>
              </a:solidFill>
            </a:endParaRPr>
          </a:p>
        </p:txBody>
      </p:sp>
      <p:sp>
        <p:nvSpPr>
          <p:cNvPr id="47" name="Oval 46"/>
          <p:cNvSpPr/>
          <p:nvPr/>
        </p:nvSpPr>
        <p:spPr>
          <a:xfrm>
            <a:off x="2819400" y="3886200"/>
            <a:ext cx="1219200" cy="4572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Carbonic Acid</a:t>
            </a:r>
            <a:endParaRPr lang="en-US" sz="1200" dirty="0">
              <a:solidFill>
                <a:schemeClr val="tx1"/>
              </a:solidFill>
            </a:endParaRPr>
          </a:p>
        </p:txBody>
      </p:sp>
      <p:sp>
        <p:nvSpPr>
          <p:cNvPr id="48" name="Oval 47"/>
          <p:cNvSpPr/>
          <p:nvPr/>
        </p:nvSpPr>
        <p:spPr>
          <a:xfrm>
            <a:off x="3733800" y="4495800"/>
            <a:ext cx="1219200" cy="4572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Calcium Carbonate</a:t>
            </a:r>
            <a:endParaRPr lang="en-US" sz="1200" dirty="0">
              <a:solidFill>
                <a:schemeClr val="tx1"/>
              </a:solidFill>
            </a:endParaRPr>
          </a:p>
        </p:txBody>
      </p:sp>
    </p:spTree>
    <p:extLst>
      <p:ext uri="{BB962C8B-B14F-4D97-AF65-F5344CB8AC3E}">
        <p14:creationId xmlns:p14="http://schemas.microsoft.com/office/powerpoint/2010/main" val="38555064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0" y="3200400"/>
            <a:ext cx="9144000" cy="36576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3124200" y="1524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Atmospheric CO2 Level</a:t>
            </a:r>
            <a:endParaRPr lang="en-US" sz="1200" dirty="0">
              <a:solidFill>
                <a:schemeClr val="tx1"/>
              </a:solidFill>
            </a:endParaRPr>
          </a:p>
        </p:txBody>
      </p:sp>
      <p:sp>
        <p:nvSpPr>
          <p:cNvPr id="13" name="Oval 12"/>
          <p:cNvSpPr/>
          <p:nvPr/>
        </p:nvSpPr>
        <p:spPr>
          <a:xfrm>
            <a:off x="5181600" y="3505200"/>
            <a:ext cx="1219200" cy="4572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Ecosystem Services</a:t>
            </a:r>
            <a:endParaRPr lang="en-US" sz="1200" dirty="0">
              <a:solidFill>
                <a:schemeClr val="tx1"/>
              </a:solidFill>
            </a:endParaRPr>
          </a:p>
        </p:txBody>
      </p:sp>
      <p:sp>
        <p:nvSpPr>
          <p:cNvPr id="18" name="Oval 17"/>
          <p:cNvSpPr/>
          <p:nvPr/>
        </p:nvSpPr>
        <p:spPr>
          <a:xfrm>
            <a:off x="2514600" y="28956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a:t>
            </a:r>
            <a:r>
              <a:rPr lang="en-US" sz="1200" baseline="-25000" dirty="0" smtClean="0">
                <a:solidFill>
                  <a:schemeClr val="tx1"/>
                </a:solidFill>
              </a:rPr>
              <a:t>2</a:t>
            </a:r>
            <a:r>
              <a:rPr lang="en-US" sz="1200" dirty="0" smtClean="0">
                <a:solidFill>
                  <a:schemeClr val="tx1"/>
                </a:solidFill>
              </a:rPr>
              <a:t> Absorbed by Ocean</a:t>
            </a:r>
          </a:p>
        </p:txBody>
      </p:sp>
      <p:sp>
        <p:nvSpPr>
          <p:cNvPr id="20" name="Oval 19"/>
          <p:cNvSpPr/>
          <p:nvPr/>
        </p:nvSpPr>
        <p:spPr>
          <a:xfrm>
            <a:off x="0" y="57150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Nutrients</a:t>
            </a:r>
          </a:p>
        </p:txBody>
      </p:sp>
      <p:sp>
        <p:nvSpPr>
          <p:cNvPr id="22" name="Oval 21"/>
          <p:cNvSpPr/>
          <p:nvPr/>
        </p:nvSpPr>
        <p:spPr>
          <a:xfrm>
            <a:off x="7086600" y="57912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Higher Trophic Level Fish Dependent on Marine Calcifiers</a:t>
            </a:r>
          </a:p>
        </p:txBody>
      </p:sp>
      <p:sp>
        <p:nvSpPr>
          <p:cNvPr id="23" name="Oval 22"/>
          <p:cNvSpPr/>
          <p:nvPr/>
        </p:nvSpPr>
        <p:spPr>
          <a:xfrm>
            <a:off x="7772400" y="3581400"/>
            <a:ext cx="1219200" cy="4572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Fisheries</a:t>
            </a:r>
          </a:p>
        </p:txBody>
      </p:sp>
      <p:sp>
        <p:nvSpPr>
          <p:cNvPr id="24" name="Oval 23"/>
          <p:cNvSpPr/>
          <p:nvPr/>
        </p:nvSpPr>
        <p:spPr>
          <a:xfrm>
            <a:off x="6477000" y="2971800"/>
            <a:ext cx="1219200" cy="4572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Reef Tourism</a:t>
            </a:r>
            <a:endParaRPr lang="en-US" sz="1200" dirty="0">
              <a:solidFill>
                <a:schemeClr val="tx1"/>
              </a:solidFill>
            </a:endParaRPr>
          </a:p>
        </p:txBody>
      </p:sp>
      <p:cxnSp>
        <p:nvCxnSpPr>
          <p:cNvPr id="26" name="Straight Arrow Connector 25"/>
          <p:cNvCxnSpPr>
            <a:stCxn id="102" idx="0"/>
            <a:endCxn id="5" idx="3"/>
          </p:cNvCxnSpPr>
          <p:nvPr/>
        </p:nvCxnSpPr>
        <p:spPr>
          <a:xfrm rot="5400000" flipH="1" flipV="1">
            <a:off x="1994274" y="202452"/>
            <a:ext cx="927474" cy="186802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9" name="Straight Arrow Connector 28"/>
          <p:cNvCxnSpPr>
            <a:stCxn id="5" idx="4"/>
            <a:endCxn id="18" idx="0"/>
          </p:cNvCxnSpPr>
          <p:nvPr/>
        </p:nvCxnSpPr>
        <p:spPr>
          <a:xfrm rot="5400000">
            <a:off x="2667000" y="1524000"/>
            <a:ext cx="2133600" cy="6096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1" name="Straight Arrow Connector 30"/>
          <p:cNvCxnSpPr>
            <a:endCxn id="114" idx="0"/>
          </p:cNvCxnSpPr>
          <p:nvPr/>
        </p:nvCxnSpPr>
        <p:spPr>
          <a:xfrm rot="10800000" flipV="1">
            <a:off x="1600200" y="3429000"/>
            <a:ext cx="1106022" cy="6096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3" name="Straight Arrow Connector 32"/>
          <p:cNvCxnSpPr>
            <a:stCxn id="18" idx="4"/>
            <a:endCxn id="47" idx="0"/>
          </p:cNvCxnSpPr>
          <p:nvPr/>
        </p:nvCxnSpPr>
        <p:spPr>
          <a:xfrm rot="5400000">
            <a:off x="3238500" y="3695700"/>
            <a:ext cx="3810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5" name="Straight Arrow Connector 34"/>
          <p:cNvCxnSpPr>
            <a:stCxn id="114" idx="2"/>
            <a:endCxn id="20" idx="0"/>
          </p:cNvCxnSpPr>
          <p:nvPr/>
        </p:nvCxnSpPr>
        <p:spPr>
          <a:xfrm rot="5400000">
            <a:off x="685800" y="4800600"/>
            <a:ext cx="1143000" cy="685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0" name="Straight Arrow Connector 39"/>
          <p:cNvCxnSpPr>
            <a:endCxn id="22" idx="2"/>
          </p:cNvCxnSpPr>
          <p:nvPr/>
        </p:nvCxnSpPr>
        <p:spPr>
          <a:xfrm>
            <a:off x="6096000" y="6096000"/>
            <a:ext cx="9906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6" name="Straight Arrow Connector 45"/>
          <p:cNvCxnSpPr>
            <a:stCxn id="110" idx="0"/>
            <a:endCxn id="13" idx="4"/>
          </p:cNvCxnSpPr>
          <p:nvPr/>
        </p:nvCxnSpPr>
        <p:spPr>
          <a:xfrm rot="5400000" flipH="1" flipV="1">
            <a:off x="4533900" y="4533900"/>
            <a:ext cx="1828800" cy="685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9" name="Straight Arrow Connector 48"/>
          <p:cNvCxnSpPr>
            <a:stCxn id="110" idx="0"/>
            <a:endCxn id="24" idx="4"/>
          </p:cNvCxnSpPr>
          <p:nvPr/>
        </p:nvCxnSpPr>
        <p:spPr>
          <a:xfrm rot="5400000" flipH="1" flipV="1">
            <a:off x="4914900" y="3619500"/>
            <a:ext cx="2362200" cy="1981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2" name="Straight Arrow Connector 51"/>
          <p:cNvCxnSpPr>
            <a:stCxn id="22" idx="0"/>
            <a:endCxn id="23" idx="4"/>
          </p:cNvCxnSpPr>
          <p:nvPr/>
        </p:nvCxnSpPr>
        <p:spPr>
          <a:xfrm rot="5400000" flipH="1" flipV="1">
            <a:off x="7315200" y="4724400"/>
            <a:ext cx="175260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0" name="Straight Arrow Connector 59"/>
          <p:cNvCxnSpPr>
            <a:stCxn id="24" idx="0"/>
            <a:endCxn id="106" idx="2"/>
          </p:cNvCxnSpPr>
          <p:nvPr/>
        </p:nvCxnSpPr>
        <p:spPr>
          <a:xfrm rot="5400000" flipH="1" flipV="1">
            <a:off x="6743700" y="2400300"/>
            <a:ext cx="914400"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3" name="Straight Arrow Connector 62"/>
          <p:cNvCxnSpPr>
            <a:stCxn id="13" idx="0"/>
            <a:endCxn id="106" idx="2"/>
          </p:cNvCxnSpPr>
          <p:nvPr/>
        </p:nvCxnSpPr>
        <p:spPr>
          <a:xfrm rot="5400000" flipH="1" flipV="1">
            <a:off x="5829300" y="2019300"/>
            <a:ext cx="1447800" cy="1524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5" name="Straight Arrow Connector 64"/>
          <p:cNvCxnSpPr>
            <a:stCxn id="23" idx="0"/>
            <a:endCxn id="106" idx="2"/>
          </p:cNvCxnSpPr>
          <p:nvPr/>
        </p:nvCxnSpPr>
        <p:spPr>
          <a:xfrm rot="16200000" flipV="1">
            <a:off x="7086600" y="2286000"/>
            <a:ext cx="1524000" cy="1066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028" name="Picture 4" descr="C:\Documents and Settings\aorton\Local Settings\Temporary Internet Files\Content.IE5\QPPCHI1V\MC900441809[2].png"/>
          <p:cNvPicPr>
            <a:picLocks noChangeAspect="1" noChangeArrowheads="1"/>
          </p:cNvPicPr>
          <p:nvPr/>
        </p:nvPicPr>
        <p:blipFill>
          <a:blip r:embed="rId3" cstate="print"/>
          <a:srcRect/>
          <a:stretch>
            <a:fillRect/>
          </a:stretch>
        </p:blipFill>
        <p:spPr bwMode="auto">
          <a:xfrm>
            <a:off x="4648200" y="381000"/>
            <a:ext cx="1339850" cy="1339850"/>
          </a:xfrm>
          <a:prstGeom prst="rect">
            <a:avLst/>
          </a:prstGeom>
          <a:noFill/>
        </p:spPr>
      </p:pic>
      <p:pic>
        <p:nvPicPr>
          <p:cNvPr id="69" name="Picture 4" descr="C:\Documents and Settings\aorton\Local Settings\Temporary Internet Files\Content.IE5\QPPCHI1V\MC900441809[2].png"/>
          <p:cNvPicPr>
            <a:picLocks noChangeAspect="1" noChangeArrowheads="1"/>
          </p:cNvPicPr>
          <p:nvPr/>
        </p:nvPicPr>
        <p:blipFill>
          <a:blip r:embed="rId3" cstate="print"/>
          <a:srcRect/>
          <a:stretch>
            <a:fillRect/>
          </a:stretch>
        </p:blipFill>
        <p:spPr bwMode="auto">
          <a:xfrm>
            <a:off x="1219200" y="-228600"/>
            <a:ext cx="1339850" cy="1339850"/>
          </a:xfrm>
          <a:prstGeom prst="rect">
            <a:avLst/>
          </a:prstGeom>
          <a:noFill/>
        </p:spPr>
      </p:pic>
      <p:pic>
        <p:nvPicPr>
          <p:cNvPr id="1041" name="Picture 17" descr="C:\Documents and Settings\aorton\Local Settings\Temporary Internet Files\Content.IE5\6BQ20UQH\dglxasset[1].aspx"/>
          <p:cNvPicPr>
            <a:picLocks noChangeAspect="1" noChangeArrowheads="1"/>
          </p:cNvPicPr>
          <p:nvPr/>
        </p:nvPicPr>
        <p:blipFill>
          <a:blip r:embed="rId4" cstate="print"/>
          <a:srcRect/>
          <a:stretch>
            <a:fillRect/>
          </a:stretch>
        </p:blipFill>
        <p:spPr bwMode="auto">
          <a:xfrm>
            <a:off x="8218488" y="4038600"/>
            <a:ext cx="925512" cy="734083"/>
          </a:xfrm>
          <a:prstGeom prst="rect">
            <a:avLst/>
          </a:prstGeom>
          <a:noFill/>
        </p:spPr>
      </p:pic>
      <p:pic>
        <p:nvPicPr>
          <p:cNvPr id="1042" name="Picture 18" descr="C:\Documents and Settings\aorton\Local Settings\Temporary Internet Files\Content.IE5\QPPCHI1V\dglxasset[3].aspx"/>
          <p:cNvPicPr>
            <a:picLocks noChangeAspect="1" noChangeArrowheads="1"/>
          </p:cNvPicPr>
          <p:nvPr/>
        </p:nvPicPr>
        <p:blipFill>
          <a:blip r:embed="rId5" cstate="print"/>
          <a:srcRect/>
          <a:stretch>
            <a:fillRect/>
          </a:stretch>
        </p:blipFill>
        <p:spPr bwMode="auto">
          <a:xfrm>
            <a:off x="6705600" y="3581400"/>
            <a:ext cx="931862" cy="850375"/>
          </a:xfrm>
          <a:prstGeom prst="rect">
            <a:avLst/>
          </a:prstGeom>
          <a:noFill/>
        </p:spPr>
      </p:pic>
      <p:sp>
        <p:nvSpPr>
          <p:cNvPr id="102" name="Rectangle 101"/>
          <p:cNvSpPr/>
          <p:nvPr/>
        </p:nvSpPr>
        <p:spPr>
          <a:xfrm>
            <a:off x="609600" y="1600200"/>
            <a:ext cx="1828800" cy="5334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a:t>
            </a:r>
            <a:r>
              <a:rPr lang="en-US" sz="1200" baseline="-25000" dirty="0" smtClean="0">
                <a:solidFill>
                  <a:schemeClr val="tx1"/>
                </a:solidFill>
              </a:rPr>
              <a:t>2</a:t>
            </a:r>
            <a:r>
              <a:rPr lang="en-US" sz="1200" dirty="0" smtClean="0">
                <a:solidFill>
                  <a:schemeClr val="tx1"/>
                </a:solidFill>
              </a:rPr>
              <a:t> Polluting Nations</a:t>
            </a:r>
            <a:endParaRPr lang="en-US" sz="1200" dirty="0">
              <a:solidFill>
                <a:schemeClr val="tx1"/>
              </a:solidFill>
            </a:endParaRPr>
          </a:p>
        </p:txBody>
      </p:sp>
      <p:pic>
        <p:nvPicPr>
          <p:cNvPr id="1026" name="Picture 2" descr="C:\Documents and Settings\aorton\Local Settings\Temporary Internet Files\Content.IE5\QPPCHI1V\dglxasset[1].aspx"/>
          <p:cNvPicPr>
            <a:picLocks noChangeAspect="1" noChangeArrowheads="1"/>
          </p:cNvPicPr>
          <p:nvPr/>
        </p:nvPicPr>
        <p:blipFill>
          <a:blip r:embed="rId6" cstate="print"/>
          <a:srcRect/>
          <a:stretch>
            <a:fillRect/>
          </a:stretch>
        </p:blipFill>
        <p:spPr bwMode="auto">
          <a:xfrm>
            <a:off x="152400" y="1143000"/>
            <a:ext cx="843911" cy="1141411"/>
          </a:xfrm>
          <a:prstGeom prst="rect">
            <a:avLst/>
          </a:prstGeom>
          <a:noFill/>
        </p:spPr>
      </p:pic>
      <p:sp>
        <p:nvSpPr>
          <p:cNvPr id="106" name="Rectangle 105"/>
          <p:cNvSpPr/>
          <p:nvPr/>
        </p:nvSpPr>
        <p:spPr>
          <a:xfrm>
            <a:off x="6400800" y="1524000"/>
            <a:ext cx="1828800" cy="5334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Developing Island Nation Economies</a:t>
            </a:r>
            <a:endParaRPr lang="en-US" sz="1200" dirty="0">
              <a:solidFill>
                <a:schemeClr val="tx1"/>
              </a:solidFill>
            </a:endParaRPr>
          </a:p>
        </p:txBody>
      </p:sp>
      <p:sp>
        <p:nvSpPr>
          <p:cNvPr id="110" name="Rectangle 109"/>
          <p:cNvSpPr/>
          <p:nvPr/>
        </p:nvSpPr>
        <p:spPr>
          <a:xfrm>
            <a:off x="4191000" y="5791200"/>
            <a:ext cx="1828800" cy="5334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Marine Calcifying Organisms</a:t>
            </a:r>
            <a:endParaRPr lang="en-US" sz="1200" dirty="0">
              <a:solidFill>
                <a:schemeClr val="tx1"/>
              </a:solidFill>
            </a:endParaRPr>
          </a:p>
        </p:txBody>
      </p:sp>
      <p:pic>
        <p:nvPicPr>
          <p:cNvPr id="1039" name="Picture 15" descr="C:\Documents and Settings\aorton\Local Settings\Temporary Internet Files\Content.IE5\TRSBK2JM\dglxasset[1].aspx"/>
          <p:cNvPicPr>
            <a:picLocks noChangeAspect="1" noChangeArrowheads="1"/>
          </p:cNvPicPr>
          <p:nvPr/>
        </p:nvPicPr>
        <p:blipFill>
          <a:blip r:embed="rId7" cstate="print"/>
          <a:srcRect/>
          <a:stretch>
            <a:fillRect/>
          </a:stretch>
        </p:blipFill>
        <p:spPr bwMode="auto">
          <a:xfrm>
            <a:off x="3581400" y="5334000"/>
            <a:ext cx="1065670" cy="1082675"/>
          </a:xfrm>
          <a:prstGeom prst="rect">
            <a:avLst/>
          </a:prstGeom>
          <a:noFill/>
        </p:spPr>
      </p:pic>
      <p:pic>
        <p:nvPicPr>
          <p:cNvPr id="1040" name="Picture 16" descr="C:\Documents and Settings\aorton\Local Settings\Temporary Internet Files\Content.IE5\QPPCHI1V\dglxasset[2].aspx"/>
          <p:cNvPicPr>
            <a:picLocks noChangeAspect="1" noChangeArrowheads="1"/>
          </p:cNvPicPr>
          <p:nvPr/>
        </p:nvPicPr>
        <p:blipFill>
          <a:blip r:embed="rId8" cstate="print"/>
          <a:srcRect/>
          <a:stretch>
            <a:fillRect/>
          </a:stretch>
        </p:blipFill>
        <p:spPr bwMode="auto">
          <a:xfrm>
            <a:off x="5410200" y="6096000"/>
            <a:ext cx="576083" cy="622300"/>
          </a:xfrm>
          <a:prstGeom prst="rect">
            <a:avLst/>
          </a:prstGeom>
          <a:noFill/>
        </p:spPr>
      </p:pic>
      <p:sp>
        <p:nvSpPr>
          <p:cNvPr id="114" name="Rectangle 113"/>
          <p:cNvSpPr/>
          <p:nvPr/>
        </p:nvSpPr>
        <p:spPr>
          <a:xfrm>
            <a:off x="685800" y="4038600"/>
            <a:ext cx="1828800" cy="5334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Diatoms</a:t>
            </a:r>
            <a:endParaRPr lang="en-US" sz="1200" dirty="0">
              <a:solidFill>
                <a:schemeClr val="tx1"/>
              </a:solidFill>
            </a:endParaRPr>
          </a:p>
        </p:txBody>
      </p:sp>
      <p:sp>
        <p:nvSpPr>
          <p:cNvPr id="43" name="Oval 42"/>
          <p:cNvSpPr/>
          <p:nvPr/>
        </p:nvSpPr>
        <p:spPr>
          <a:xfrm>
            <a:off x="762000" y="2819400"/>
            <a:ext cx="1219200" cy="4572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Oxygen</a:t>
            </a:r>
            <a:endParaRPr lang="en-US" sz="1200" dirty="0">
              <a:solidFill>
                <a:schemeClr val="tx1"/>
              </a:solidFill>
            </a:endParaRPr>
          </a:p>
        </p:txBody>
      </p:sp>
      <p:cxnSp>
        <p:nvCxnSpPr>
          <p:cNvPr id="45" name="Straight Arrow Connector 44"/>
          <p:cNvCxnSpPr>
            <a:endCxn id="43" idx="4"/>
          </p:cNvCxnSpPr>
          <p:nvPr/>
        </p:nvCxnSpPr>
        <p:spPr>
          <a:xfrm rot="16200000" flipV="1">
            <a:off x="1104900" y="3543300"/>
            <a:ext cx="762000" cy="2286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47" name="Oval 46"/>
          <p:cNvSpPr/>
          <p:nvPr/>
        </p:nvSpPr>
        <p:spPr>
          <a:xfrm>
            <a:off x="2819400" y="3886200"/>
            <a:ext cx="1219200" cy="4572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Carbonic Acid</a:t>
            </a:r>
            <a:endParaRPr lang="en-US" sz="1200" dirty="0">
              <a:solidFill>
                <a:schemeClr val="tx1"/>
              </a:solidFill>
            </a:endParaRPr>
          </a:p>
        </p:txBody>
      </p:sp>
      <p:sp>
        <p:nvSpPr>
          <p:cNvPr id="48" name="Oval 47"/>
          <p:cNvSpPr/>
          <p:nvPr/>
        </p:nvSpPr>
        <p:spPr>
          <a:xfrm>
            <a:off x="3733800" y="4495800"/>
            <a:ext cx="1219200" cy="4572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Calcium Carbonate</a:t>
            </a:r>
            <a:endParaRPr lang="en-US" sz="1200" dirty="0">
              <a:solidFill>
                <a:schemeClr val="tx1"/>
              </a:solidFill>
            </a:endParaRPr>
          </a:p>
        </p:txBody>
      </p:sp>
      <p:cxnSp>
        <p:nvCxnSpPr>
          <p:cNvPr id="55" name="Straight Arrow Connector 54"/>
          <p:cNvCxnSpPr>
            <a:stCxn id="47" idx="4"/>
            <a:endCxn id="48" idx="0"/>
          </p:cNvCxnSpPr>
          <p:nvPr/>
        </p:nvCxnSpPr>
        <p:spPr>
          <a:xfrm rot="16200000" flipH="1">
            <a:off x="3810000" y="3962400"/>
            <a:ext cx="152400" cy="914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7" name="Straight Arrow Connector 56"/>
          <p:cNvCxnSpPr>
            <a:stCxn id="48" idx="4"/>
            <a:endCxn id="110" idx="0"/>
          </p:cNvCxnSpPr>
          <p:nvPr/>
        </p:nvCxnSpPr>
        <p:spPr>
          <a:xfrm rot="16200000" flipH="1">
            <a:off x="4305300" y="4991100"/>
            <a:ext cx="838200" cy="762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72" name="TextBox 71"/>
          <p:cNvSpPr txBox="1"/>
          <p:nvPr/>
        </p:nvSpPr>
        <p:spPr>
          <a:xfrm>
            <a:off x="2209800" y="990600"/>
            <a:ext cx="33855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76" name="TextBox 75"/>
          <p:cNvSpPr txBox="1"/>
          <p:nvPr/>
        </p:nvSpPr>
        <p:spPr>
          <a:xfrm>
            <a:off x="3505200" y="1600200"/>
            <a:ext cx="33855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77" name="TextBox 76"/>
          <p:cNvSpPr txBox="1"/>
          <p:nvPr/>
        </p:nvSpPr>
        <p:spPr>
          <a:xfrm>
            <a:off x="1219200" y="3505200"/>
            <a:ext cx="33855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78" name="TextBox 77"/>
          <p:cNvSpPr txBox="1"/>
          <p:nvPr/>
        </p:nvSpPr>
        <p:spPr>
          <a:xfrm>
            <a:off x="1981200" y="3505200"/>
            <a:ext cx="33855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79" name="TextBox 78"/>
          <p:cNvSpPr txBox="1"/>
          <p:nvPr/>
        </p:nvSpPr>
        <p:spPr>
          <a:xfrm>
            <a:off x="3200400" y="3581400"/>
            <a:ext cx="33855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80" name="TextBox 79"/>
          <p:cNvSpPr txBox="1"/>
          <p:nvPr/>
        </p:nvSpPr>
        <p:spPr>
          <a:xfrm>
            <a:off x="6248400" y="2667000"/>
            <a:ext cx="27924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81" name="TextBox 80"/>
          <p:cNvSpPr txBox="1"/>
          <p:nvPr/>
        </p:nvSpPr>
        <p:spPr>
          <a:xfrm>
            <a:off x="6934200" y="2590800"/>
            <a:ext cx="27924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82" name="TextBox 81"/>
          <p:cNvSpPr txBox="1"/>
          <p:nvPr/>
        </p:nvSpPr>
        <p:spPr>
          <a:xfrm>
            <a:off x="7543800" y="2667000"/>
            <a:ext cx="27924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83" name="TextBox 82"/>
          <p:cNvSpPr txBox="1"/>
          <p:nvPr/>
        </p:nvSpPr>
        <p:spPr>
          <a:xfrm>
            <a:off x="3657600" y="4343400"/>
            <a:ext cx="27924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84" name="TextBox 83"/>
          <p:cNvSpPr txBox="1"/>
          <p:nvPr/>
        </p:nvSpPr>
        <p:spPr>
          <a:xfrm>
            <a:off x="4419600" y="5181600"/>
            <a:ext cx="27924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85" name="TextBox 84"/>
          <p:cNvSpPr txBox="1"/>
          <p:nvPr/>
        </p:nvSpPr>
        <p:spPr>
          <a:xfrm>
            <a:off x="5257800" y="4648200"/>
            <a:ext cx="27924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86" name="TextBox 85"/>
          <p:cNvSpPr txBox="1"/>
          <p:nvPr/>
        </p:nvSpPr>
        <p:spPr>
          <a:xfrm>
            <a:off x="5943600" y="4419600"/>
            <a:ext cx="27924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87" name="TextBox 86"/>
          <p:cNvSpPr txBox="1"/>
          <p:nvPr/>
        </p:nvSpPr>
        <p:spPr>
          <a:xfrm>
            <a:off x="6477000" y="5943600"/>
            <a:ext cx="27924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88" name="TextBox 87"/>
          <p:cNvSpPr txBox="1"/>
          <p:nvPr/>
        </p:nvSpPr>
        <p:spPr>
          <a:xfrm>
            <a:off x="7848600" y="5029200"/>
            <a:ext cx="228600" cy="461665"/>
          </a:xfrm>
          <a:prstGeom prst="rect">
            <a:avLst/>
          </a:prstGeom>
          <a:noFill/>
        </p:spPr>
        <p:txBody>
          <a:bodyPr wrap="square" rtlCol="0">
            <a:spAutoFit/>
          </a:bodyPr>
          <a:lstStyle/>
          <a:p>
            <a:r>
              <a:rPr lang="en-US" sz="3600" baseline="30000" dirty="0" smtClean="0"/>
              <a:t>-</a:t>
            </a:r>
            <a:endParaRPr lang="en-US" sz="3600" baseline="30000" dirty="0"/>
          </a:p>
        </p:txBody>
      </p:sp>
      <p:sp>
        <p:nvSpPr>
          <p:cNvPr id="89" name="TextBox 88"/>
          <p:cNvSpPr txBox="1"/>
          <p:nvPr/>
        </p:nvSpPr>
        <p:spPr>
          <a:xfrm>
            <a:off x="1066800" y="4953000"/>
            <a:ext cx="279244" cy="461665"/>
          </a:xfrm>
          <a:prstGeom prst="rect">
            <a:avLst/>
          </a:prstGeom>
          <a:noFill/>
        </p:spPr>
        <p:txBody>
          <a:bodyPr wrap="none" rtlCol="0">
            <a:spAutoFit/>
          </a:bodyPr>
          <a:lstStyle/>
          <a:p>
            <a:r>
              <a:rPr lang="en-US" sz="3600" baseline="30000" dirty="0" smtClean="0"/>
              <a:t>-</a:t>
            </a:r>
            <a:endParaRPr lang="en-US" sz="3600" baseline="30000" dirty="0"/>
          </a:p>
        </p:txBody>
      </p:sp>
    </p:spTree>
    <p:extLst>
      <p:ext uri="{BB962C8B-B14F-4D97-AF65-F5344CB8AC3E}">
        <p14:creationId xmlns:p14="http://schemas.microsoft.com/office/powerpoint/2010/main" val="31034449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4" descr="C:\Documents and Settings\aorton\Local Settings\Temporary Internet Files\Content.IE5\QPPCHI1V\MC900441809[2].png"/>
          <p:cNvPicPr>
            <a:picLocks noChangeAspect="1" noChangeArrowheads="1"/>
          </p:cNvPicPr>
          <p:nvPr/>
        </p:nvPicPr>
        <p:blipFill>
          <a:blip r:embed="rId3" cstate="print"/>
          <a:srcRect/>
          <a:stretch>
            <a:fillRect/>
          </a:stretch>
        </p:blipFill>
        <p:spPr bwMode="auto">
          <a:xfrm>
            <a:off x="152400" y="1143000"/>
            <a:ext cx="1339850" cy="1339850"/>
          </a:xfrm>
          <a:prstGeom prst="rect">
            <a:avLst/>
          </a:prstGeom>
          <a:noFill/>
        </p:spPr>
      </p:pic>
      <p:sp>
        <p:nvSpPr>
          <p:cNvPr id="4" name="Rectangle 3"/>
          <p:cNvSpPr/>
          <p:nvPr/>
        </p:nvSpPr>
        <p:spPr>
          <a:xfrm>
            <a:off x="0" y="3200400"/>
            <a:ext cx="9144000" cy="36576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429000" y="4191000"/>
            <a:ext cx="1828800" cy="5334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Diatoms</a:t>
            </a:r>
            <a:endParaRPr lang="en-US" sz="1200" dirty="0">
              <a:solidFill>
                <a:schemeClr val="tx1"/>
              </a:solidFill>
            </a:endParaRPr>
          </a:p>
        </p:txBody>
      </p:sp>
      <p:sp>
        <p:nvSpPr>
          <p:cNvPr id="6" name="Oval 5"/>
          <p:cNvSpPr/>
          <p:nvPr/>
        </p:nvSpPr>
        <p:spPr>
          <a:xfrm>
            <a:off x="1447800" y="1524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Atmospheric CO2 Level</a:t>
            </a:r>
            <a:endParaRPr lang="en-US" sz="1200" dirty="0">
              <a:solidFill>
                <a:schemeClr val="tx1"/>
              </a:solidFill>
            </a:endParaRPr>
          </a:p>
        </p:txBody>
      </p:sp>
      <p:sp>
        <p:nvSpPr>
          <p:cNvPr id="7" name="Oval 6"/>
          <p:cNvSpPr/>
          <p:nvPr/>
        </p:nvSpPr>
        <p:spPr>
          <a:xfrm>
            <a:off x="6400800" y="29718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CO2 Absorbed by Ocean</a:t>
            </a:r>
          </a:p>
        </p:txBody>
      </p:sp>
      <p:sp>
        <p:nvSpPr>
          <p:cNvPr id="11" name="Oval 10"/>
          <p:cNvSpPr/>
          <p:nvPr/>
        </p:nvSpPr>
        <p:spPr>
          <a:xfrm>
            <a:off x="5257800" y="2286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Light</a:t>
            </a:r>
            <a:endParaRPr lang="en-US" sz="1200" dirty="0">
              <a:solidFill>
                <a:schemeClr val="tx1"/>
              </a:solidFill>
            </a:endParaRPr>
          </a:p>
        </p:txBody>
      </p:sp>
      <p:sp>
        <p:nvSpPr>
          <p:cNvPr id="12" name="Oval 11"/>
          <p:cNvSpPr/>
          <p:nvPr/>
        </p:nvSpPr>
        <p:spPr>
          <a:xfrm>
            <a:off x="228600" y="28956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Temperature</a:t>
            </a:r>
            <a:endParaRPr lang="en-US" sz="1200" dirty="0">
              <a:solidFill>
                <a:schemeClr val="tx1"/>
              </a:solidFill>
            </a:endParaRPr>
          </a:p>
        </p:txBody>
      </p:sp>
      <p:cxnSp>
        <p:nvCxnSpPr>
          <p:cNvPr id="14" name="Straight Arrow Connector 13"/>
          <p:cNvCxnSpPr>
            <a:stCxn id="6" idx="4"/>
            <a:endCxn id="7" idx="0"/>
          </p:cNvCxnSpPr>
          <p:nvPr/>
        </p:nvCxnSpPr>
        <p:spPr>
          <a:xfrm rot="16200000" flipH="1">
            <a:off x="3733800" y="-609600"/>
            <a:ext cx="2209800" cy="49530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6" name="Straight Arrow Connector 15"/>
          <p:cNvCxnSpPr>
            <a:stCxn id="6" idx="4"/>
            <a:endCxn id="12" idx="0"/>
          </p:cNvCxnSpPr>
          <p:nvPr/>
        </p:nvCxnSpPr>
        <p:spPr>
          <a:xfrm rot="5400000">
            <a:off x="685800" y="1219200"/>
            <a:ext cx="2133600" cy="12192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8" name="Straight Arrow Connector 17"/>
          <p:cNvCxnSpPr>
            <a:stCxn id="11" idx="4"/>
          </p:cNvCxnSpPr>
          <p:nvPr/>
        </p:nvCxnSpPr>
        <p:spPr>
          <a:xfrm rot="5400000">
            <a:off x="3733800" y="1752600"/>
            <a:ext cx="3352800" cy="15240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0" name="Straight Arrow Connector 19"/>
          <p:cNvCxnSpPr>
            <a:stCxn id="12" idx="5"/>
            <a:endCxn id="5" idx="1"/>
          </p:cNvCxnSpPr>
          <p:nvPr/>
        </p:nvCxnSpPr>
        <p:spPr>
          <a:xfrm rot="16200000" flipH="1">
            <a:off x="2088402" y="3117102"/>
            <a:ext cx="1041774" cy="163942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a:stCxn id="7" idx="4"/>
            <a:endCxn id="5" idx="3"/>
          </p:cNvCxnSpPr>
          <p:nvPr/>
        </p:nvCxnSpPr>
        <p:spPr>
          <a:xfrm rot="5400000">
            <a:off x="5848350" y="2990850"/>
            <a:ext cx="876300" cy="20574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23" name="Oval 22"/>
          <p:cNvSpPr/>
          <p:nvPr/>
        </p:nvSpPr>
        <p:spPr>
          <a:xfrm>
            <a:off x="4648200" y="62484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Nitrogen</a:t>
            </a:r>
            <a:endParaRPr lang="en-US" sz="1200" dirty="0">
              <a:solidFill>
                <a:schemeClr val="tx1"/>
              </a:solidFill>
            </a:endParaRPr>
          </a:p>
        </p:txBody>
      </p:sp>
      <p:sp>
        <p:nvSpPr>
          <p:cNvPr id="24" name="Oval 23"/>
          <p:cNvSpPr/>
          <p:nvPr/>
        </p:nvSpPr>
        <p:spPr>
          <a:xfrm>
            <a:off x="2667000" y="62484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Phosphorus</a:t>
            </a:r>
            <a:endParaRPr lang="en-US" sz="1200" dirty="0">
              <a:solidFill>
                <a:schemeClr val="tx1"/>
              </a:solidFill>
            </a:endParaRPr>
          </a:p>
        </p:txBody>
      </p:sp>
      <p:sp>
        <p:nvSpPr>
          <p:cNvPr id="25" name="Oval 24"/>
          <p:cNvSpPr/>
          <p:nvPr/>
        </p:nvSpPr>
        <p:spPr>
          <a:xfrm>
            <a:off x="533400" y="62484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Silica</a:t>
            </a:r>
            <a:endParaRPr lang="en-US" sz="1200" dirty="0">
              <a:solidFill>
                <a:schemeClr val="tx1"/>
              </a:solidFill>
            </a:endParaRPr>
          </a:p>
        </p:txBody>
      </p:sp>
      <p:sp>
        <p:nvSpPr>
          <p:cNvPr id="26" name="Oval 25"/>
          <p:cNvSpPr/>
          <p:nvPr/>
        </p:nvSpPr>
        <p:spPr>
          <a:xfrm>
            <a:off x="0" y="38862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Winter Storms/Depth of Mixing</a:t>
            </a:r>
            <a:endParaRPr lang="en-US" sz="1200" dirty="0">
              <a:solidFill>
                <a:schemeClr val="tx1"/>
              </a:solidFill>
            </a:endParaRPr>
          </a:p>
        </p:txBody>
      </p:sp>
      <p:cxnSp>
        <p:nvCxnSpPr>
          <p:cNvPr id="28" name="Straight Arrow Connector 27"/>
          <p:cNvCxnSpPr>
            <a:stCxn id="12" idx="4"/>
            <a:endCxn id="26" idx="0"/>
          </p:cNvCxnSpPr>
          <p:nvPr/>
        </p:nvCxnSpPr>
        <p:spPr>
          <a:xfrm rot="5400000">
            <a:off x="838200" y="3581400"/>
            <a:ext cx="381000"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0" name="Straight Arrow Connector 29"/>
          <p:cNvCxnSpPr>
            <a:stCxn id="5" idx="2"/>
            <a:endCxn id="23" idx="0"/>
          </p:cNvCxnSpPr>
          <p:nvPr/>
        </p:nvCxnSpPr>
        <p:spPr>
          <a:xfrm rot="16200000" flipH="1">
            <a:off x="4191000" y="4876800"/>
            <a:ext cx="1524000" cy="1219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 name="Straight Arrow Connector 31"/>
          <p:cNvCxnSpPr>
            <a:stCxn id="5" idx="2"/>
            <a:endCxn id="24" idx="0"/>
          </p:cNvCxnSpPr>
          <p:nvPr/>
        </p:nvCxnSpPr>
        <p:spPr>
          <a:xfrm rot="5400000">
            <a:off x="3200400" y="5105400"/>
            <a:ext cx="1524000" cy="762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Straight Arrow Connector 33"/>
          <p:cNvCxnSpPr>
            <a:stCxn id="5" idx="2"/>
            <a:endCxn id="25" idx="0"/>
          </p:cNvCxnSpPr>
          <p:nvPr/>
        </p:nvCxnSpPr>
        <p:spPr>
          <a:xfrm rot="5400000">
            <a:off x="2133600" y="4038600"/>
            <a:ext cx="1524000" cy="2895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52" name="Picture 4" descr="C:\Documents and Settings\aorton\Local Settings\Temporary Internet Files\Content.IE5\QPPCHI1V\MC900441809[2].png"/>
          <p:cNvPicPr>
            <a:picLocks noChangeAspect="1" noChangeArrowheads="1"/>
          </p:cNvPicPr>
          <p:nvPr/>
        </p:nvPicPr>
        <p:blipFill>
          <a:blip r:embed="rId3" cstate="print"/>
          <a:srcRect/>
          <a:stretch>
            <a:fillRect/>
          </a:stretch>
        </p:blipFill>
        <p:spPr bwMode="auto">
          <a:xfrm>
            <a:off x="3657600" y="152400"/>
            <a:ext cx="1339850" cy="1339850"/>
          </a:xfrm>
          <a:prstGeom prst="rect">
            <a:avLst/>
          </a:prstGeom>
          <a:noFill/>
        </p:spPr>
      </p:pic>
      <p:pic>
        <p:nvPicPr>
          <p:cNvPr id="1028" name="Picture 4" descr="C:\Documents and Settings\aorton\Local Settings\Temporary Internet Files\Content.IE5\QPPCHI1V\dglxasset[5].aspx"/>
          <p:cNvPicPr>
            <a:picLocks noChangeAspect="1" noChangeArrowheads="1"/>
          </p:cNvPicPr>
          <p:nvPr/>
        </p:nvPicPr>
        <p:blipFill>
          <a:blip r:embed="rId4" cstate="print"/>
          <a:srcRect/>
          <a:stretch>
            <a:fillRect/>
          </a:stretch>
        </p:blipFill>
        <p:spPr bwMode="auto">
          <a:xfrm>
            <a:off x="6629400" y="228600"/>
            <a:ext cx="1079500" cy="950696"/>
          </a:xfrm>
          <a:prstGeom prst="rect">
            <a:avLst/>
          </a:prstGeom>
          <a:noFill/>
        </p:spPr>
      </p:pic>
      <p:cxnSp>
        <p:nvCxnSpPr>
          <p:cNvPr id="58" name="Straight Arrow Connector 57"/>
          <p:cNvCxnSpPr>
            <a:stCxn id="26" idx="4"/>
            <a:endCxn id="25" idx="0"/>
          </p:cNvCxnSpPr>
          <p:nvPr/>
        </p:nvCxnSpPr>
        <p:spPr>
          <a:xfrm rot="16200000" flipH="1">
            <a:off x="304800" y="5105400"/>
            <a:ext cx="1752600" cy="533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63" name="Oval 62"/>
          <p:cNvSpPr/>
          <p:nvPr/>
        </p:nvSpPr>
        <p:spPr>
          <a:xfrm>
            <a:off x="2133600" y="2895600"/>
            <a:ext cx="1219200" cy="4572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Oxygen</a:t>
            </a:r>
            <a:endParaRPr lang="en-US" sz="1200" dirty="0">
              <a:solidFill>
                <a:schemeClr val="tx1"/>
              </a:solidFill>
            </a:endParaRPr>
          </a:p>
        </p:txBody>
      </p:sp>
      <p:cxnSp>
        <p:nvCxnSpPr>
          <p:cNvPr id="83" name="Straight Arrow Connector 82"/>
          <p:cNvCxnSpPr>
            <a:endCxn id="63" idx="4"/>
          </p:cNvCxnSpPr>
          <p:nvPr/>
        </p:nvCxnSpPr>
        <p:spPr>
          <a:xfrm rot="10800000">
            <a:off x="2743200" y="3352800"/>
            <a:ext cx="1066800" cy="8382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01" name="Oval 100"/>
          <p:cNvSpPr/>
          <p:nvPr/>
        </p:nvSpPr>
        <p:spPr>
          <a:xfrm>
            <a:off x="6553200" y="4953000"/>
            <a:ext cx="1828800" cy="609600"/>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Zooplankton</a:t>
            </a:r>
            <a:endParaRPr lang="en-US" sz="1200" dirty="0">
              <a:solidFill>
                <a:schemeClr val="tx1"/>
              </a:solidFill>
            </a:endParaRPr>
          </a:p>
        </p:txBody>
      </p:sp>
      <p:cxnSp>
        <p:nvCxnSpPr>
          <p:cNvPr id="103" name="Straight Arrow Connector 102"/>
          <p:cNvCxnSpPr>
            <a:stCxn id="5" idx="3"/>
            <a:endCxn id="101" idx="0"/>
          </p:cNvCxnSpPr>
          <p:nvPr/>
        </p:nvCxnSpPr>
        <p:spPr>
          <a:xfrm>
            <a:off x="5257800" y="4457700"/>
            <a:ext cx="2209800" cy="4953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pic>
        <p:nvPicPr>
          <p:cNvPr id="1033" name="Picture 9" descr="C:\Documents and Settings\aorton\Local Settings\Temporary Internet Files\Content.IE5\QPPCHI1V\dglxasset[6].aspx"/>
          <p:cNvPicPr>
            <a:picLocks noChangeAspect="1" noChangeArrowheads="1"/>
          </p:cNvPicPr>
          <p:nvPr/>
        </p:nvPicPr>
        <p:blipFill>
          <a:blip r:embed="rId5" cstate="print"/>
          <a:srcRect/>
          <a:stretch>
            <a:fillRect/>
          </a:stretch>
        </p:blipFill>
        <p:spPr bwMode="auto">
          <a:xfrm>
            <a:off x="7086600" y="5429250"/>
            <a:ext cx="1809750" cy="1428750"/>
          </a:xfrm>
          <a:prstGeom prst="rect">
            <a:avLst/>
          </a:prstGeom>
          <a:noFill/>
        </p:spPr>
      </p:pic>
      <p:sp>
        <p:nvSpPr>
          <p:cNvPr id="122" name="TextBox 121"/>
          <p:cNvSpPr txBox="1"/>
          <p:nvPr/>
        </p:nvSpPr>
        <p:spPr>
          <a:xfrm>
            <a:off x="1676400" y="1524000"/>
            <a:ext cx="33855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123" name="TextBox 122"/>
          <p:cNvSpPr txBox="1"/>
          <p:nvPr/>
        </p:nvSpPr>
        <p:spPr>
          <a:xfrm>
            <a:off x="4343400" y="1600200"/>
            <a:ext cx="33855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124" name="TextBox 123"/>
          <p:cNvSpPr txBox="1"/>
          <p:nvPr/>
        </p:nvSpPr>
        <p:spPr>
          <a:xfrm>
            <a:off x="5791200" y="1295400"/>
            <a:ext cx="33855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125" name="TextBox 124"/>
          <p:cNvSpPr txBox="1"/>
          <p:nvPr/>
        </p:nvSpPr>
        <p:spPr>
          <a:xfrm>
            <a:off x="2209800" y="3657600"/>
            <a:ext cx="33855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126" name="TextBox 125"/>
          <p:cNvSpPr txBox="1"/>
          <p:nvPr/>
        </p:nvSpPr>
        <p:spPr>
          <a:xfrm>
            <a:off x="3124200" y="3657600"/>
            <a:ext cx="33855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127" name="TextBox 126"/>
          <p:cNvSpPr txBox="1"/>
          <p:nvPr/>
        </p:nvSpPr>
        <p:spPr>
          <a:xfrm>
            <a:off x="6400800" y="3810000"/>
            <a:ext cx="33855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128" name="TextBox 127"/>
          <p:cNvSpPr txBox="1"/>
          <p:nvPr/>
        </p:nvSpPr>
        <p:spPr>
          <a:xfrm>
            <a:off x="6172200" y="4572000"/>
            <a:ext cx="33855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131" name="TextBox 130"/>
          <p:cNvSpPr txBox="1"/>
          <p:nvPr/>
        </p:nvSpPr>
        <p:spPr>
          <a:xfrm>
            <a:off x="3886200" y="5257800"/>
            <a:ext cx="279244" cy="461665"/>
          </a:xfrm>
          <a:prstGeom prst="rect">
            <a:avLst/>
          </a:prstGeom>
          <a:noFill/>
        </p:spPr>
        <p:txBody>
          <a:bodyPr wrap="square" rtlCol="0">
            <a:spAutoFit/>
          </a:bodyPr>
          <a:lstStyle/>
          <a:p>
            <a:r>
              <a:rPr lang="en-US" sz="3600" baseline="30000" dirty="0" smtClean="0"/>
              <a:t>-</a:t>
            </a:r>
            <a:endParaRPr lang="en-US" sz="3600" baseline="30000" dirty="0"/>
          </a:p>
        </p:txBody>
      </p:sp>
      <p:sp>
        <p:nvSpPr>
          <p:cNvPr id="132" name="TextBox 131"/>
          <p:cNvSpPr txBox="1"/>
          <p:nvPr/>
        </p:nvSpPr>
        <p:spPr>
          <a:xfrm>
            <a:off x="1066800" y="5257800"/>
            <a:ext cx="279244" cy="461665"/>
          </a:xfrm>
          <a:prstGeom prst="rect">
            <a:avLst/>
          </a:prstGeom>
          <a:noFill/>
        </p:spPr>
        <p:txBody>
          <a:bodyPr wrap="square" rtlCol="0">
            <a:spAutoFit/>
          </a:bodyPr>
          <a:lstStyle/>
          <a:p>
            <a:r>
              <a:rPr lang="en-US" sz="3600" baseline="30000" dirty="0" smtClean="0"/>
              <a:t>-</a:t>
            </a:r>
            <a:endParaRPr lang="en-US" sz="3600" baseline="30000" dirty="0"/>
          </a:p>
        </p:txBody>
      </p:sp>
      <p:sp>
        <p:nvSpPr>
          <p:cNvPr id="133" name="TextBox 132"/>
          <p:cNvSpPr txBox="1"/>
          <p:nvPr/>
        </p:nvSpPr>
        <p:spPr>
          <a:xfrm>
            <a:off x="4876800" y="5410200"/>
            <a:ext cx="279244" cy="461665"/>
          </a:xfrm>
          <a:prstGeom prst="rect">
            <a:avLst/>
          </a:prstGeom>
          <a:noFill/>
        </p:spPr>
        <p:txBody>
          <a:bodyPr wrap="square" rtlCol="0">
            <a:spAutoFit/>
          </a:bodyPr>
          <a:lstStyle/>
          <a:p>
            <a:r>
              <a:rPr lang="en-US" sz="3600" baseline="30000" dirty="0" smtClean="0"/>
              <a:t>-</a:t>
            </a:r>
            <a:endParaRPr lang="en-US" sz="3600" baseline="30000" dirty="0"/>
          </a:p>
        </p:txBody>
      </p:sp>
      <p:cxnSp>
        <p:nvCxnSpPr>
          <p:cNvPr id="44" name="Straight Arrow Connector 43"/>
          <p:cNvCxnSpPr>
            <a:stCxn id="26" idx="4"/>
            <a:endCxn id="24" idx="0"/>
          </p:cNvCxnSpPr>
          <p:nvPr/>
        </p:nvCxnSpPr>
        <p:spPr>
          <a:xfrm rot="16200000" flipH="1">
            <a:off x="1371600" y="4038600"/>
            <a:ext cx="1752600" cy="2667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7" name="Straight Arrow Connector 96"/>
          <p:cNvCxnSpPr>
            <a:stCxn id="26" idx="4"/>
            <a:endCxn id="23" idx="0"/>
          </p:cNvCxnSpPr>
          <p:nvPr/>
        </p:nvCxnSpPr>
        <p:spPr>
          <a:xfrm rot="16200000" flipH="1">
            <a:off x="2362200" y="3048000"/>
            <a:ext cx="1752600" cy="4648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16" name="TextBox 115"/>
          <p:cNvSpPr txBox="1"/>
          <p:nvPr/>
        </p:nvSpPr>
        <p:spPr>
          <a:xfrm>
            <a:off x="914400" y="3505200"/>
            <a:ext cx="27924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129" name="TextBox 128"/>
          <p:cNvSpPr txBox="1"/>
          <p:nvPr/>
        </p:nvSpPr>
        <p:spPr>
          <a:xfrm>
            <a:off x="2133600" y="5257800"/>
            <a:ext cx="279244" cy="461665"/>
          </a:xfrm>
          <a:prstGeom prst="rect">
            <a:avLst/>
          </a:prstGeom>
          <a:noFill/>
        </p:spPr>
        <p:txBody>
          <a:bodyPr wrap="none" rtlCol="0">
            <a:spAutoFit/>
          </a:bodyPr>
          <a:lstStyle/>
          <a:p>
            <a:r>
              <a:rPr lang="en-US" sz="3600" baseline="30000" dirty="0" smtClean="0"/>
              <a:t>-</a:t>
            </a:r>
            <a:endParaRPr lang="en-US" sz="3600" baseline="30000" dirty="0"/>
          </a:p>
        </p:txBody>
      </p:sp>
      <p:sp>
        <p:nvSpPr>
          <p:cNvPr id="130" name="TextBox 129"/>
          <p:cNvSpPr txBox="1"/>
          <p:nvPr/>
        </p:nvSpPr>
        <p:spPr>
          <a:xfrm>
            <a:off x="2514600" y="5029200"/>
            <a:ext cx="279244" cy="461665"/>
          </a:xfrm>
          <a:prstGeom prst="rect">
            <a:avLst/>
          </a:prstGeom>
          <a:noFill/>
        </p:spPr>
        <p:txBody>
          <a:bodyPr wrap="square" rtlCol="0">
            <a:spAutoFit/>
          </a:bodyPr>
          <a:lstStyle/>
          <a:p>
            <a:r>
              <a:rPr lang="en-US" sz="3600" baseline="30000" dirty="0" smtClean="0"/>
              <a:t>-</a:t>
            </a:r>
            <a:endParaRPr lang="en-US" sz="3600" baseline="30000" dirty="0"/>
          </a:p>
        </p:txBody>
      </p:sp>
      <p:sp>
        <p:nvSpPr>
          <p:cNvPr id="119" name="TextBox 118"/>
          <p:cNvSpPr txBox="1"/>
          <p:nvPr/>
        </p:nvSpPr>
        <p:spPr>
          <a:xfrm>
            <a:off x="3505200" y="4953000"/>
            <a:ext cx="279244" cy="461665"/>
          </a:xfrm>
          <a:prstGeom prst="rect">
            <a:avLst/>
          </a:prstGeom>
          <a:noFill/>
        </p:spPr>
        <p:txBody>
          <a:bodyPr wrap="square" rtlCol="0">
            <a:spAutoFit/>
          </a:bodyPr>
          <a:lstStyle/>
          <a:p>
            <a:r>
              <a:rPr lang="en-US" sz="3600" baseline="30000" dirty="0" smtClean="0"/>
              <a:t>-</a:t>
            </a:r>
            <a:endParaRPr lang="en-US" sz="3600" baseline="30000" dirty="0"/>
          </a:p>
        </p:txBody>
      </p:sp>
    </p:spTree>
    <p:extLst>
      <p:ext uri="{BB962C8B-B14F-4D97-AF65-F5344CB8AC3E}">
        <p14:creationId xmlns:p14="http://schemas.microsoft.com/office/powerpoint/2010/main" val="38005654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4852219" cy="1143000"/>
          </a:xfrm>
        </p:spPr>
        <p:txBody>
          <a:bodyPr>
            <a:normAutofit fontScale="90000"/>
          </a:bodyPr>
          <a:lstStyle/>
          <a:p>
            <a:pPr algn="ctr"/>
            <a:r>
              <a:rPr lang="en-US" dirty="0" smtClean="0"/>
              <a:t>Lesson 6:</a:t>
            </a:r>
            <a:br>
              <a:rPr lang="en-US" dirty="0" smtClean="0"/>
            </a:br>
            <a:r>
              <a:rPr lang="en-US" dirty="0" smtClean="0"/>
              <a:t>Mock Summit</a:t>
            </a:r>
            <a:endParaRPr lang="en-US" dirty="0"/>
          </a:p>
        </p:txBody>
      </p:sp>
      <p:sp>
        <p:nvSpPr>
          <p:cNvPr id="4" name="Content Placeholder 3"/>
          <p:cNvSpPr>
            <a:spLocks noGrp="1"/>
          </p:cNvSpPr>
          <p:nvPr>
            <p:ph idx="1"/>
          </p:nvPr>
        </p:nvSpPr>
        <p:spPr>
          <a:xfrm>
            <a:off x="457200" y="1143000"/>
            <a:ext cx="4724400" cy="3810000"/>
          </a:xfrm>
        </p:spPr>
        <p:txBody>
          <a:bodyPr>
            <a:normAutofit/>
          </a:bodyPr>
          <a:lstStyle/>
          <a:p>
            <a:r>
              <a:rPr lang="en-US" sz="3000" dirty="0" smtClean="0"/>
              <a:t>Research summits, position statements, etc.</a:t>
            </a:r>
          </a:p>
          <a:p>
            <a:r>
              <a:rPr lang="en-US" sz="3000" dirty="0" smtClean="0"/>
              <a:t>Each group presents for 2 minutes, others take notes only</a:t>
            </a:r>
          </a:p>
          <a:p>
            <a:r>
              <a:rPr lang="en-US" sz="3000" dirty="0" smtClean="0"/>
              <a:t>Questioning protocol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419" y="0"/>
            <a:ext cx="3834581" cy="68580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4343400"/>
            <a:ext cx="3200400" cy="2400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97615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6 – Mock Summit</a:t>
            </a:r>
            <a:endParaRPr lang="en-US" dirty="0"/>
          </a:p>
        </p:txBody>
      </p:sp>
      <p:sp>
        <p:nvSpPr>
          <p:cNvPr id="4" name="Content Placeholder 3"/>
          <p:cNvSpPr>
            <a:spLocks noGrp="1"/>
          </p:cNvSpPr>
          <p:nvPr>
            <p:ph idx="1"/>
          </p:nvPr>
        </p:nvSpPr>
        <p:spPr/>
        <p:txBody>
          <a:bodyPr>
            <a:normAutofit/>
          </a:bodyPr>
          <a:lstStyle/>
          <a:p>
            <a:r>
              <a:rPr lang="en-US" dirty="0" smtClean="0"/>
              <a:t>Each group presents for 2 minutes, others take notes only</a:t>
            </a:r>
          </a:p>
          <a:p>
            <a:pPr lvl="1"/>
            <a:r>
              <a:rPr lang="en-US" dirty="0" smtClean="0"/>
              <a:t>Poster, lab report, powerpoint?</a:t>
            </a:r>
          </a:p>
          <a:p>
            <a:pPr lvl="1"/>
            <a:r>
              <a:rPr lang="en-US" dirty="0" smtClean="0"/>
              <a:t>What interest group, research report, data collected, experimental data that supports position, future next steps for your research</a:t>
            </a:r>
          </a:p>
          <a:p>
            <a:pPr lvl="1"/>
            <a:r>
              <a:rPr lang="en-US" dirty="0" smtClean="0"/>
              <a:t>Recommendations for future research</a:t>
            </a:r>
          </a:p>
          <a:p>
            <a:pPr lvl="1"/>
            <a:r>
              <a:rPr lang="en-US" dirty="0" smtClean="0"/>
              <a:t>Policy recommendations for individuals, as a member of the interest group, for all </a:t>
            </a:r>
            <a:r>
              <a:rPr lang="en-US" dirty="0" smtClean="0"/>
              <a:t>others</a:t>
            </a:r>
            <a:endParaRPr lang="en-US" dirty="0" smtClean="0"/>
          </a:p>
        </p:txBody>
      </p:sp>
    </p:spTree>
    <p:extLst>
      <p:ext uri="{BB962C8B-B14F-4D97-AF65-F5344CB8AC3E}">
        <p14:creationId xmlns:p14="http://schemas.microsoft.com/office/powerpoint/2010/main" val="41205155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Delegates reconvene</a:t>
            </a:r>
            <a:endParaRPr lang="en-US" dirty="0"/>
          </a:p>
        </p:txBody>
      </p:sp>
      <p:sp>
        <p:nvSpPr>
          <p:cNvPr id="3" name="Content Placeholder 2"/>
          <p:cNvSpPr>
            <a:spLocks noGrp="1"/>
          </p:cNvSpPr>
          <p:nvPr>
            <p:ph idx="1"/>
          </p:nvPr>
        </p:nvSpPr>
        <p:spPr>
          <a:xfrm>
            <a:off x="457200" y="1295400"/>
            <a:ext cx="8229600" cy="5105400"/>
          </a:xfrm>
        </p:spPr>
        <p:txBody>
          <a:bodyPr>
            <a:normAutofit lnSpcReduction="10000"/>
          </a:bodyPr>
          <a:lstStyle/>
          <a:p>
            <a:r>
              <a:rPr lang="en-US" dirty="0" smtClean="0"/>
              <a:t>Discussion of findings</a:t>
            </a:r>
          </a:p>
          <a:p>
            <a:pPr lvl="1"/>
            <a:r>
              <a:rPr lang="en-US" dirty="0" smtClean="0"/>
              <a:t>Emphasis placed on the impact on the given network.  </a:t>
            </a:r>
          </a:p>
          <a:p>
            <a:pPr lvl="1"/>
            <a:r>
              <a:rPr lang="en-US" dirty="0" smtClean="0"/>
              <a:t>Recommendations crafted for scientists, politicians and people across the world.  </a:t>
            </a:r>
          </a:p>
          <a:p>
            <a:pPr lvl="1"/>
            <a:r>
              <a:rPr lang="en-US" dirty="0" smtClean="0"/>
              <a:t>Students reflect on unanswered questions and on what their individual roles in the networks they’ve studied are.</a:t>
            </a:r>
          </a:p>
          <a:p>
            <a:pPr lvl="2"/>
            <a:r>
              <a:rPr lang="en-US" dirty="0" smtClean="0"/>
              <a:t>How they might change their actions in order to impact the network?</a:t>
            </a:r>
          </a:p>
          <a:p>
            <a:pPr lvl="2"/>
            <a:r>
              <a:rPr lang="en-US" dirty="0" smtClean="0"/>
              <a:t>What does their final, class experimental network look like?</a:t>
            </a:r>
          </a:p>
          <a:p>
            <a:endParaRPr lang="en-US" dirty="0"/>
          </a:p>
        </p:txBody>
      </p:sp>
    </p:spTree>
    <p:extLst>
      <p:ext uri="{BB962C8B-B14F-4D97-AF65-F5344CB8AC3E}">
        <p14:creationId xmlns:p14="http://schemas.microsoft.com/office/powerpoint/2010/main" val="5872300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598080"/>
            <a:ext cx="1828800" cy="1143000"/>
          </a:xfrm>
        </p:spPr>
        <p:txBody>
          <a:bodyPr>
            <a:normAutofit fontScale="90000"/>
          </a:bodyPr>
          <a:lstStyle/>
          <a:p>
            <a:r>
              <a:rPr lang="en-US" b="1" dirty="0" smtClean="0"/>
              <a:t>Flow of module</a:t>
            </a:r>
            <a:endParaRPr lang="en-US" b="1"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01" t="17441" r="40713" b="11756"/>
          <a:stretch/>
        </p:blipFill>
        <p:spPr bwMode="auto">
          <a:xfrm>
            <a:off x="946148" y="457200"/>
            <a:ext cx="5028846"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02222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Please complete both the pre and post assessments.  We would appreciate any copies.</a:t>
            </a:r>
            <a:endParaRPr lang="en-US" dirty="0"/>
          </a:p>
        </p:txBody>
      </p:sp>
      <p:sp>
        <p:nvSpPr>
          <p:cNvPr id="3" name="Content Placeholder 2"/>
          <p:cNvSpPr>
            <a:spLocks noGrp="1"/>
          </p:cNvSpPr>
          <p:nvPr>
            <p:ph idx="1"/>
          </p:nvPr>
        </p:nvSpPr>
        <p:spPr>
          <a:xfrm>
            <a:off x="457200" y="1951037"/>
            <a:ext cx="8229600" cy="4525963"/>
          </a:xfrm>
        </p:spPr>
        <p:txBody>
          <a:bodyPr/>
          <a:lstStyle/>
          <a:p>
            <a:r>
              <a:rPr lang="en-US" dirty="0" smtClean="0"/>
              <a:t>Hard copies available online</a:t>
            </a:r>
          </a:p>
          <a:p>
            <a:r>
              <a:rPr lang="en-US" dirty="0" smtClean="0"/>
              <a:t>Or use our survey monkey</a:t>
            </a:r>
          </a:p>
          <a:p>
            <a:pPr lvl="1"/>
            <a:r>
              <a:rPr lang="en-US" dirty="0" err="1" smtClean="0"/>
              <a:t>Preassessment</a:t>
            </a:r>
            <a:r>
              <a:rPr lang="en-US" dirty="0"/>
              <a:t>:  </a:t>
            </a:r>
            <a:endParaRPr lang="en-US" dirty="0" smtClean="0"/>
          </a:p>
          <a:p>
            <a:pPr lvl="2"/>
            <a:r>
              <a:rPr lang="en-US" dirty="0" smtClean="0">
                <a:hlinkClick r:id="rId2"/>
              </a:rPr>
              <a:t>https</a:t>
            </a:r>
            <a:r>
              <a:rPr lang="en-US" dirty="0">
                <a:hlinkClick r:id="rId2"/>
              </a:rPr>
              <a:t>://www.surveymonkey.com/s/XKSWTML</a:t>
            </a:r>
            <a:endParaRPr lang="en-US" dirty="0"/>
          </a:p>
          <a:p>
            <a:pPr lvl="1"/>
            <a:r>
              <a:rPr lang="en-US" dirty="0" err="1"/>
              <a:t>Postassessment</a:t>
            </a:r>
            <a:r>
              <a:rPr lang="en-US" dirty="0"/>
              <a:t>:  </a:t>
            </a:r>
            <a:endParaRPr lang="en-US" dirty="0" smtClean="0"/>
          </a:p>
          <a:p>
            <a:pPr lvl="2"/>
            <a:r>
              <a:rPr lang="en-US" dirty="0" smtClean="0">
                <a:hlinkClick r:id="rId3"/>
              </a:rPr>
              <a:t>https</a:t>
            </a:r>
            <a:r>
              <a:rPr lang="en-US" dirty="0">
                <a:hlinkClick r:id="rId3"/>
              </a:rPr>
              <a:t>://</a:t>
            </a:r>
            <a:r>
              <a:rPr lang="en-US" dirty="0" smtClean="0">
                <a:hlinkClick r:id="rId3"/>
              </a:rPr>
              <a:t>www.surveymonkey.com/s/X8VSZJS</a:t>
            </a:r>
            <a:endParaRPr lang="en-US" dirty="0"/>
          </a:p>
        </p:txBody>
      </p:sp>
      <p:sp>
        <p:nvSpPr>
          <p:cNvPr id="4" name="TextBox 3"/>
          <p:cNvSpPr txBox="1"/>
          <p:nvPr/>
        </p:nvSpPr>
        <p:spPr>
          <a:xfrm>
            <a:off x="457200" y="6324600"/>
            <a:ext cx="655320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Attn: Claudia Ludwig, 401 Terry Avenue N., Seattle, WA  98109</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4694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Assessment results elucidate </a:t>
            </a:r>
            <a:r>
              <a:rPr lang="en-US" dirty="0" smtClean="0"/>
              <a:t>emphasis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Incorporating interest groups </a:t>
            </a:r>
            <a:r>
              <a:rPr lang="en-US" dirty="0" smtClean="0"/>
              <a:t>leads to passionate and global </a:t>
            </a:r>
            <a:r>
              <a:rPr lang="en-US" dirty="0" smtClean="0"/>
              <a:t>perspectives</a:t>
            </a:r>
            <a:endParaRPr lang="en-US" dirty="0" smtClean="0"/>
          </a:p>
          <a:p>
            <a:pPr lvl="1"/>
            <a:r>
              <a:rPr lang="en-US" dirty="0" smtClean="0"/>
              <a:t>No interest group = </a:t>
            </a:r>
            <a:r>
              <a:rPr lang="en-US" dirty="0" smtClean="0"/>
              <a:t>decreased passion and perspective</a:t>
            </a:r>
            <a:r>
              <a:rPr lang="en-US" dirty="0" smtClean="0"/>
              <a:t> </a:t>
            </a:r>
            <a:endParaRPr lang="en-US" dirty="0" smtClean="0"/>
          </a:p>
          <a:p>
            <a:pPr marL="457200" lvl="1" indent="0">
              <a:buNone/>
            </a:pPr>
            <a:endParaRPr lang="en-US" dirty="0"/>
          </a:p>
          <a:p>
            <a:r>
              <a:rPr lang="en-US" dirty="0" smtClean="0"/>
              <a:t>Incorporating systems </a:t>
            </a:r>
            <a:r>
              <a:rPr lang="en-US" dirty="0"/>
              <a:t>level </a:t>
            </a:r>
            <a:r>
              <a:rPr lang="en-US" dirty="0" smtClean="0"/>
              <a:t>emphasis = great </a:t>
            </a:r>
            <a:r>
              <a:rPr lang="en-US" dirty="0" smtClean="0"/>
              <a:t>gains</a:t>
            </a:r>
            <a:endParaRPr lang="en-US" dirty="0" smtClean="0"/>
          </a:p>
          <a:p>
            <a:pPr lvl="1"/>
            <a:r>
              <a:rPr lang="en-US" dirty="0" smtClean="0"/>
              <a:t>No systems emphasis </a:t>
            </a:r>
            <a:r>
              <a:rPr lang="en-US" dirty="0"/>
              <a:t>= </a:t>
            </a:r>
            <a:r>
              <a:rPr lang="en-US" dirty="0" smtClean="0"/>
              <a:t>gain in general scientific thinking without </a:t>
            </a:r>
            <a:r>
              <a:rPr lang="en-US" dirty="0" smtClean="0"/>
              <a:t>systems. The difference is that students do not gain understanding in coupled factors, need for multiple data types or the importance of modeling if a systems emphasis is not used.</a:t>
            </a:r>
            <a:endParaRPr lang="en-US" dirty="0" smtClean="0"/>
          </a:p>
          <a:p>
            <a:pPr marL="0" indent="0">
              <a:buNone/>
            </a:pPr>
            <a:endParaRPr lang="en-US" dirty="0"/>
          </a:p>
          <a:p>
            <a:r>
              <a:rPr lang="en-US" dirty="0"/>
              <a:t>If cell phone lessons were completed</a:t>
            </a:r>
          </a:p>
          <a:p>
            <a:pPr lvl="1"/>
            <a:r>
              <a:rPr lang="en-US" dirty="0"/>
              <a:t>Students focus more on reverberating </a:t>
            </a:r>
            <a:r>
              <a:rPr lang="en-US" dirty="0" smtClean="0"/>
              <a:t>effects and tend to see the big picture. They also articulate these effects and views</a:t>
            </a:r>
            <a:r>
              <a:rPr lang="en-US" dirty="0" smtClean="0"/>
              <a:t> more fully during </a:t>
            </a:r>
            <a:r>
              <a:rPr lang="en-US" smtClean="0"/>
              <a:t>the summit </a:t>
            </a:r>
            <a:r>
              <a:rPr lang="en-US" dirty="0" smtClean="0"/>
              <a:t>when they have completed the cell phone lessons 1 and 2.</a:t>
            </a:r>
            <a:r>
              <a:rPr lang="en-US" dirty="0" smtClean="0"/>
              <a:t> </a:t>
            </a:r>
            <a:endParaRPr lang="en-US" dirty="0"/>
          </a:p>
          <a:p>
            <a:endParaRPr lang="en-US" dirty="0"/>
          </a:p>
        </p:txBody>
      </p:sp>
    </p:spTree>
    <p:extLst>
      <p:ext uri="{BB962C8B-B14F-4D97-AF65-F5344CB8AC3E}">
        <p14:creationId xmlns:p14="http://schemas.microsoft.com/office/powerpoint/2010/main" val="7501985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Anecdotal </a:t>
            </a:r>
            <a:r>
              <a:rPr lang="en-US" dirty="0" smtClean="0"/>
              <a:t>Student Comments</a:t>
            </a:r>
            <a:endParaRPr lang="en-US" dirty="0"/>
          </a:p>
        </p:txBody>
      </p:sp>
      <p:sp>
        <p:nvSpPr>
          <p:cNvPr id="3" name="Content Placeholder 2"/>
          <p:cNvSpPr>
            <a:spLocks noGrp="1"/>
          </p:cNvSpPr>
          <p:nvPr>
            <p:ph idx="1"/>
          </p:nvPr>
        </p:nvSpPr>
        <p:spPr/>
        <p:txBody>
          <a:bodyPr>
            <a:normAutofit/>
          </a:bodyPr>
          <a:lstStyle/>
          <a:p>
            <a:r>
              <a:rPr lang="en-US" dirty="0" smtClean="0"/>
              <a:t>Students </a:t>
            </a:r>
            <a:r>
              <a:rPr lang="en-US" dirty="0" smtClean="0"/>
              <a:t>are engaged and learn a tremendous amount during this module.  Here are a couple of student comments:</a:t>
            </a:r>
          </a:p>
          <a:p>
            <a:pPr lvl="1"/>
            <a:r>
              <a:rPr lang="en-US" dirty="0" smtClean="0"/>
              <a:t>“This </a:t>
            </a:r>
            <a:r>
              <a:rPr lang="en-US" dirty="0" smtClean="0"/>
              <a:t>was the most fun I have ever had in a science </a:t>
            </a:r>
            <a:r>
              <a:rPr lang="en-US" dirty="0" smtClean="0"/>
              <a:t>class.”</a:t>
            </a:r>
            <a:endParaRPr lang="en-US" dirty="0" smtClean="0"/>
          </a:p>
          <a:p>
            <a:pPr lvl="1"/>
            <a:r>
              <a:rPr lang="en-US" dirty="0" smtClean="0"/>
              <a:t>“I wish we had more time for this</a:t>
            </a:r>
            <a:r>
              <a:rPr lang="en-US" dirty="0" smtClean="0"/>
              <a:t>.”</a:t>
            </a:r>
          </a:p>
        </p:txBody>
      </p:sp>
    </p:spTree>
    <p:extLst>
      <p:ext uri="{BB962C8B-B14F-4D97-AF65-F5344CB8AC3E}">
        <p14:creationId xmlns:p14="http://schemas.microsoft.com/office/powerpoint/2010/main" val="2537871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Why and how we bring Ocean Acidification research to 6-12</a:t>
            </a:r>
            <a:r>
              <a:rPr lang="en-US" baseline="30000" dirty="0" smtClean="0"/>
              <a:t>th</a:t>
            </a:r>
            <a:r>
              <a:rPr lang="en-US" dirty="0" smtClean="0"/>
              <a:t> graders…</a:t>
            </a:r>
            <a:endParaRPr lang="en-US" dirty="0"/>
          </a:p>
        </p:txBody>
      </p:sp>
    </p:spTree>
    <p:extLst>
      <p:ext uri="{BB962C8B-B14F-4D97-AF65-F5344CB8AC3E}">
        <p14:creationId xmlns:p14="http://schemas.microsoft.com/office/powerpoint/2010/main" val="26122774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for your interest!</a:t>
            </a:r>
            <a:endParaRPr lang="en-US" dirty="0"/>
          </a:p>
        </p:txBody>
      </p:sp>
      <p:sp>
        <p:nvSpPr>
          <p:cNvPr id="3" name="Content Placeholder 2"/>
          <p:cNvSpPr>
            <a:spLocks noGrp="1"/>
          </p:cNvSpPr>
          <p:nvPr>
            <p:ph idx="1"/>
          </p:nvPr>
        </p:nvSpPr>
        <p:spPr/>
        <p:txBody>
          <a:bodyPr/>
          <a:lstStyle/>
          <a:p>
            <a:r>
              <a:rPr lang="en-US" dirty="0" smtClean="0"/>
              <a:t>Please let us know if you would like to participate more in our program and/or if you have any feedback!</a:t>
            </a:r>
          </a:p>
          <a:p>
            <a:r>
              <a:rPr lang="en-US" dirty="0" smtClean="0"/>
              <a:t>From the OA Curriculum team…</a:t>
            </a:r>
          </a:p>
          <a:p>
            <a:pPr marL="0" indent="0">
              <a:buNone/>
            </a:pPr>
            <a:endParaRPr lang="en-US" dirty="0"/>
          </a:p>
        </p:txBody>
      </p:sp>
    </p:spTree>
    <p:extLst>
      <p:ext uri="{BB962C8B-B14F-4D97-AF65-F5344CB8AC3E}">
        <p14:creationId xmlns:p14="http://schemas.microsoft.com/office/powerpoint/2010/main" val="34211741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458"/>
            <a:ext cx="9143999" cy="516739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l="9386" t="16534" r="9581" b="20084"/>
          <a:stretch>
            <a:fillRect/>
          </a:stretch>
        </p:blipFill>
        <p:spPr bwMode="auto">
          <a:xfrm>
            <a:off x="304800" y="5943600"/>
            <a:ext cx="223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85800" y="5169855"/>
            <a:ext cx="7772400" cy="646331"/>
          </a:xfrm>
          <a:prstGeom prst="rect">
            <a:avLst/>
          </a:prstGeom>
          <a:noFill/>
        </p:spPr>
        <p:txBody>
          <a:bodyPr wrap="square" rtlCol="0">
            <a:spAutoFit/>
          </a:bodyPr>
          <a:lstStyle/>
          <a:p>
            <a:pPr algn="ctr"/>
            <a:r>
              <a:rPr lang="en-US" dirty="0" smtClean="0">
                <a:latin typeface="Humanst521 BT" panose="020B0602020204020204" pitchFamily="34" charset="0"/>
              </a:rPr>
              <a:t>We thank NSF (OCF 0928561) and NIH/NIGMS for leveraged dissemination.  </a:t>
            </a:r>
          </a:p>
          <a:p>
            <a:pPr algn="ctr"/>
            <a:r>
              <a:rPr lang="en-US" dirty="0" smtClean="0">
                <a:latin typeface="Humanst521 BT" panose="020B0602020204020204" pitchFamily="34" charset="0"/>
              </a:rPr>
              <a:t>Please see </a:t>
            </a:r>
            <a:r>
              <a:rPr lang="en-US" dirty="0">
                <a:latin typeface="Humanst521 BT" panose="020B0602020204020204" pitchFamily="34" charset="0"/>
                <a:hlinkClick r:id="rId4"/>
              </a:rPr>
              <a:t>http://</a:t>
            </a:r>
            <a:r>
              <a:rPr lang="en-US" dirty="0" smtClean="0">
                <a:latin typeface="Humanst521 BT" panose="020B0602020204020204" pitchFamily="34" charset="0"/>
                <a:hlinkClick r:id="rId4"/>
              </a:rPr>
              <a:t>baliga.systemsbiology.net/</a:t>
            </a:r>
            <a:r>
              <a:rPr lang="en-US" dirty="0" smtClean="0">
                <a:latin typeface="Humanst521 BT" panose="020B0602020204020204" pitchFamily="34" charset="0"/>
              </a:rPr>
              <a:t> for more information.</a:t>
            </a:r>
            <a:endParaRPr lang="en-US" dirty="0">
              <a:latin typeface="Humanst521 BT" panose="020B0602020204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1860" y="5943600"/>
            <a:ext cx="198374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1" y="5958840"/>
            <a:ext cx="810299"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888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8229600" cy="4525963"/>
          </a:xfrm>
        </p:spPr>
        <p:txBody>
          <a:bodyPr>
            <a:normAutofit fontScale="92500"/>
          </a:bodyPr>
          <a:lstStyle/>
          <a:p>
            <a:r>
              <a:rPr lang="en-US" sz="2800" dirty="0"/>
              <a:t>Crucial for today's students to fully understand</a:t>
            </a:r>
          </a:p>
          <a:p>
            <a:pPr lvl="1"/>
            <a:r>
              <a:rPr lang="en-US" dirty="0"/>
              <a:t>scientific problem </a:t>
            </a:r>
          </a:p>
          <a:p>
            <a:pPr lvl="2"/>
            <a:r>
              <a:rPr lang="en-US" dirty="0"/>
              <a:t>with largely anthropogenic roots</a:t>
            </a:r>
          </a:p>
          <a:p>
            <a:pPr lvl="2"/>
            <a:r>
              <a:rPr lang="en-US" dirty="0"/>
              <a:t>with serious biological and societal consequences</a:t>
            </a:r>
          </a:p>
          <a:p>
            <a:r>
              <a:rPr lang="en-US" sz="2800" dirty="0"/>
              <a:t>Inquiry based learning and experimentation that closely models what is occurring in laboratories across the world.</a:t>
            </a:r>
          </a:p>
          <a:p>
            <a:r>
              <a:rPr lang="en-US" sz="2800" dirty="0" smtClean="0"/>
              <a:t>Students </a:t>
            </a:r>
            <a:r>
              <a:rPr lang="en-US" sz="2800" dirty="0" smtClean="0"/>
              <a:t>can act </a:t>
            </a:r>
            <a:r>
              <a:rPr lang="en-US" sz="2800" dirty="0"/>
              <a:t>as both scientists and </a:t>
            </a:r>
            <a:r>
              <a:rPr lang="en-US" sz="2800" dirty="0" smtClean="0"/>
              <a:t>delegates</a:t>
            </a:r>
          </a:p>
          <a:p>
            <a:r>
              <a:rPr lang="en-US" sz="2800" dirty="0" smtClean="0"/>
              <a:t>Interdisciplinary </a:t>
            </a:r>
            <a:endParaRPr lang="en-US" sz="2800" dirty="0" smtClean="0"/>
          </a:p>
          <a:p>
            <a:r>
              <a:rPr lang="en-US" sz="2800" dirty="0" smtClean="0"/>
              <a:t>Addresses the Next Generation Science Standards</a:t>
            </a:r>
            <a:endParaRPr lang="en-US" sz="2800" dirty="0"/>
          </a:p>
        </p:txBody>
      </p:sp>
      <p:sp>
        <p:nvSpPr>
          <p:cNvPr id="4" name="Rectangle 3"/>
          <p:cNvSpPr/>
          <p:nvPr/>
        </p:nvSpPr>
        <p:spPr>
          <a:xfrm>
            <a:off x="914400" y="533400"/>
            <a:ext cx="7239000" cy="954107"/>
          </a:xfrm>
          <a:prstGeom prst="rect">
            <a:avLst/>
          </a:prstGeom>
        </p:spPr>
        <p:txBody>
          <a:bodyPr wrap="square">
            <a:spAutoFit/>
          </a:bodyPr>
          <a:lstStyle/>
          <a:p>
            <a:pPr algn="ctr"/>
            <a:r>
              <a:rPr lang="en-US" sz="2800" dirty="0">
                <a:solidFill>
                  <a:srgbClr val="92D050"/>
                </a:solidFill>
                <a:latin typeface="Arial" pitchFamily="34" charset="0"/>
                <a:cs typeface="Arial" pitchFamily="34" charset="0"/>
              </a:rPr>
              <a:t>The Changing Carbon Cycle</a:t>
            </a:r>
            <a:r>
              <a:rPr lang="en-US" sz="2800" dirty="0" smtClean="0">
                <a:solidFill>
                  <a:srgbClr val="92D050"/>
                </a:solidFill>
                <a:latin typeface="Arial" pitchFamily="34" charset="0"/>
                <a:cs typeface="Arial" pitchFamily="34" charset="0"/>
              </a:rPr>
              <a:t>:  </a:t>
            </a:r>
            <a:r>
              <a:rPr lang="en-US" sz="2800" dirty="0">
                <a:solidFill>
                  <a:srgbClr val="92D050"/>
                </a:solidFill>
                <a:latin typeface="Arial" pitchFamily="34" charset="0"/>
                <a:cs typeface="Arial" pitchFamily="34" charset="0"/>
              </a:rPr>
              <a:t>A Scientific and Societal Problem</a:t>
            </a:r>
          </a:p>
        </p:txBody>
      </p:sp>
    </p:spTree>
    <p:extLst>
      <p:ext uri="{BB962C8B-B14F-4D97-AF65-F5344CB8AC3E}">
        <p14:creationId xmlns:p14="http://schemas.microsoft.com/office/powerpoint/2010/main" val="2024435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0781"/>
            <a:ext cx="8534400" cy="1143000"/>
          </a:xfrm>
        </p:spPr>
        <p:txBody>
          <a:bodyPr>
            <a:normAutofit fontScale="90000"/>
          </a:bodyPr>
          <a:lstStyle/>
          <a:p>
            <a:r>
              <a:rPr lang="en-US" dirty="0" smtClean="0"/>
              <a:t>Common problem/story is ocean acidification</a:t>
            </a:r>
            <a:endParaRPr lang="en-US" dirty="0"/>
          </a:p>
        </p:txBody>
      </p:sp>
      <p:sp>
        <p:nvSpPr>
          <p:cNvPr id="3" name="Rectangle 2"/>
          <p:cNvSpPr/>
          <p:nvPr/>
        </p:nvSpPr>
        <p:spPr>
          <a:xfrm>
            <a:off x="288234" y="1600200"/>
            <a:ext cx="8534400" cy="523220"/>
          </a:xfrm>
          <a:prstGeom prst="rect">
            <a:avLst/>
          </a:prstGeom>
        </p:spPr>
        <p:txBody>
          <a:bodyPr wrap="square">
            <a:spAutoFit/>
          </a:bodyPr>
          <a:lstStyle/>
          <a:p>
            <a:r>
              <a:rPr lang="en-US" sz="2800" dirty="0">
                <a:hlinkClick r:id="rId3"/>
              </a:rPr>
              <a:t>http://www.esrl.noaa.gov/gmd/ccgg/trends/history.html</a:t>
            </a:r>
            <a:endParaRPr lang="en-US" sz="2800" dirty="0"/>
          </a:p>
        </p:txBody>
      </p:sp>
      <p:sp>
        <p:nvSpPr>
          <p:cNvPr id="5" name="TextBox 4"/>
          <p:cNvSpPr txBox="1"/>
          <p:nvPr/>
        </p:nvSpPr>
        <p:spPr>
          <a:xfrm>
            <a:off x="381000" y="3124200"/>
            <a:ext cx="8355496" cy="3170099"/>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Each of our modules has an inherently interdisciplinary, systems problem or situation that allows students to learn about the process of research.  </a:t>
            </a:r>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For this module, ocean acidification is that situation.  For your background information, the most important thing to realize is that the rate of change of CO</a:t>
            </a:r>
            <a:r>
              <a:rPr lang="en-US" sz="2000" baseline="-25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 in our atmosphere is 10-100 times greater than ever observed in our Earth’s history.  </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What does this mean for the 70% of our planet that is our ocean and for all of us who are connected to this immensely important system?</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0204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6934200" cy="1143000"/>
          </a:xfrm>
        </p:spPr>
        <p:txBody>
          <a:bodyPr>
            <a:normAutofit fontScale="90000"/>
          </a:bodyPr>
          <a:lstStyle/>
          <a:p>
            <a:pPr algn="ctr"/>
            <a:r>
              <a:rPr lang="en-US" dirty="0" smtClean="0"/>
              <a:t>Ocean Acidification: A Systems Approach to a Global Problem</a:t>
            </a:r>
            <a:endParaRPr lang="en-US" dirty="0"/>
          </a:p>
        </p:txBody>
      </p:sp>
      <p:sp>
        <p:nvSpPr>
          <p:cNvPr id="3" name="Content Placeholder 2"/>
          <p:cNvSpPr>
            <a:spLocks noGrp="1"/>
          </p:cNvSpPr>
          <p:nvPr>
            <p:ph idx="1"/>
          </p:nvPr>
        </p:nvSpPr>
        <p:spPr>
          <a:xfrm>
            <a:off x="381000" y="1447800"/>
            <a:ext cx="8229600" cy="2438400"/>
          </a:xfrm>
        </p:spPr>
        <p:txBody>
          <a:bodyPr>
            <a:normAutofit fontScale="92500"/>
          </a:bodyPr>
          <a:lstStyle/>
          <a:p>
            <a:r>
              <a:rPr lang="en-US" dirty="0" smtClean="0"/>
              <a:t>A curriculum unit that models </a:t>
            </a:r>
            <a:r>
              <a:rPr lang="en-US" dirty="0" smtClean="0"/>
              <a:t>current research and </a:t>
            </a:r>
            <a:r>
              <a:rPr lang="en-US" dirty="0" smtClean="0"/>
              <a:t>connects </a:t>
            </a:r>
            <a:r>
              <a:rPr lang="en-US" dirty="0" smtClean="0"/>
              <a:t>to the work of others  </a:t>
            </a:r>
          </a:p>
          <a:p>
            <a:r>
              <a:rPr lang="en-US" dirty="0"/>
              <a:t>Students act as scientists and delegates.</a:t>
            </a:r>
          </a:p>
          <a:p>
            <a:r>
              <a:rPr lang="en-US" dirty="0"/>
              <a:t>3-5 weeks of class time.</a:t>
            </a:r>
          </a:p>
          <a:p>
            <a:pPr marL="0" indent="0">
              <a:buNone/>
            </a:pPr>
            <a:endParaRPr lang="en-US" dirty="0" smtClean="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4092677"/>
            <a:ext cx="1905000" cy="172491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4092677"/>
            <a:ext cx="1676400" cy="1793748"/>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228600" y="6324600"/>
            <a:ext cx="6858000" cy="584775"/>
          </a:xfrm>
          <a:prstGeom prst="rect">
            <a:avLst/>
          </a:prstGeom>
        </p:spPr>
        <p:txBody>
          <a:bodyPr wrap="square">
            <a:spAutoFit/>
          </a:bodyPr>
          <a:lstStyle/>
          <a:p>
            <a:r>
              <a:rPr lang="en-US" sz="1600" dirty="0">
                <a:latin typeface="Arial" pitchFamily="34" charset="0"/>
                <a:cs typeface="Arial" pitchFamily="34" charset="0"/>
              </a:rPr>
              <a:t>Photos:  </a:t>
            </a:r>
            <a:r>
              <a:rPr lang="en-US" sz="1600" i="1" dirty="0">
                <a:latin typeface="Arial" pitchFamily="34" charset="0"/>
                <a:cs typeface="Arial" pitchFamily="34" charset="0"/>
                <a:hlinkClick r:id="rId5"/>
              </a:rPr>
              <a:t>genome.jgi-psf.org/Thaps3</a:t>
            </a:r>
            <a:r>
              <a:rPr lang="en-US" sz="1600" i="1" dirty="0">
                <a:latin typeface="Arial" pitchFamily="34" charset="0"/>
                <a:cs typeface="Arial" pitchFamily="34" charset="0"/>
              </a:rPr>
              <a:t>, </a:t>
            </a:r>
            <a:r>
              <a:rPr lang="en-US" sz="1600" i="1" dirty="0" smtClean="0">
                <a:latin typeface="Arial" pitchFamily="34" charset="0"/>
                <a:cs typeface="Arial" pitchFamily="34" charset="0"/>
              </a:rPr>
              <a:t>NASA, </a:t>
            </a:r>
            <a:r>
              <a:rPr lang="en-US" sz="1600" i="1" dirty="0" smtClean="0">
                <a:latin typeface="Arial" pitchFamily="34" charset="0"/>
                <a:cs typeface="Arial" pitchFamily="34" charset="0"/>
                <a:hlinkClick r:id="rId6"/>
              </a:rPr>
              <a:t>www.pnas.org/content/105/5/1391/F1.expansion.html</a:t>
            </a:r>
            <a:endParaRPr lang="en-US" sz="1600" dirty="0">
              <a:latin typeface="Arial" pitchFamily="34" charset="0"/>
              <a:cs typeface="Arial" pitchFamily="34" charset="0"/>
            </a:endParaRPr>
          </a:p>
        </p:txBody>
      </p:sp>
      <p:pic>
        <p:nvPicPr>
          <p:cNvPr id="8" name="Picture 7" descr="bloom2.png"/>
          <p:cNvPicPr>
            <a:picLocks noChangeAspect="1"/>
          </p:cNvPicPr>
          <p:nvPr/>
        </p:nvPicPr>
        <p:blipFill>
          <a:blip r:embed="rId7"/>
          <a:stretch>
            <a:fillRect/>
          </a:stretch>
        </p:blipFill>
        <p:spPr>
          <a:xfrm>
            <a:off x="6290170" y="3276600"/>
            <a:ext cx="2701429" cy="3505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02709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001000" cy="1143000"/>
          </a:xfrm>
        </p:spPr>
        <p:txBody>
          <a:bodyPr>
            <a:normAutofit/>
          </a:bodyPr>
          <a:lstStyle/>
          <a:p>
            <a:r>
              <a:rPr lang="en-US" dirty="0" smtClean="0"/>
              <a:t>Broad Curriculum Module Goal:</a:t>
            </a:r>
            <a:endParaRPr lang="en-US" dirty="0"/>
          </a:p>
        </p:txBody>
      </p:sp>
      <p:sp>
        <p:nvSpPr>
          <p:cNvPr id="5" name="TextBox 4"/>
          <p:cNvSpPr txBox="1"/>
          <p:nvPr/>
        </p:nvSpPr>
        <p:spPr>
          <a:xfrm>
            <a:off x="228600" y="1263908"/>
            <a:ext cx="8839200" cy="5262979"/>
          </a:xfrm>
          <a:prstGeom prst="rect">
            <a:avLst/>
          </a:prstGeom>
          <a:noFill/>
        </p:spPr>
        <p:txBody>
          <a:bodyPr wrap="square" rtlCol="0">
            <a:spAutoFit/>
          </a:bodyPr>
          <a:lstStyle/>
          <a:p>
            <a:r>
              <a:rPr lang="en-US" sz="2600" dirty="0" smtClean="0">
                <a:solidFill>
                  <a:srgbClr val="003F72"/>
                </a:solidFill>
                <a:latin typeface="Arial" pitchFamily="34" charset="0"/>
                <a:cs typeface="Arial" pitchFamily="34" charset="0"/>
              </a:rPr>
              <a:t>Analyze the effect increasing atmospheric CO</a:t>
            </a:r>
            <a:r>
              <a:rPr lang="en-US" sz="2600" baseline="-25000" dirty="0" smtClean="0">
                <a:solidFill>
                  <a:srgbClr val="003F72"/>
                </a:solidFill>
                <a:latin typeface="Arial" pitchFamily="34" charset="0"/>
                <a:cs typeface="Arial" pitchFamily="34" charset="0"/>
              </a:rPr>
              <a:t>2 </a:t>
            </a:r>
            <a:r>
              <a:rPr lang="en-US" sz="2600" dirty="0" smtClean="0">
                <a:solidFill>
                  <a:srgbClr val="003F72"/>
                </a:solidFill>
                <a:latin typeface="Arial" pitchFamily="34" charset="0"/>
                <a:cs typeface="Arial" pitchFamily="34" charset="0"/>
              </a:rPr>
              <a:t>has on ocean chemistry, ecosystems and human societies</a:t>
            </a:r>
          </a:p>
          <a:p>
            <a:endParaRPr lang="en-US" sz="2600" b="1" dirty="0" smtClean="0">
              <a:latin typeface="Arial" pitchFamily="34" charset="0"/>
              <a:cs typeface="Arial" pitchFamily="34" charset="0"/>
            </a:endParaRPr>
          </a:p>
          <a:p>
            <a:r>
              <a:rPr lang="en-US" sz="2400" b="1" dirty="0" smtClean="0">
                <a:latin typeface="Arial" pitchFamily="34" charset="0"/>
                <a:cs typeface="Arial" pitchFamily="34" charset="0"/>
              </a:rPr>
              <a:t>Prior Knowledge </a:t>
            </a:r>
            <a:r>
              <a:rPr lang="en-US" sz="2400" b="1" dirty="0" smtClean="0">
                <a:latin typeface="Arial" pitchFamily="34" charset="0"/>
                <a:cs typeface="Arial" pitchFamily="34" charset="0"/>
              </a:rPr>
              <a:t>Needed to achieve this goal:  </a:t>
            </a:r>
          </a:p>
          <a:p>
            <a:r>
              <a:rPr lang="en-US" sz="2400" dirty="0" smtClean="0">
                <a:latin typeface="Arial" pitchFamily="34" charset="0"/>
                <a:cs typeface="Arial" pitchFamily="34" charset="0"/>
              </a:rPr>
              <a:t>Understand the basics </a:t>
            </a:r>
            <a:r>
              <a:rPr lang="en-US" sz="2400" dirty="0" smtClean="0">
                <a:latin typeface="Arial" pitchFamily="34" charset="0"/>
                <a:cs typeface="Arial" pitchFamily="34" charset="0"/>
              </a:rPr>
              <a:t>of networks. </a:t>
            </a:r>
          </a:p>
          <a:p>
            <a:endParaRPr lang="en-US" sz="2400" dirty="0" smtClean="0">
              <a:latin typeface="Arial" pitchFamily="34" charset="0"/>
              <a:cs typeface="Arial" pitchFamily="34" charset="0"/>
            </a:endParaRPr>
          </a:p>
          <a:p>
            <a:r>
              <a:rPr lang="en-US" sz="2400" i="1" dirty="0" smtClean="0">
                <a:latin typeface="Arial" pitchFamily="34" charset="0"/>
                <a:cs typeface="Arial" pitchFamily="34" charset="0"/>
              </a:rPr>
              <a:t>Lesson 1 and 2 of our Ecological Networks module can help with this understanding:</a:t>
            </a:r>
          </a:p>
          <a:p>
            <a:endParaRPr lang="en-US" sz="2400" i="1" dirty="0" smtClean="0">
              <a:latin typeface="Arial" pitchFamily="34" charset="0"/>
              <a:cs typeface="Arial" pitchFamily="34" charset="0"/>
              <a:hlinkClick r:id="rId3"/>
            </a:endParaRPr>
          </a:p>
          <a:p>
            <a:r>
              <a:rPr lang="en-US" sz="2400" i="1" dirty="0" smtClean="0">
                <a:latin typeface="Arial" pitchFamily="34" charset="0"/>
                <a:cs typeface="Arial" pitchFamily="34" charset="0"/>
                <a:hlinkClick r:id="rId3"/>
              </a:rPr>
              <a:t>http</a:t>
            </a:r>
            <a:r>
              <a:rPr lang="en-US" sz="2400" i="1" dirty="0">
                <a:latin typeface="Arial" pitchFamily="34" charset="0"/>
                <a:cs typeface="Arial" pitchFamily="34" charset="0"/>
                <a:hlinkClick r:id="rId3"/>
              </a:rPr>
              <a:t>://baliga.systemsbiology.net/drupal/education/?</a:t>
            </a:r>
            <a:r>
              <a:rPr lang="en-US" sz="2400" i="1" dirty="0" smtClean="0">
                <a:latin typeface="Arial" pitchFamily="34" charset="0"/>
                <a:cs typeface="Arial" pitchFamily="34" charset="0"/>
                <a:hlinkClick r:id="rId3"/>
              </a:rPr>
              <a:t>q=content/ecological-networks-course</a:t>
            </a:r>
            <a:endParaRPr lang="en-US" sz="2400" i="1" dirty="0" smtClean="0">
              <a:latin typeface="Arial" pitchFamily="34" charset="0"/>
              <a:cs typeface="Arial" pitchFamily="34" charset="0"/>
            </a:endParaRPr>
          </a:p>
          <a:p>
            <a:endParaRPr lang="en-US" sz="2400" dirty="0" smtClean="0">
              <a:latin typeface="Arial" pitchFamily="34" charset="0"/>
              <a:cs typeface="Arial" pitchFamily="34" charset="0"/>
            </a:endParaRPr>
          </a:p>
          <a:p>
            <a:endParaRPr lang="en-US" sz="2400" b="1" dirty="0">
              <a:latin typeface="Arial" pitchFamily="34" charset="0"/>
              <a:cs typeface="Arial" pitchFamily="34" charset="0"/>
            </a:endParaRPr>
          </a:p>
          <a:p>
            <a:endParaRPr lang="en-US" dirty="0">
              <a:latin typeface="Arial" pitchFamily="34" charset="0"/>
              <a:cs typeface="Arial" pitchFamily="34" charset="0"/>
            </a:endParaRPr>
          </a:p>
        </p:txBody>
      </p:sp>
    </p:spTree>
    <p:extLst>
      <p:ext uri="{BB962C8B-B14F-4D97-AF65-F5344CB8AC3E}">
        <p14:creationId xmlns:p14="http://schemas.microsoft.com/office/powerpoint/2010/main" val="24085554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239000" cy="1143000"/>
          </a:xfrm>
        </p:spPr>
        <p:txBody>
          <a:bodyPr>
            <a:noAutofit/>
          </a:bodyPr>
          <a:lstStyle/>
          <a:p>
            <a:r>
              <a:rPr lang="en-US" sz="3200" dirty="0" smtClean="0">
                <a:solidFill>
                  <a:srgbClr val="582608"/>
                </a:solidFill>
              </a:rPr>
              <a:t>EcoNet Lesson 1 - Classroom exercise:</a:t>
            </a:r>
            <a:br>
              <a:rPr lang="en-US" sz="3200" dirty="0" smtClean="0">
                <a:solidFill>
                  <a:srgbClr val="582608"/>
                </a:solidFill>
              </a:rPr>
            </a:br>
            <a:r>
              <a:rPr lang="en-US" sz="3200" dirty="0" smtClean="0">
                <a:solidFill>
                  <a:srgbClr val="582608"/>
                </a:solidFill>
              </a:rPr>
              <a:t>analyzing a social network</a:t>
            </a:r>
            <a:endParaRPr lang="en-US" sz="3200" dirty="0">
              <a:solidFill>
                <a:srgbClr val="582608"/>
              </a:solidFill>
            </a:endParaRPr>
          </a:p>
        </p:txBody>
      </p:sp>
      <p:pic>
        <p:nvPicPr>
          <p:cNvPr id="4" name="Picture 4" descr="4nodepic"/>
          <p:cNvPicPr>
            <a:picLocks noChangeAspect="1" noChangeArrowheads="1"/>
          </p:cNvPicPr>
          <p:nvPr/>
        </p:nvPicPr>
        <p:blipFill>
          <a:blip r:embed="rId3" cstate="print"/>
          <a:srcRect t="3572" b="10715"/>
          <a:stretch>
            <a:fillRect/>
          </a:stretch>
        </p:blipFill>
        <p:spPr>
          <a:xfrm>
            <a:off x="0" y="1219200"/>
            <a:ext cx="2590800" cy="1828800"/>
          </a:xfrm>
          <a:prstGeom prst="rect">
            <a:avLst/>
          </a:prstGeom>
        </p:spPr>
      </p:pic>
      <p:sp>
        <p:nvSpPr>
          <p:cNvPr id="6" name="Text Box 7"/>
          <p:cNvSpPr txBox="1">
            <a:spLocks noChangeArrowheads="1"/>
          </p:cNvSpPr>
          <p:nvPr/>
        </p:nvSpPr>
        <p:spPr bwMode="auto">
          <a:xfrm>
            <a:off x="2286000" y="1676400"/>
            <a:ext cx="4495800" cy="1323439"/>
          </a:xfrm>
          <a:prstGeom prst="rect">
            <a:avLst/>
          </a:prstGeom>
          <a:noFill/>
          <a:ln w="9525">
            <a:noFill/>
            <a:miter lim="800000"/>
            <a:headEnd/>
            <a:tailEnd/>
          </a:ln>
        </p:spPr>
        <p:txBody>
          <a:bodyPr wrap="square">
            <a:spAutoFit/>
          </a:bodyPr>
          <a:lstStyle/>
          <a:p>
            <a:pPr marL="342900" indent="-342900">
              <a:spcBef>
                <a:spcPct val="50000"/>
              </a:spcBef>
              <a:buFont typeface="Arial" charset="0"/>
              <a:buAutoNum type="arabicPeriod"/>
            </a:pPr>
            <a:r>
              <a:rPr lang="en-US" sz="2000" dirty="0"/>
              <a:t>In an interactive group activity, students use </a:t>
            </a:r>
            <a:r>
              <a:rPr lang="en-US" sz="2000" dirty="0">
                <a:solidFill>
                  <a:srgbClr val="008040"/>
                </a:solidFill>
              </a:rPr>
              <a:t>familiar</a:t>
            </a:r>
            <a:r>
              <a:rPr lang="en-US" sz="2000" dirty="0"/>
              <a:t> cell phone networks to learn about how information can be easily depicted.</a:t>
            </a:r>
          </a:p>
        </p:txBody>
      </p:sp>
      <p:pic>
        <p:nvPicPr>
          <p:cNvPr id="7" name="Picture 10" descr="Cell phone"/>
          <p:cNvPicPr>
            <a:picLocks noChangeAspect="1" noChangeArrowheads="1"/>
          </p:cNvPicPr>
          <p:nvPr/>
        </p:nvPicPr>
        <p:blipFill>
          <a:blip r:embed="rId4" cstate="print"/>
          <a:srcRect/>
          <a:stretch>
            <a:fillRect/>
          </a:stretch>
        </p:blipFill>
        <p:spPr bwMode="auto">
          <a:xfrm>
            <a:off x="7061200" y="0"/>
            <a:ext cx="2082800" cy="4343400"/>
          </a:xfrm>
          <a:prstGeom prst="rect">
            <a:avLst/>
          </a:prstGeom>
          <a:noFill/>
          <a:ln w="9525">
            <a:noFill/>
            <a:miter lim="800000"/>
            <a:headEnd/>
            <a:tailEnd/>
          </a:ln>
        </p:spPr>
      </p:pic>
      <p:pic>
        <p:nvPicPr>
          <p:cNvPr id="8" name="Picture 8" descr="student drawing network"/>
          <p:cNvPicPr>
            <a:picLocks noChangeAspect="1" noChangeArrowheads="1"/>
          </p:cNvPicPr>
          <p:nvPr/>
        </p:nvPicPr>
        <p:blipFill>
          <a:blip r:embed="rId5" cstate="print"/>
          <a:srcRect b="1253"/>
          <a:stretch>
            <a:fillRect/>
          </a:stretch>
        </p:blipFill>
        <p:spPr bwMode="auto">
          <a:xfrm>
            <a:off x="228600" y="3048000"/>
            <a:ext cx="4743450" cy="3505200"/>
          </a:xfrm>
          <a:prstGeom prst="rect">
            <a:avLst/>
          </a:prstGeom>
          <a:noFill/>
          <a:ln w="9525">
            <a:noFill/>
            <a:miter lim="800000"/>
            <a:headEnd/>
            <a:tailEnd/>
          </a:ln>
        </p:spPr>
      </p:pic>
      <p:sp>
        <p:nvSpPr>
          <p:cNvPr id="10" name="Text Box 5"/>
          <p:cNvSpPr txBox="1">
            <a:spLocks noChangeArrowheads="1"/>
          </p:cNvSpPr>
          <p:nvPr/>
        </p:nvSpPr>
        <p:spPr bwMode="auto">
          <a:xfrm>
            <a:off x="5105400" y="4495800"/>
            <a:ext cx="3810000" cy="1938992"/>
          </a:xfrm>
          <a:prstGeom prst="rect">
            <a:avLst/>
          </a:prstGeom>
          <a:noFill/>
          <a:ln w="9525">
            <a:noFill/>
            <a:miter lim="800000"/>
            <a:headEnd/>
            <a:tailEnd/>
          </a:ln>
        </p:spPr>
        <p:txBody>
          <a:bodyPr>
            <a:spAutoFit/>
          </a:bodyPr>
          <a:lstStyle/>
          <a:p>
            <a:pPr marL="342900" indent="-342900">
              <a:spcBef>
                <a:spcPct val="50000"/>
              </a:spcBef>
              <a:buFont typeface="Arial" charset="0"/>
              <a:buNone/>
            </a:pPr>
            <a:r>
              <a:rPr lang="en-US" sz="2000" dirty="0"/>
              <a:t>2. Students </a:t>
            </a:r>
            <a:r>
              <a:rPr lang="en-US" sz="2000" dirty="0" smtClean="0"/>
              <a:t>pull </a:t>
            </a:r>
            <a:r>
              <a:rPr lang="en-US" sz="2000" dirty="0"/>
              <a:t>together the class information to quickly learn that even when working in a team of five, it is still difficult to </a:t>
            </a:r>
            <a:r>
              <a:rPr lang="en-US" sz="2000" dirty="0" smtClean="0"/>
              <a:t>organize and </a:t>
            </a:r>
            <a:r>
              <a:rPr lang="en-US" sz="2000" b="1" dirty="0" smtClean="0"/>
              <a:t>analyze</a:t>
            </a:r>
            <a:r>
              <a:rPr lang="en-US" sz="2000" dirty="0" smtClean="0"/>
              <a:t> </a:t>
            </a:r>
            <a:r>
              <a:rPr lang="en-US" sz="2000" dirty="0"/>
              <a:t>all of the information.</a:t>
            </a:r>
          </a:p>
        </p:txBody>
      </p:sp>
    </p:spTree>
    <p:extLst>
      <p:ext uri="{BB962C8B-B14F-4D97-AF65-F5344CB8AC3E}">
        <p14:creationId xmlns:p14="http://schemas.microsoft.com/office/powerpoint/2010/main" val="273567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 ISB 20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632</TotalTime>
  <Words>2231</Words>
  <Application>Microsoft Office PowerPoint</Application>
  <PresentationFormat>On-screen Show (4:3)</PresentationFormat>
  <Paragraphs>288</Paragraphs>
  <Slides>41</Slides>
  <Notes>27</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Theme ISB 2011</vt:lpstr>
      <vt:lpstr>Bringing critical systems thinking to high school students through ocean acidification research</vt:lpstr>
      <vt:lpstr>Program Vision</vt:lpstr>
      <vt:lpstr>PowerPoint Presentation</vt:lpstr>
      <vt:lpstr>Why and how we bring Ocean Acidification research to 6-12th graders…</vt:lpstr>
      <vt:lpstr>PowerPoint Presentation</vt:lpstr>
      <vt:lpstr>Common problem/story is ocean acidification</vt:lpstr>
      <vt:lpstr>Ocean Acidification: A Systems Approach to a Global Problem</vt:lpstr>
      <vt:lpstr>Broad Curriculum Module Goal:</vt:lpstr>
      <vt:lpstr>EcoNet Lesson 1 - Classroom exercise: analyzing a social network</vt:lpstr>
      <vt:lpstr>EcoNet Lesson 2:  Motivation to use tools to solve problems</vt:lpstr>
      <vt:lpstr>We know that systems thinking enables behavioral change.    The cell phone and cytoscape lessons help build systems thinking skills and can be applied in many contexts throughout the year.   When teachers complete the OA lessons with these two prior lessons, students’ learning is greatly enhanced for each of the following lessons.</vt:lpstr>
      <vt:lpstr>To introduce the module – there are many possibilities</vt:lpstr>
      <vt:lpstr>PowerPoint Presentation</vt:lpstr>
      <vt:lpstr>Lesson 2: Exploring CO2 in the lab  </vt:lpstr>
      <vt:lpstr>Lesson 3</vt:lpstr>
      <vt:lpstr>Does this require a systems study?  </vt:lpstr>
      <vt:lpstr>Balancing versus reinforcing loops</vt:lpstr>
      <vt:lpstr>By the end of Lesson 3 (see lesson plan for more info)</vt:lpstr>
      <vt:lpstr>Delegates to the “International Convention on the Impacts of the Changing Carbon Cycle on Ocean Systems.”  </vt:lpstr>
      <vt:lpstr>Lessons 4-5:  Exploration of the effects of changing CO2 and nutrient cycles</vt:lpstr>
      <vt:lpstr>PowerPoint Presentation</vt:lpstr>
      <vt:lpstr>Visible results of trial run conducted by ISB high school interns.</vt:lpstr>
      <vt:lpstr>Growth curves as determined from hemocytometer counts performed by ISB high school interns</vt:lpstr>
      <vt:lpstr>Need for multiple &amp; diverse data</vt:lpstr>
      <vt:lpstr>Example of experiment design</vt:lpstr>
      <vt:lpstr>NetLogo / Java simulation for generating hypotheses.</vt:lpstr>
      <vt:lpstr>Supplement their experiment with online data component.</vt:lpstr>
      <vt:lpstr>PowerPoint Presentation</vt:lpstr>
      <vt:lpstr>Once students have their data</vt:lpstr>
      <vt:lpstr>PowerPoint Presentation</vt:lpstr>
      <vt:lpstr>PowerPoint Presentation</vt:lpstr>
      <vt:lpstr>PowerPoint Presentation</vt:lpstr>
      <vt:lpstr>Lesson 6: Mock Summit</vt:lpstr>
      <vt:lpstr>Lesson 6 – Mock Summit</vt:lpstr>
      <vt:lpstr>Delegates reconvene</vt:lpstr>
      <vt:lpstr>Flow of module</vt:lpstr>
      <vt:lpstr>Please complete both the pre and post assessments.  We would appreciate any copies.</vt:lpstr>
      <vt:lpstr>Assessment results elucidate emphasis</vt:lpstr>
      <vt:lpstr>Anecdotal Student Comments</vt:lpstr>
      <vt:lpstr>Thanks for your interest!</vt:lpstr>
      <vt:lpstr>PowerPoint Presentation</vt:lpstr>
    </vt:vector>
  </TitlesOfParts>
  <Company>ISB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Bringing Systems Thinking to your High School Students through Science Content</dc:title>
  <dc:creator>cludwig</dc:creator>
  <cp:lastModifiedBy>cludwig</cp:lastModifiedBy>
  <cp:revision>73</cp:revision>
  <dcterms:created xsi:type="dcterms:W3CDTF">2012-07-23T19:56:01Z</dcterms:created>
  <dcterms:modified xsi:type="dcterms:W3CDTF">2014-01-14T22:01:21Z</dcterms:modified>
</cp:coreProperties>
</file>